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9.xml" ContentType="application/vnd.openxmlformats-officedocument.drawingml.chart+xml"/>
  <Override PartName="/ppt/theme/themeOverride1.xml" ContentType="application/vnd.openxmlformats-officedocument.themeOverride+xml"/>
  <Override PartName="/ppt/charts/chart1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1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6.xml" ContentType="application/vnd.openxmlformats-officedocument.presentationml.notesSlid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73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54" r:id="rId1"/>
  </p:sldMasterIdLst>
  <p:notesMasterIdLst>
    <p:notesMasterId r:id="rId49"/>
  </p:notesMasterIdLst>
  <p:handoutMasterIdLst>
    <p:handoutMasterId r:id="rId50"/>
  </p:handoutMasterIdLst>
  <p:sldIdLst>
    <p:sldId id="280" r:id="rId2"/>
    <p:sldId id="319" r:id="rId3"/>
    <p:sldId id="333" r:id="rId4"/>
    <p:sldId id="257" r:id="rId5"/>
    <p:sldId id="371" r:id="rId6"/>
    <p:sldId id="264" r:id="rId7"/>
    <p:sldId id="372" r:id="rId8"/>
    <p:sldId id="373" r:id="rId9"/>
    <p:sldId id="286" r:id="rId10"/>
    <p:sldId id="374" r:id="rId11"/>
    <p:sldId id="352" r:id="rId12"/>
    <p:sldId id="353" r:id="rId13"/>
    <p:sldId id="341" r:id="rId14"/>
    <p:sldId id="375" r:id="rId15"/>
    <p:sldId id="393" r:id="rId16"/>
    <p:sldId id="392" r:id="rId17"/>
    <p:sldId id="394" r:id="rId18"/>
    <p:sldId id="389" r:id="rId19"/>
    <p:sldId id="350" r:id="rId20"/>
    <p:sldId id="390" r:id="rId21"/>
    <p:sldId id="391" r:id="rId22"/>
    <p:sldId id="354" r:id="rId23"/>
    <p:sldId id="379" r:id="rId24"/>
    <p:sldId id="380" r:id="rId25"/>
    <p:sldId id="312" r:id="rId26"/>
    <p:sldId id="381" r:id="rId27"/>
    <p:sldId id="382" r:id="rId28"/>
    <p:sldId id="385" r:id="rId29"/>
    <p:sldId id="314" r:id="rId30"/>
    <p:sldId id="366" r:id="rId31"/>
    <p:sldId id="367" r:id="rId32"/>
    <p:sldId id="378" r:id="rId33"/>
    <p:sldId id="356" r:id="rId34"/>
    <p:sldId id="360" r:id="rId35"/>
    <p:sldId id="320" r:id="rId36"/>
    <p:sldId id="321" r:id="rId37"/>
    <p:sldId id="361" r:id="rId38"/>
    <p:sldId id="322" r:id="rId39"/>
    <p:sldId id="323" r:id="rId40"/>
    <p:sldId id="362" r:id="rId41"/>
    <p:sldId id="363" r:id="rId42"/>
    <p:sldId id="364" r:id="rId43"/>
    <p:sldId id="324" r:id="rId44"/>
    <p:sldId id="365" r:id="rId45"/>
    <p:sldId id="325" r:id="rId46"/>
    <p:sldId id="351" r:id="rId47"/>
    <p:sldId id="357" r:id="rId48"/>
  </p:sldIdLst>
  <p:sldSz cx="6858000" cy="9144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1F6B2D"/>
    <a:srgbClr val="2FA145"/>
    <a:srgbClr val="2E1504"/>
    <a:srgbClr val="FFFF66"/>
    <a:srgbClr val="990000"/>
    <a:srgbClr val="CCFF99"/>
    <a:srgbClr val="0082B0"/>
    <a:srgbClr val="99FFCC"/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902" autoAdjust="0"/>
  </p:normalViewPr>
  <p:slideViewPr>
    <p:cSldViewPr>
      <p:cViewPr varScale="1">
        <p:scale>
          <a:sx n="83" d="100"/>
          <a:sy n="83" d="100"/>
        </p:scale>
        <p:origin x="2910" y="90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&#1054;&#1090;&#1076;&#1077;&#1083;%20&#1069;&#1050;&#1054;&#1053;&#1054;&#1052;&#1048;&#1050;&#1048;\&#1055;&#1040;&#1057;&#1055;&#1054;&#1056;&#1058;\&#1055;&#1040;&#1057;&#1055;&#1054;&#1056;&#1058;%20&#1056;&#1040;&#1049;&#1054;&#1053;&#1040;\2022\&#1043;&#1088;&#1072;&#1092;&#1080;&#1082;&#1080;%202022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Therminal\&#1055;&#1040;&#1057;&#1055;&#1054;&#1056;&#1058;%20&#1056;&#1040;&#1049;&#1054;&#1053;&#1040;\2018%20&#1075;&#1086;&#1076;\&#1050;&#1085;&#1080;&#1075;&#1072;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1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2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8;&#1077;&#1087;&#1083;&#1086;\&#1055;&#1072;&#1089;&#1087;&#1086;&#1088;&#1090;\&#1056;&#1072;&#1079;&#1073;&#1080;&#1074;&#1082;&#1072;%20&#1087;&#1086;%20&#1074;&#1080;&#1076;&#1072;&#1084;%20&#1076;&#1077;&#1103;&#1090;&#1077;&#1083;&#1100;&#1085;&#1086;&#1089;&#1090;&#1080;%20&#1076;&#1080;&#1072;&#1075;&#1088;&#1072;&#1084;&#1084;&#1072;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b="1"/>
              <a:t>Численность постоянного населения (чел.)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13648293963255"/>
          <c:y val="0.17171296296296298"/>
          <c:w val="0.86486351706036746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числен!$A$2:$A$8</c:f>
              <c:strCache>
                <c:ptCount val="7"/>
                <c:pt idx="0">
                  <c:v>2016 год</c:v>
                </c:pt>
                <c:pt idx="1">
                  <c:v>2017 год</c:v>
                </c:pt>
                <c:pt idx="2">
                  <c:v>2018 год</c:v>
                </c:pt>
                <c:pt idx="3">
                  <c:v>2019 год</c:v>
                </c:pt>
                <c:pt idx="4">
                  <c:v>2020 год</c:v>
                </c:pt>
                <c:pt idx="5">
                  <c:v>2021 год</c:v>
                </c:pt>
                <c:pt idx="6">
                  <c:v>2022 год</c:v>
                </c:pt>
              </c:strCache>
            </c:strRef>
          </c:cat>
          <c:val>
            <c:numRef>
              <c:f>числен!$B$2:$B$8</c:f>
              <c:numCache>
                <c:formatCode>General</c:formatCode>
                <c:ptCount val="7"/>
                <c:pt idx="0">
                  <c:v>19625</c:v>
                </c:pt>
                <c:pt idx="1">
                  <c:v>19303</c:v>
                </c:pt>
                <c:pt idx="2">
                  <c:v>18906</c:v>
                </c:pt>
                <c:pt idx="3">
                  <c:v>18781</c:v>
                </c:pt>
                <c:pt idx="4">
                  <c:v>18781</c:v>
                </c:pt>
                <c:pt idx="5">
                  <c:v>18421</c:v>
                </c:pt>
                <c:pt idx="6">
                  <c:v>17507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49-408E-B8E3-8A4BD0FA4DC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7244880"/>
        <c:axId val="249551008"/>
      </c:barChart>
      <c:catAx>
        <c:axId val="4172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551008"/>
        <c:crosses val="autoZero"/>
        <c:auto val="1"/>
        <c:lblAlgn val="ctr"/>
        <c:lblOffset val="100"/>
        <c:noMultiLvlLbl val="0"/>
      </c:catAx>
      <c:valAx>
        <c:axId val="24955100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4172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580155402921475E-2"/>
          <c:w val="0.99934266466333044"/>
          <c:h val="0.3685929687944898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931080709602842E-2"/>
          <c:y val="0.46826376377219125"/>
          <c:w val="0.83961560041723626"/>
          <c:h val="0.53173623622780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64-BF09-192171EBD78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A975-4764-BF09-192171EBD78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A975-4764-BF09-192171EBD78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A975-4764-BF09-192171EBD78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A975-4764-BF09-192171EBD78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A975-4764-BF09-192171EBD78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A975-4764-BF09-192171EBD78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A975-4764-BF09-192171EBD78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A975-4764-BF09-192171EBD78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A975-4764-BF09-192171EBD78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A975-4764-BF09-192171EBD78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A975-4764-BF09-192171EBD78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A975-4764-BF09-192171EBD78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'ИП по видам'!$B$2:$B$14</c:f>
              <c:strCache>
                <c:ptCount val="13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строительство</c:v>
                </c:pt>
                <c:pt idx="3">
                  <c:v>торговля оптовая и розничная; ремонт автотранспортных средств и мотоциклов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деятельность по операциям с недвижимым имуществом</c:v>
                </c:pt>
                <c:pt idx="7">
                  <c:v>деятельность профессиональная, научная и техническая</c:v>
                </c:pt>
                <c:pt idx="8">
                  <c:v> деятельность в области здравоохранения и социальных услуг, в области культуры, спорта, организации досуга и развлечений, образование</c:v>
                </c:pt>
                <c:pt idx="9">
                  <c:v>деятельность в области информации и связи</c:v>
                </c:pt>
                <c:pt idx="10">
                  <c:v>образование</c:v>
                </c:pt>
                <c:pt idx="11">
                  <c:v>деятельность финансовая и страховая</c:v>
                </c:pt>
                <c:pt idx="12">
                  <c:v>предоставление прочих видов услуг</c:v>
                </c:pt>
              </c:strCache>
            </c:strRef>
          </c:cat>
          <c:val>
            <c:numRef>
              <c:f>'ИП по видам'!$C$2:$C$14</c:f>
              <c:numCache>
                <c:formatCode>General</c:formatCode>
                <c:ptCount val="13"/>
                <c:pt idx="0">
                  <c:v>31</c:v>
                </c:pt>
                <c:pt idx="1">
                  <c:v>27</c:v>
                </c:pt>
                <c:pt idx="2">
                  <c:v>24</c:v>
                </c:pt>
                <c:pt idx="3">
                  <c:v>176</c:v>
                </c:pt>
                <c:pt idx="4">
                  <c:v>56</c:v>
                </c:pt>
                <c:pt idx="5">
                  <c:v>17</c:v>
                </c:pt>
                <c:pt idx="6">
                  <c:v>9</c:v>
                </c:pt>
                <c:pt idx="7">
                  <c:v>15</c:v>
                </c:pt>
                <c:pt idx="8">
                  <c:v>6</c:v>
                </c:pt>
                <c:pt idx="9">
                  <c:v>3</c:v>
                </c:pt>
                <c:pt idx="10">
                  <c:v>2</c:v>
                </c:pt>
                <c:pt idx="11">
                  <c:v>1</c:v>
                </c:pt>
                <c:pt idx="12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A975-4764-BF09-192171EBD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879702537182852E-2"/>
          <c:y val="0.38714785651793526"/>
          <c:w val="0.88424037620297458"/>
          <c:h val="0.612852143482064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97758932543804E-2"/>
          <c:y val="7.3500416308300329E-2"/>
          <c:w val="0.84198162152440859"/>
          <c:h val="0.668240201775333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Дети!$B$1</c:f>
              <c:strCache>
                <c:ptCount val="1"/>
                <c:pt idx="0">
                  <c:v>Доля детей в возрасте 1-7 лет, состоящих на учете для определения в муниципальные дошкольные образовательные учреждения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Дети!$A$2:$A$6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Дети!$B$2:$B$6</c:f>
              <c:numCache>
                <c:formatCode>0.00%</c:formatCode>
                <c:ptCount val="5"/>
                <c:pt idx="0">
                  <c:v>0.105</c:v>
                </c:pt>
                <c:pt idx="1">
                  <c:v>6.3500000000000001E-2</c:v>
                </c:pt>
                <c:pt idx="2">
                  <c:v>9.6000000000000002E-2</c:v>
                </c:pt>
                <c:pt idx="3">
                  <c:v>0.1</c:v>
                </c:pt>
                <c:pt idx="4" formatCode="0.0%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3D2-4734-990A-984B08B580FE}"/>
            </c:ext>
          </c:extLst>
        </c:ser>
        <c:ser>
          <c:idx val="1"/>
          <c:order val="1"/>
          <c:tx>
            <c:strRef>
              <c:f>Дети!$C$1</c:f>
              <c:strCache>
                <c:ptCount val="1"/>
                <c:pt idx="0">
                  <c:v>Доля детей в возрасте 1-7 лет, получающих дошкольную общеобразовательную услугу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Дети!$A$2:$A$6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Дети!$C$2:$C$6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23D2-4734-990A-984B08B580FE}"/>
            </c:ext>
          </c:extLst>
        </c:ser>
        <c:ser>
          <c:idx val="2"/>
          <c:order val="2"/>
          <c:tx>
            <c:strRef>
              <c:f>Дети!$D$1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Дети!$A$2:$A$6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Дети!$D$2:$D$6</c:f>
              <c:numCache>
                <c:formatCode>0.00%</c:formatCode>
                <c:ptCount val="5"/>
                <c:pt idx="0">
                  <c:v>0.77200000000000002</c:v>
                </c:pt>
                <c:pt idx="1">
                  <c:v>0.76780000000000004</c:v>
                </c:pt>
                <c:pt idx="2">
                  <c:v>0.78129999999999999</c:v>
                </c:pt>
                <c:pt idx="3">
                  <c:v>0.72</c:v>
                </c:pt>
                <c:pt idx="4">
                  <c:v>0.79800000000000004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3D2-4734-990A-984B08B580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220571840"/>
        <c:axId val="220571008"/>
        <c:axId val="0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Дети!$E$1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Дети!$E$2:$E$6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23D2-4734-990A-984B08B580FE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Дети!$F$1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Дети!$F$2:$F$6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23D2-4734-990A-984B08B580FE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Дети!$G$1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23D2-4734-990A-984B08B580FE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Дети!$H$1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Дети!$H$2:$H$6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23D2-4734-990A-984B08B580FE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Дети!$I$1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Дети!$I$2:$I$6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23D2-4734-990A-984B08B580FE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Дети!$J$1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Дети!$J$2:$J$6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23D2-4734-990A-984B08B580FE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Дети!$K$1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  <a:sp3d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2018</c:v>
                      </c:pt>
                      <c:pt idx="1">
                        <c:v>2019</c:v>
                      </c:pt>
                      <c:pt idx="2">
                        <c:v>2020</c:v>
                      </c:pt>
                      <c:pt idx="3">
                        <c:v>2021</c:v>
                      </c:pt>
                      <c:pt idx="4">
                        <c:v>2022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Дети!$K$2:$K$6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23D2-4734-990A-984B08B580FE}"/>
                  </c:ext>
                </c:extLst>
              </c15:ser>
            </c15:filteredBarSeries>
          </c:ext>
        </c:extLst>
      </c:bar3DChart>
      <c:catAx>
        <c:axId val="2205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71008"/>
        <c:crosses val="autoZero"/>
        <c:auto val="1"/>
        <c:lblAlgn val="ctr"/>
        <c:lblOffset val="100"/>
        <c:noMultiLvlLbl val="0"/>
      </c:catAx>
      <c:valAx>
        <c:axId val="22057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7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7.4537059737011468E-2"/>
          <c:y val="0.78559592005382672"/>
          <c:w val="0.79288490393266953"/>
          <c:h val="0.214404079946173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'кап. вложения'!$D$11</c:f>
              <c:strCache>
                <c:ptCount val="1"/>
                <c:pt idx="0">
                  <c:v>строительство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'кап. вложения'!$C$12:$C$16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'кап. вложения'!$D$12:$D$16</c:f>
              <c:numCache>
                <c:formatCode>General</c:formatCode>
                <c:ptCount val="5"/>
                <c:pt idx="0">
                  <c:v>17.5</c:v>
                </c:pt>
                <c:pt idx="1">
                  <c:v>29.1</c:v>
                </c:pt>
                <c:pt idx="2">
                  <c:v>16.3</c:v>
                </c:pt>
                <c:pt idx="3">
                  <c:v>65.900000000000006</c:v>
                </c:pt>
                <c:pt idx="4">
                  <c:v>115.6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F-4EC1-BF60-AF993FF306B1}"/>
            </c:ext>
          </c:extLst>
        </c:ser>
        <c:ser>
          <c:idx val="1"/>
          <c:order val="1"/>
          <c:tx>
            <c:strRef>
              <c:f>'кап. вложения'!$E$11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'кап. вложения'!$C$12:$C$16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'кап. вложения'!$E$12:$E$16</c:f>
              <c:numCache>
                <c:formatCode>General</c:formatCode>
                <c:ptCount val="5"/>
                <c:pt idx="0">
                  <c:v>36.200000000000003</c:v>
                </c:pt>
                <c:pt idx="1">
                  <c:v>6.9</c:v>
                </c:pt>
                <c:pt idx="2">
                  <c:v>29.2</c:v>
                </c:pt>
                <c:pt idx="3">
                  <c:v>29.5</c:v>
                </c:pt>
                <c:pt idx="4">
                  <c:v>23.5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94F-4EC1-BF60-AF993FF306B1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310593120"/>
        <c:axId val="218247888"/>
        <c:axId val="0"/>
      </c:bar3DChart>
      <c:catAx>
        <c:axId val="31059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247888"/>
        <c:crosses val="autoZero"/>
        <c:auto val="1"/>
        <c:lblAlgn val="ctr"/>
        <c:lblOffset val="100"/>
        <c:noMultiLvlLbl val="0"/>
      </c:catAx>
      <c:valAx>
        <c:axId val="218247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0593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'введено жилья'!$B$2:$B$6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'введено жилья'!$C$2:$C$6</c:f>
              <c:numCache>
                <c:formatCode>General</c:formatCode>
                <c:ptCount val="5"/>
                <c:pt idx="0">
                  <c:v>3680</c:v>
                </c:pt>
                <c:pt idx="1">
                  <c:v>4009</c:v>
                </c:pt>
                <c:pt idx="2">
                  <c:v>4029</c:v>
                </c:pt>
                <c:pt idx="3">
                  <c:v>4335</c:v>
                </c:pt>
                <c:pt idx="4">
                  <c:v>2656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A-4503-A518-D4C5F254E4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06174976"/>
        <c:axId val="265660720"/>
        <c:axId val="0"/>
      </c:bar3DChart>
      <c:catAx>
        <c:axId val="3061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660720"/>
        <c:crosses val="autoZero"/>
        <c:auto val="1"/>
        <c:lblAlgn val="ctr"/>
        <c:lblOffset val="100"/>
        <c:noMultiLvlLbl val="0"/>
      </c:catAx>
      <c:valAx>
        <c:axId val="265660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306174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265486674789674"/>
          <c:w val="0.64751261860890785"/>
          <c:h val="0.89690334052216625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63731989501417"/>
          <c:y val="7.3009338584256941E-3"/>
          <c:w val="0.31936403762556276"/>
          <c:h val="0.99269906614157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800" baseline="3000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atte"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6"/>
      <c:depthPercent val="2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850575418419333E-3"/>
          <c:y val="0.19787691331347204"/>
          <c:w val="0.66339506542290916"/>
          <c:h val="0.6260582720125973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14006135979569"/>
          <c:y val="1.4723339485002644E-2"/>
          <c:w val="0.411859993364807"/>
          <c:h val="0.9852766018926533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3198029390711183E-2"/>
          <c:w val="0.6311291048133153"/>
          <c:h val="0.60054486504694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263915897152527"/>
          <c:y val="7.2321360899406287E-2"/>
          <c:w val="0.4147396757591536"/>
          <c:h val="0.87077069911715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бюдже!$B$6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бюдже!$A$7:$A$10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бюдже!$B$7:$B$10</c:f>
              <c:numCache>
                <c:formatCode>General</c:formatCode>
                <c:ptCount val="4"/>
                <c:pt idx="0">
                  <c:v>1418075</c:v>
                </c:pt>
                <c:pt idx="1">
                  <c:v>1519792</c:v>
                </c:pt>
                <c:pt idx="2">
                  <c:v>1520416</c:v>
                </c:pt>
                <c:pt idx="3">
                  <c:v>1839640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09-4D70-9E01-A986943F3AC7}"/>
            </c:ext>
          </c:extLst>
        </c:ser>
        <c:ser>
          <c:idx val="1"/>
          <c:order val="1"/>
          <c:tx>
            <c:strRef>
              <c:f>бюдже!$C$6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бюдже!$A$7:$A$10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бюдже!$C$7:$C$10</c:f>
              <c:numCache>
                <c:formatCode>General</c:formatCode>
                <c:ptCount val="4"/>
                <c:pt idx="0">
                  <c:v>1448425</c:v>
                </c:pt>
                <c:pt idx="1">
                  <c:v>1555367</c:v>
                </c:pt>
                <c:pt idx="2">
                  <c:v>1520416</c:v>
                </c:pt>
                <c:pt idx="3">
                  <c:v>1818440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09-4D70-9E01-A986943F3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825952"/>
        <c:axId val="574826368"/>
      </c:barChart>
      <c:catAx>
        <c:axId val="5748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4826368"/>
        <c:crosses val="autoZero"/>
        <c:auto val="1"/>
        <c:lblAlgn val="ctr"/>
        <c:lblOffset val="100"/>
        <c:noMultiLvlLbl val="0"/>
      </c:catAx>
      <c:valAx>
        <c:axId val="574826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7482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21878156639284543"/>
          <c:w val="0.58836644080027989"/>
          <c:h val="0.34644199330151032"/>
        </c:manualLayout>
      </c:layout>
      <c:pie3DChart>
        <c:varyColors val="1"/>
        <c:ser>
          <c:idx val="0"/>
          <c:order val="0"/>
          <c:explosion val="27"/>
          <c:dPt>
            <c:idx val="0"/>
            <c:bubble3D val="0"/>
            <c:spPr>
              <a:gradFill>
                <a:gsLst>
                  <a:gs pos="100000">
                    <a:schemeClr val="accent1">
                      <a:lumMod val="60000"/>
                      <a:lumOff val="40000"/>
                    </a:schemeClr>
                  </a:gs>
                  <a:gs pos="0">
                    <a:schemeClr val="accent1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B75-4482-B758-C3E394941E29}"/>
              </c:ext>
            </c:extLst>
          </c:dPt>
          <c:dPt>
            <c:idx val="1"/>
            <c:bubble3D val="0"/>
            <c:spPr>
              <a:gradFill>
                <a:gsLst>
                  <a:gs pos="100000">
                    <a:schemeClr val="accent2">
                      <a:lumMod val="60000"/>
                      <a:lumOff val="40000"/>
                    </a:schemeClr>
                  </a:gs>
                  <a:gs pos="0">
                    <a:schemeClr val="accent2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B75-4482-B758-C3E394941E29}"/>
              </c:ext>
            </c:extLst>
          </c:dPt>
          <c:dPt>
            <c:idx val="2"/>
            <c:bubble3D val="0"/>
            <c:spPr>
              <a:gradFill>
                <a:gsLst>
                  <a:gs pos="100000">
                    <a:schemeClr val="accent3">
                      <a:lumMod val="60000"/>
                      <a:lumOff val="40000"/>
                    </a:schemeClr>
                  </a:gs>
                  <a:gs pos="0">
                    <a:schemeClr val="accent3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B75-4482-B758-C3E394941E29}"/>
              </c:ext>
            </c:extLst>
          </c:dPt>
          <c:dPt>
            <c:idx val="3"/>
            <c:bubble3D val="0"/>
            <c:spPr>
              <a:gradFill>
                <a:gsLst>
                  <a:gs pos="100000">
                    <a:schemeClr val="accent4">
                      <a:lumMod val="60000"/>
                      <a:lumOff val="40000"/>
                    </a:schemeClr>
                  </a:gs>
                  <a:gs pos="0">
                    <a:schemeClr val="accent4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B75-4482-B758-C3E394941E29}"/>
              </c:ext>
            </c:extLst>
          </c:dPt>
          <c:dPt>
            <c:idx val="4"/>
            <c:bubble3D val="0"/>
            <c:spPr>
              <a:gradFill>
                <a:gsLst>
                  <a:gs pos="100000">
                    <a:schemeClr val="accent5">
                      <a:lumMod val="60000"/>
                      <a:lumOff val="40000"/>
                    </a:schemeClr>
                  </a:gs>
                  <a:gs pos="0">
                    <a:schemeClr val="accent5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B75-4482-B758-C3E394941E29}"/>
              </c:ext>
            </c:extLst>
          </c:dPt>
          <c:dPt>
            <c:idx val="5"/>
            <c:bubble3D val="0"/>
            <c:spPr>
              <a:gradFill>
                <a:gsLst>
                  <a:gs pos="100000">
                    <a:schemeClr val="accent6">
                      <a:lumMod val="60000"/>
                      <a:lumOff val="40000"/>
                    </a:schemeClr>
                  </a:gs>
                  <a:gs pos="0">
                    <a:schemeClr val="accent6"/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B75-4482-B758-C3E394941E29}"/>
              </c:ext>
            </c:extLst>
          </c:dPt>
          <c:dPt>
            <c:idx val="6"/>
            <c:bubble3D val="0"/>
            <c:spPr>
              <a:gradFill>
                <a:gsLst>
                  <a:gs pos="100000">
                    <a:schemeClr val="accent1">
                      <a:lumMod val="60000"/>
                      <a:lumMod val="60000"/>
                      <a:lumOff val="40000"/>
                    </a:schemeClr>
                  </a:gs>
                  <a:gs pos="0">
                    <a:schemeClr val="accent1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B75-4482-B758-C3E394941E29}"/>
              </c:ext>
            </c:extLst>
          </c:dPt>
          <c:dPt>
            <c:idx val="7"/>
            <c:bubble3D val="0"/>
            <c:spPr>
              <a:gradFill>
                <a:gsLst>
                  <a:gs pos="100000">
                    <a:schemeClr val="accent2">
                      <a:lumMod val="60000"/>
                      <a:lumMod val="60000"/>
                      <a:lumOff val="40000"/>
                    </a:schemeClr>
                  </a:gs>
                  <a:gs pos="0">
                    <a:schemeClr val="accent2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B75-4482-B758-C3E394941E29}"/>
              </c:ext>
            </c:extLst>
          </c:dPt>
          <c:dPt>
            <c:idx val="8"/>
            <c:bubble3D val="0"/>
            <c:spPr>
              <a:gradFill>
                <a:gsLst>
                  <a:gs pos="100000">
                    <a:schemeClr val="accent3">
                      <a:lumMod val="60000"/>
                      <a:lumMod val="60000"/>
                      <a:lumOff val="40000"/>
                    </a:schemeClr>
                  </a:gs>
                  <a:gs pos="0">
                    <a:schemeClr val="accent3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B75-4482-B758-C3E394941E29}"/>
              </c:ext>
            </c:extLst>
          </c:dPt>
          <c:dPt>
            <c:idx val="9"/>
            <c:bubble3D val="0"/>
            <c:spPr>
              <a:gradFill>
                <a:gsLst>
                  <a:gs pos="100000">
                    <a:schemeClr val="accent4">
                      <a:lumMod val="60000"/>
                      <a:lumMod val="60000"/>
                      <a:lumOff val="40000"/>
                    </a:schemeClr>
                  </a:gs>
                  <a:gs pos="0">
                    <a:schemeClr val="accent4">
                      <a:lumMod val="60000"/>
                    </a:schemeClr>
                  </a:gs>
                </a:gsLst>
                <a:lin ang="5400000" scaled="0"/>
              </a:gradFill>
              <a:ln w="50800">
                <a:solidFill>
                  <a:schemeClr val="lt1"/>
                </a:solidFill>
              </a:ln>
              <a:effectLst/>
              <a:sp3d contourW="508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B75-4482-B758-C3E394941E2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'направление бюджета'!$B$3:$B$12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национальную оборону </c:v>
                </c:pt>
                <c:pt idx="2">
                  <c:v>национальную безопасность и правоохранительную деятельность </c:v>
                </c:pt>
                <c:pt idx="3">
                  <c:v>национальную экономику </c:v>
                </c:pt>
                <c:pt idx="4">
                  <c:v>жилищно-коммунальное хозяйство </c:v>
                </c:pt>
                <c:pt idx="5">
                  <c:v>охрану окружающей среды </c:v>
                </c:pt>
                <c:pt idx="6">
                  <c:v>образование</c:v>
                </c:pt>
                <c:pt idx="7">
                  <c:v>культуру</c:v>
                </c:pt>
                <c:pt idx="8">
                  <c:v>здравоохранение и спорт </c:v>
                </c:pt>
                <c:pt idx="9">
                  <c:v>социальную политику </c:v>
                </c:pt>
              </c:strCache>
            </c:strRef>
          </c:cat>
          <c:val>
            <c:numRef>
              <c:f>'направление бюджета'!$C$3:$C$12</c:f>
              <c:numCache>
                <c:formatCode>General</c:formatCode>
                <c:ptCount val="10"/>
                <c:pt idx="0">
                  <c:v>180561.12</c:v>
                </c:pt>
                <c:pt idx="1">
                  <c:v>2073.6</c:v>
                </c:pt>
                <c:pt idx="2">
                  <c:v>0</c:v>
                </c:pt>
                <c:pt idx="3">
                  <c:v>140533.20000000001</c:v>
                </c:pt>
                <c:pt idx="4">
                  <c:v>374633.7</c:v>
                </c:pt>
                <c:pt idx="5">
                  <c:v>0</c:v>
                </c:pt>
                <c:pt idx="6">
                  <c:v>919499.7</c:v>
                </c:pt>
                <c:pt idx="7">
                  <c:v>141424.4</c:v>
                </c:pt>
                <c:pt idx="8">
                  <c:v>16429.900000000001</c:v>
                </c:pt>
                <c:pt idx="9">
                  <c:v>36658.300000000003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B75-4482-B758-C3E394941E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657795781386175"/>
          <c:y val="5.0843759990450328E-2"/>
          <c:w val="0.32151432418777875"/>
          <c:h val="0.94361852910385402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>
      <a:bevelT w="152400" h="50800" prst="softRound"/>
    </a:sp3d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374875745406884E-3"/>
          <c:y val="0.28345412077308607"/>
          <c:w val="0.77072569831161786"/>
          <c:h val="0.71654588930499552"/>
        </c:manualLayout>
      </c:layout>
      <c:pie3D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90500"/>
            </a:sp3d>
          </c:spPr>
          <c:explosion val="23"/>
          <c:dPt>
            <c:idx val="0"/>
            <c:bubble3D val="0"/>
            <c:spPr>
              <a:gradFill rotWithShape="1">
                <a:gsLst>
                  <a:gs pos="0">
                    <a:schemeClr val="accent4">
                      <a:shade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hade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shade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/>
              </a:sp3d>
            </c:spPr>
            <c:extLst>
              <c:ext xmlns:c16="http://schemas.microsoft.com/office/drawing/2014/chart" uri="{C3380CC4-5D6E-409C-BE32-E72D297353CC}">
                <c16:uniqueId val="{00000001-8247-41BC-939A-C4F1C2A60E2F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/>
              </a:sp3d>
            </c:spPr>
            <c:extLst>
              <c:ext xmlns:c16="http://schemas.microsoft.com/office/drawing/2014/chart" uri="{C3380CC4-5D6E-409C-BE32-E72D297353CC}">
                <c16:uniqueId val="{00000003-8247-41BC-939A-C4F1C2A60E2F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4">
                      <a:tint val="65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tint val="65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tint val="65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190500"/>
              </a:sp3d>
            </c:spPr>
            <c:extLst>
              <c:ext xmlns:c16="http://schemas.microsoft.com/office/drawing/2014/chart" uri="{C3380CC4-5D6E-409C-BE32-E72D297353CC}">
                <c16:uniqueId val="{00000005-8247-41BC-939A-C4F1C2A60E2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'эконом. потенциал'!$A$2:$A$4</c:f>
              <c:strCache>
                <c:ptCount val="3"/>
                <c:pt idx="0">
                  <c:v>Социальная сфера</c:v>
                </c:pt>
                <c:pt idx="1">
                  <c:v>Производственная сфера</c:v>
                </c:pt>
                <c:pt idx="2">
                  <c:v>Прочее</c:v>
                </c:pt>
              </c:strCache>
            </c:strRef>
          </c:cat>
          <c:val>
            <c:numRef>
              <c:f>'эконом. потенциал'!$B$2:$B$4</c:f>
              <c:numCache>
                <c:formatCode>0%</c:formatCode>
                <c:ptCount val="3"/>
                <c:pt idx="0">
                  <c:v>0.67875050674797532</c:v>
                </c:pt>
                <c:pt idx="1">
                  <c:v>0.21752186030237516</c:v>
                </c:pt>
                <c:pt idx="2">
                  <c:v>0.10372763294964964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247-41BC-939A-C4F1C2A60E2F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976352930992486"/>
          <c:y val="7.9565758509487453E-2"/>
          <c:w val="0.35140003430376077"/>
          <c:h val="0.4182622555723762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113718934429981E-2"/>
          <c:y val="0.30562773403324589"/>
          <c:w val="0.70649220109791"/>
          <c:h val="0.59252041411490231"/>
        </c:manualLayout>
      </c:layout>
      <c:pie3DChart>
        <c:varyColors val="1"/>
        <c:ser>
          <c:idx val="0"/>
          <c:order val="0"/>
          <c:explosion val="2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4D9-43D0-BDB0-A4BC37F5427C}"/>
              </c:ext>
            </c:extLst>
          </c:dPt>
          <c:dPt>
            <c:idx val="1"/>
            <c:bubble3D val="0"/>
            <c:explosion val="3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4D9-43D0-BDB0-A4BC37F5427C}"/>
              </c:ext>
            </c:extLst>
          </c:dPt>
          <c:dPt>
            <c:idx val="2"/>
            <c:bubble3D val="0"/>
            <c:explosion val="23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4D9-43D0-BDB0-A4BC37F5427C}"/>
              </c:ext>
            </c:extLst>
          </c:dPt>
          <c:dLbls>
            <c:dLbl>
              <c:idx val="0"/>
              <c:layout>
                <c:manualLayout>
                  <c:x val="-9.0550137267773625E-2"/>
                  <c:y val="-9.72222222222223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D9-43D0-BDB0-A4BC37F5427C}"/>
                </c:ext>
              </c:extLst>
            </c:dLbl>
            <c:dLbl>
              <c:idx val="1"/>
              <c:layout>
                <c:manualLayout>
                  <c:x val="8.6338502976249176E-2"/>
                  <c:y val="4.629629629629629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D9-43D0-BDB0-A4BC37F5427C}"/>
                </c:ext>
              </c:extLst>
            </c:dLbl>
            <c:dLbl>
              <c:idx val="2"/>
              <c:layout>
                <c:manualLayout>
                  <c:x val="4.0010525769481338E-2"/>
                  <c:y val="6.944444444444444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D9-43D0-BDB0-A4BC37F54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'эконом. потенциал'!$A$2:$A$4</c:f>
              <c:strCache>
                <c:ptCount val="3"/>
                <c:pt idx="0">
                  <c:v>Социальная сфера</c:v>
                </c:pt>
                <c:pt idx="1">
                  <c:v>Производственная сфера</c:v>
                </c:pt>
                <c:pt idx="2">
                  <c:v>Прочее</c:v>
                </c:pt>
              </c:strCache>
            </c:strRef>
          </c:cat>
          <c:val>
            <c:numRef>
              <c:f>'эконом. потенциал'!$B$2:$B$4</c:f>
              <c:numCache>
                <c:formatCode>0%</c:formatCode>
                <c:ptCount val="3"/>
                <c:pt idx="0">
                  <c:v>0.61447377544734627</c:v>
                </c:pt>
                <c:pt idx="1">
                  <c:v>0.28419794739307314</c:v>
                </c:pt>
                <c:pt idx="2">
                  <c:v>0.10132827715958055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D9-43D0-BDB0-A4BC37F5427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394806225856673"/>
          <c:y val="4.2244823563721209E-2"/>
          <c:w val="0.32997574330785401"/>
          <c:h val="0.47164406532516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8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0.39007</cdr:x>
      <cdr:y>0.06364</cdr:y>
    </cdr:from>
    <cdr:to>
      <cdr:x>0.57545</cdr:x>
      <cdr:y>0.13204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24310" y="200996"/>
          <a:ext cx="115212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0.4189</cdr:x>
      <cdr:y>0.02186</cdr:y>
    </cdr:from>
    <cdr:to>
      <cdr:x>0.61586</cdr:x>
      <cdr:y>0.13549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603476" y="69026"/>
          <a:ext cx="1224136" cy="3588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eaLnBrk="1" fontAlgn="auto" hangingPunct="1">
            <a:spcBef>
              <a:spcPts val="0"/>
            </a:spcBef>
            <a:spcAft>
              <a:spcPts val="0"/>
            </a:spcAft>
            <a:defRPr/>
          </a:pPr>
          <a:r>
            <a:rPr lang="ru-RU" sz="1800" dirty="0" smtClean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rPr>
            <a:t>2021 </a:t>
          </a:r>
          <a:r>
            <a:rPr lang="ru-RU" sz="1800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Arial" charset="0"/>
            </a:rPr>
            <a:t>год</a:t>
          </a:r>
          <a:endParaRPr lang="ru-RU" sz="1800" dirty="0">
            <a:cs typeface="Arial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0.41708</cdr:x>
      <cdr:y>0</cdr:y>
    </cdr:from>
    <cdr:to>
      <cdr:x>0.62431</cdr:x>
      <cdr:y>0.19335</cdr:y>
    </cdr:to>
    <cdr:pic>
      <cdr:nvPicPr>
        <cdr:cNvPr id="3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15365" y="-2717685"/>
          <a:ext cx="1249788" cy="53039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6E3F31-4A68-457E-AC57-7305A13FA4F7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737FF0-AA86-4B0D-879B-3DCCA7735B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FC397-09C9-4DBF-834D-0E71F58790D9}" type="datetimeFigureOut">
              <a:rPr lang="ru-RU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FC8A71-484F-4D70-BE61-3689964FB7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512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512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240E46-FC2A-45BD-B93A-CB47AF9392C2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765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mtClean="0">
              <a:latin typeface="Calibri" panose="020F0502020204030204" pitchFamily="34" charset="0"/>
            </a:endParaRPr>
          </a:p>
        </p:txBody>
      </p:sp>
      <p:sp>
        <p:nvSpPr>
          <p:cNvPr id="2765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B2138423-7EC7-483A-A8DD-D593C7A28761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E8B1A485-E2D9-435E-8852-27AB292B9209}" type="slidenum">
              <a:rPr lang="ru-RU" altLang="ru-RU">
                <a:latin typeface="Calibri" panose="020F0502020204030204" pitchFamily="34" charset="0"/>
              </a:rPr>
              <a:pPr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229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B483D9A9-5139-445B-8328-D549BD161BDF}" type="slidenum">
              <a:rPr lang="ru-RU" altLang="ru-RU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31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6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A50947DA-6E05-463D-871C-1E2D37AB2913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B9CCF97-72DE-4E90-838B-0F2E3DCAB2E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61460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E94CB420-62D5-4ADA-B221-73EA19B6C390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F8504F4-7EA7-4171-8772-0718B7A31288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47331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71713" y="1143000"/>
            <a:ext cx="231457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4506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6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9D013-F5F0-4B64-82BB-00B0A14CB5B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altLang="ru-RU" sz="1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84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FC8A71-484F-4D70-BE61-3689964FB799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32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42F80D-DAA9-42D9-A019-1B4F49EC48A9}" type="slidenum">
              <a:rPr lang="ru-RU" altLang="ru-RU" smtClean="0"/>
              <a:pPr>
                <a:spcBef>
                  <a:spcPct val="0"/>
                </a:spcBef>
              </a:pPr>
              <a:t>35</a:t>
            </a:fld>
            <a:endParaRPr lang="ru-RU" altLang="ru-RU" smtClean="0"/>
          </a:p>
        </p:txBody>
      </p:sp>
      <p:sp>
        <p:nvSpPr>
          <p:cNvPr id="5325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403166-9635-445F-AF03-5263B0E1C69D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 smtClean="0"/>
          </a:p>
        </p:txBody>
      </p:sp>
      <p:sp>
        <p:nvSpPr>
          <p:cNvPr id="55301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333473-38C9-4578-A496-4F1A1DCEC1AA}" type="slidenum">
              <a:rPr lang="ru-RU" altLang="ru-RU" smtClean="0"/>
              <a:pPr>
                <a:spcBef>
                  <a:spcPct val="0"/>
                </a:spcBef>
              </a:pPr>
              <a:t>37</a:t>
            </a:fld>
            <a:endParaRPr lang="ru-RU" altLang="ru-RU" smtClean="0"/>
          </a:p>
        </p:txBody>
      </p:sp>
      <p:sp>
        <p:nvSpPr>
          <p:cNvPr id="5734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*Данные за январь-февраль</a:t>
            </a:r>
          </a:p>
        </p:txBody>
      </p:sp>
      <p:sp>
        <p:nvSpPr>
          <p:cNvPr id="1024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1024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01F8A-551D-4ADD-8D1D-36269CE35CD1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971C4F-F119-4CFD-A442-4B3CEB3FE58F}" type="slidenum">
              <a:rPr lang="ru-RU" altLang="ru-RU" smtClean="0"/>
              <a:pPr>
                <a:spcBef>
                  <a:spcPct val="0"/>
                </a:spcBef>
              </a:pPr>
              <a:t>38</a:t>
            </a:fld>
            <a:endParaRPr lang="ru-RU" altLang="ru-RU" smtClean="0"/>
          </a:p>
        </p:txBody>
      </p:sp>
      <p:sp>
        <p:nvSpPr>
          <p:cNvPr id="5939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4A59E3-28AA-4ADE-B827-19AB5599355C}" type="slidenum">
              <a:rPr lang="ru-RU" altLang="ru-RU" smtClean="0"/>
              <a:pPr>
                <a:spcBef>
                  <a:spcPct val="0"/>
                </a:spcBef>
              </a:pPr>
              <a:t>39</a:t>
            </a:fld>
            <a:endParaRPr lang="ru-RU" altLang="ru-RU" smtClean="0"/>
          </a:p>
        </p:txBody>
      </p:sp>
      <p:sp>
        <p:nvSpPr>
          <p:cNvPr id="6144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15EE7-D4FD-4B16-8C3C-A98FDB8EF9B4}" type="slidenum">
              <a:rPr lang="ru-RU" altLang="ru-RU" smtClean="0"/>
              <a:pPr>
                <a:spcBef>
                  <a:spcPct val="0"/>
                </a:spcBef>
              </a:pPr>
              <a:t>40</a:t>
            </a:fld>
            <a:endParaRPr lang="ru-RU" altLang="ru-RU" smtClean="0"/>
          </a:p>
        </p:txBody>
      </p:sp>
      <p:sp>
        <p:nvSpPr>
          <p:cNvPr id="6349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B6A264-EB31-4E10-A586-D0D98363939F}" type="slidenum">
              <a:rPr lang="ru-RU" altLang="ru-RU" smtClean="0"/>
              <a:pPr>
                <a:spcBef>
                  <a:spcPct val="0"/>
                </a:spcBef>
              </a:pPr>
              <a:t>41</a:t>
            </a:fld>
            <a:endParaRPr lang="ru-RU" altLang="ru-RU" smtClean="0"/>
          </a:p>
        </p:txBody>
      </p:sp>
      <p:sp>
        <p:nvSpPr>
          <p:cNvPr id="65541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C908B9-353A-4947-B5D5-6E25A9F3FEA7}" type="slidenum">
              <a:rPr lang="ru-RU" altLang="ru-RU" smtClean="0"/>
              <a:pPr>
                <a:spcBef>
                  <a:spcPct val="0"/>
                </a:spcBef>
              </a:pPr>
              <a:t>42</a:t>
            </a:fld>
            <a:endParaRPr lang="ru-RU" altLang="ru-RU" smtClean="0"/>
          </a:p>
        </p:txBody>
      </p:sp>
      <p:sp>
        <p:nvSpPr>
          <p:cNvPr id="6758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E9F8C-3E1F-4902-9437-46E1A64AEABF}" type="slidenum">
              <a:rPr lang="ru-RU" altLang="ru-RU" smtClean="0"/>
              <a:pPr>
                <a:spcBef>
                  <a:spcPct val="0"/>
                </a:spcBef>
              </a:pPr>
              <a:t>43</a:t>
            </a:fld>
            <a:endParaRPr lang="ru-RU" altLang="ru-RU" smtClean="0"/>
          </a:p>
        </p:txBody>
      </p:sp>
      <p:sp>
        <p:nvSpPr>
          <p:cNvPr id="6963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94F4F9-7904-4D4B-93AB-FD131A06C865}" type="slidenum">
              <a:rPr lang="ru-RU" altLang="ru-RU" smtClean="0"/>
              <a:pPr>
                <a:spcBef>
                  <a:spcPct val="0"/>
                </a:spcBef>
              </a:pPr>
              <a:t>44</a:t>
            </a:fld>
            <a:endParaRPr lang="ru-RU" altLang="ru-RU" smtClean="0"/>
          </a:p>
        </p:txBody>
      </p:sp>
      <p:sp>
        <p:nvSpPr>
          <p:cNvPr id="7168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9A8FF2-F379-408A-AF6A-A6301C1B10E4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 smtClean="0"/>
          </a:p>
        </p:txBody>
      </p:sp>
      <p:sp>
        <p:nvSpPr>
          <p:cNvPr id="7373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smtClean="0"/>
              <a:t>*Данные за январь-февраль</a:t>
            </a:r>
          </a:p>
        </p:txBody>
      </p:sp>
      <p:sp>
        <p:nvSpPr>
          <p:cNvPr id="1229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1A5554-AB87-4B63-B49F-3E24CE99B809}" type="slidenum">
              <a:rPr lang="ru-RU" altLang="ru-RU" smtClean="0"/>
              <a:pPr>
                <a:spcBef>
                  <a:spcPct val="0"/>
                </a:spcBef>
              </a:pPr>
              <a:t>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434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1434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722856-245A-4C6A-ABB1-F1CC08B79206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6388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1638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C973DD-A51B-4965-BDA7-215F39425AA6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8436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9CAC14-5C7D-42F2-A4F7-C6F2C9171F83}" type="slidenum">
              <a:rPr lang="ru-RU" altLang="ru-RU" smtClean="0"/>
              <a:pPr>
                <a:spcBef>
                  <a:spcPct val="0"/>
                </a:spcBef>
              </a:pPr>
              <a:t>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2048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2048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F8B8A-2AE8-439D-8E8C-9DF9F0684022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253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2253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F500E7-4C4F-4609-BD0E-86735AA033BF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 smtClean="0">
              <a:cs typeface="Arial" panose="020B0604020202020204" pitchFamily="34" charset="0"/>
            </a:endParaRPr>
          </a:p>
        </p:txBody>
      </p:sp>
      <p:sp>
        <p:nvSpPr>
          <p:cNvPr id="2458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44A0AB-72D6-48CA-82E0-6A0FD9D8E7C0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9E817-2CA9-444C-8684-6B03BCCF2ADC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8EE96-59A1-47C3-92D8-6E5F0158D37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67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6B195-9ABA-4504-967B-85D77365781F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63D9C-FA3D-4F01-B008-05048D01E9E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574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2A1A5-E2ED-4950-88F7-6E6ACDB9ABF0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3A323-8EC8-44B3-8E92-66FB93F1E83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932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76D872-BA60-43D7-93DF-B697EDB0F6AD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30038-E5F5-4CCF-BA32-B95DB45FC3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14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E7EB5B-8BBC-44A6-81D2-714E4553EC11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64DDA-FD70-4104-90F8-77AF878AD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67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8663F-094C-4226-A0C1-1270849AD5EC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CA6D6-E53B-41BF-A82B-8B6C54C67C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39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3E877-D33C-4CE9-8A32-33CA2C2805EF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7BD74-0241-4740-AF3A-25FBBD7E5E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023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592F3-3216-44E1-9B30-6318FB063BBC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4E3C-6AFD-476C-8BD8-9E27FF726C9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105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8EE98-1116-4D67-9D67-4480482370F8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EF564-F7FD-4AC2-BFC4-50499121FF3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618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8C20B3-3AA6-4541-BC71-92D831E91C9E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FE911-C11B-40CE-961F-F47E882A1C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59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686B5-8A04-4937-B0C0-A8DD8390B109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E0BC6-B605-40DF-94B5-A066B60738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002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A09881-8F17-4EC9-AB4F-2FE78F561F96}" type="datetime1">
              <a:rPr lang="ru-RU" smtClean="0"/>
              <a:pPr>
                <a:defRPr/>
              </a:pPr>
              <a:t>08.06.2023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4E0379-6F7C-4A39-9CE6-23534D4C111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470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chart" Target="../charts/chart6.xml"/><Relationship Id="rId5" Type="http://schemas.openxmlformats.org/officeDocument/2006/relationships/oleObject" Target="../embeddings/oleObject1.bin"/><Relationship Id="rId10" Type="http://schemas.openxmlformats.org/officeDocument/2006/relationships/chart" Target="../charts/chart5.xml"/><Relationship Id="rId4" Type="http://schemas.openxmlformats.org/officeDocument/2006/relationships/image" Target="../media/image6.png"/><Relationship Id="rId9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0.png"/><Relationship Id="rId9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asok.ru/" TargetMode="External"/><Relationship Id="rId2" Type="http://schemas.openxmlformats.org/officeDocument/2006/relationships/hyperlink" Target="mailto:duma_kargasok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.kargasok.r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mailto:kargs@tomsk.gov.r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ertikos.tomsk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hyperlink" Target="mailto:MKUVertikos@yandex.ru" TargetMode="External"/><Relationship Id="rId4" Type="http://schemas.openxmlformats.org/officeDocument/2006/relationships/hyperlink" Target="http://www.novvas.tomsk.r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indal.r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mailto:admkindal@yandex.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vas.tomsk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hyperlink" Target="mailto:novyjvasiugan@yandex.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ougino.kargasok.r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g"/><Relationship Id="rId4" Type="http://schemas.openxmlformats.org/officeDocument/2006/relationships/hyperlink" Target="mailto:ansp06@mail.r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kargasok.r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mailto:sosnovka.a@yandex.ru" TargetMode="External"/><Relationship Id="rId4" Type="http://schemas.openxmlformats.org/officeDocument/2006/relationships/hyperlink" Target="http://www.sosnovka.kargasok.r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chizapka.tomsk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hyperlink" Target="mailto:svasugan@mail.ru" TargetMode="External"/><Relationship Id="rId4" Type="http://schemas.openxmlformats.org/officeDocument/2006/relationships/hyperlink" Target="http://www.svasugan.tomsk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redtym.r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g"/><Relationship Id="rId5" Type="http://schemas.openxmlformats.org/officeDocument/2006/relationships/hyperlink" Target="mailto:sredtympos@yandex.ru" TargetMode="External"/><Relationship Id="rId4" Type="http://schemas.openxmlformats.org/officeDocument/2006/relationships/hyperlink" Target="http://www.novvas.tomsk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olps@tomsk.gov.ru" TargetMode="External"/><Relationship Id="rId4" Type="http://schemas.openxmlformats.org/officeDocument/2006/relationships/hyperlink" Target="http://www.tsp.kargasok.ru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skoe.tomsk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hyperlink" Target="mailto:timsksp@rambler.r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kargasok.ru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hyperlink" Target="mailto:adm.ust-tim@yandex.ru" TargetMode="External"/><Relationship Id="rId4" Type="http://schemas.openxmlformats.org/officeDocument/2006/relationships/hyperlink" Target="http://www.kargasok.r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u-chiz@yandex.ru" TargetMode="External"/><Relationship Id="rId2" Type="http://schemas.openxmlformats.org/officeDocument/2006/relationships/hyperlink" Target="http://www.ustchizapka.tomsk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7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13" Type="http://schemas.openxmlformats.org/officeDocument/2006/relationships/image" Target="../media/image89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12" Type="http://schemas.openxmlformats.org/officeDocument/2006/relationships/image" Target="../media/image88.jpeg"/><Relationship Id="rId17" Type="http://schemas.openxmlformats.org/officeDocument/2006/relationships/image" Target="../media/image2.png"/><Relationship Id="rId2" Type="http://schemas.openxmlformats.org/officeDocument/2006/relationships/image" Target="../media/image78.jpeg"/><Relationship Id="rId16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5" Type="http://schemas.openxmlformats.org/officeDocument/2006/relationships/image" Target="../media/image9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Relationship Id="rId1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"/>
            <a:ext cx="6858000" cy="914400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41275" cap="rnd">
            <a:solidFill>
              <a:srgbClr val="FFFF00"/>
            </a:solidFill>
            <a:beve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 Р А Й О 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2054" name="Picture 6" descr="http://dmitrysh.gorod.tomsk.ru/posts-files/67/172/i/044%280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5364088"/>
            <a:ext cx="5715000" cy="3390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 descr="600822 gerb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848" y="251520"/>
            <a:ext cx="230425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16200000">
            <a:off x="-3784599" y="4900614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 КАРГАСОКСКОГО  РАЙОНА</a:t>
            </a:r>
          </a:p>
        </p:txBody>
      </p:sp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2801509" y="4367217"/>
            <a:ext cx="18614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880090" y="4325942"/>
            <a:ext cx="18614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373304-5053-4605-9460-DCA3A9A6D48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" y="1116013"/>
            <a:ext cx="6000750" cy="1168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Основные параметры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консолидированного бюджета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МО «</a:t>
            </a:r>
            <a:r>
              <a:rPr lang="ru-RU" b="1" dirty="0" err="1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Каргасокский</a:t>
            </a:r>
            <a:r>
              <a:rPr lang="ru-RU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район»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 </a:t>
            </a:r>
            <a:r>
              <a:rPr lang="ru-RU" sz="1400" b="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(тыс. рублей)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01679" y="5089525"/>
            <a:ext cx="5859463" cy="338138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70C0"/>
                </a:solidFill>
                <a:latin typeface="Cambria" pitchFamily="18" charset="0"/>
              </a:rPr>
              <a:t>Направления бюджета Каргасокского района в </a:t>
            </a:r>
            <a:r>
              <a:rPr lang="ru-RU" altLang="ru-RU" sz="1600" b="1" dirty="0" smtClean="0">
                <a:solidFill>
                  <a:srgbClr val="0070C0"/>
                </a:solidFill>
                <a:latin typeface="Cambria" pitchFamily="18" charset="0"/>
              </a:rPr>
              <a:t>2022 </a:t>
            </a:r>
            <a:r>
              <a:rPr lang="ru-RU" altLang="ru-RU" sz="1600" b="1" dirty="0">
                <a:solidFill>
                  <a:srgbClr val="0070C0"/>
                </a:solidFill>
                <a:latin typeface="Cambria" pitchFamily="18" charset="0"/>
              </a:rPr>
              <a:t>году</a:t>
            </a:r>
          </a:p>
        </p:txBody>
      </p:sp>
      <p:graphicFrame>
        <p:nvGraphicFramePr>
          <p:cNvPr id="19468" name="Диаграмма 13"/>
          <p:cNvGraphicFramePr>
            <a:graphicFrameLocks/>
          </p:cNvGraphicFramePr>
          <p:nvPr/>
        </p:nvGraphicFramePr>
        <p:xfrm>
          <a:off x="593729" y="5529263"/>
          <a:ext cx="6132513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35" name="Диаграмма" r:id="rId5" imgW="6139204" imgH="3487214" progId="Excel.Chart.8">
                  <p:embed/>
                </p:oleObj>
              </mc:Choice>
              <mc:Fallback>
                <p:oleObj name="Диаграмма" r:id="rId5" imgW="6139204" imgH="3487214" progId="Excel.Chart.8">
                  <p:embed/>
                  <p:pic>
                    <p:nvPicPr>
                      <p:cNvPr id="0" name="Диаграмма 1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9" y="5529263"/>
                        <a:ext cx="6132513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009262"/>
              </p:ext>
            </p:extLst>
          </p:nvPr>
        </p:nvGraphicFramePr>
        <p:xfrm>
          <a:off x="501654" y="5536409"/>
          <a:ext cx="6356345" cy="347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495663"/>
              </p:ext>
            </p:extLst>
          </p:nvPr>
        </p:nvGraphicFramePr>
        <p:xfrm>
          <a:off x="767041" y="5529263"/>
          <a:ext cx="6090959" cy="361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153825"/>
              </p:ext>
            </p:extLst>
          </p:nvPr>
        </p:nvGraphicFramePr>
        <p:xfrm>
          <a:off x="285753" y="5427663"/>
          <a:ext cx="6440489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672662"/>
              </p:ext>
            </p:extLst>
          </p:nvPr>
        </p:nvGraphicFramePr>
        <p:xfrm>
          <a:off x="642938" y="2320925"/>
          <a:ext cx="60007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22" name="Диаграмма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17010534"/>
              </p:ext>
            </p:extLst>
          </p:nvPr>
        </p:nvGraphicFramePr>
        <p:xfrm>
          <a:off x="458789" y="5502392"/>
          <a:ext cx="6399211" cy="3644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162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Georgia" panose="02040502050405020303" pitchFamily="18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БЮДЖЕТ  КАРГАСОКСКОГО  РАЙОНА</a:t>
            </a:r>
          </a:p>
        </p:txBody>
      </p:sp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969CA3-4D9B-42F3-86E3-EEEFBB4E379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7" y="1116013"/>
            <a:ext cx="6175375" cy="1046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Экономический потенциал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Экономическая структура расходов консолидированного бюджета по действующим расходным обязательствам 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349317"/>
              </p:ext>
            </p:extLst>
          </p:nvPr>
        </p:nvGraphicFramePr>
        <p:xfrm>
          <a:off x="642938" y="5937450"/>
          <a:ext cx="6215062" cy="29182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469283"/>
              </p:ext>
            </p:extLst>
          </p:nvPr>
        </p:nvGraphicFramePr>
        <p:xfrm>
          <a:off x="571897" y="2717685"/>
          <a:ext cx="60309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СОЦИАЛЬНО-ЭКОНОМИЧЕСКОЕ  ПОЛОЖЕНИЕ</a:t>
            </a: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709029"/>
            <a:ext cx="349250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A92E6E-9982-4E42-B5DA-6DCD04C1E1E5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3846586"/>
              </p:ext>
            </p:extLst>
          </p:nvPr>
        </p:nvGraphicFramePr>
        <p:xfrm>
          <a:off x="458788" y="1122742"/>
          <a:ext cx="6354762" cy="6589329"/>
        </p:xfrm>
        <a:graphic>
          <a:graphicData uri="http://schemas.openxmlformats.org/drawingml/2006/table">
            <a:tbl>
              <a:tblPr/>
              <a:tblGrid>
                <a:gridCol w="3690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3834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Основные показатели социально-экономического развития района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2020 год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 собственного производства, выполненных работ и услуг собственными силами крупных и средних организаций,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73 300,45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118 834,85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122 935,60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3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и услуг собственными силами крупных и средних предприятий и организаций, по виду деятельности «Строительство»,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630,49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394,05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697,30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крупным и средним предприятиям и организациям),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9 435,00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4 125,05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6 785,75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розничного товарооборота по крупным и средним предприятиям и организациям,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1 634,00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748,95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платных услуг по крупным и средним предприятиям и организациям, млн руб.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220,85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247,85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273,82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Институциональная структура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 состоянию на 01.01.2023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2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Зарегистрировано хозяйствующих субъектов (ЮЛ), всего единиц, в </a:t>
                      </a:r>
                      <a:r>
                        <a:rPr kumimoji="0" lang="ru-RU" alt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.: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170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 txBox="1">
            <a:spLocks/>
          </p:cNvSpPr>
          <p:nvPr/>
        </p:nvSpPr>
        <p:spPr>
          <a:xfrm>
            <a:off x="-1" y="9896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74679" y="8101013"/>
            <a:ext cx="6283325" cy="647700"/>
          </a:xfrm>
          <a:prstGeom prst="wedgeRoundRectCallout">
            <a:avLst>
              <a:gd name="adj1" fmla="val -20465"/>
              <a:gd name="adj2" fmla="val 49991"/>
              <a:gd name="adj3" fmla="val 16667"/>
            </a:avLst>
          </a:prstGeom>
          <a:solidFill>
            <a:srgbClr val="FFFFCC"/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>
                <a:solidFill>
                  <a:srgbClr val="00B050"/>
                </a:solidFill>
                <a:latin typeface="+mj-lt"/>
                <a:cs typeface="Arial"/>
              </a:rPr>
              <a:t>По итогам комплексной оценки социально-экономического развития муниципальных районов (городских округов) Томской области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>
                <a:solidFill>
                  <a:srgbClr val="00B050"/>
                </a:solidFill>
                <a:latin typeface="+mj-lt"/>
                <a:cs typeface="Arial"/>
              </a:rPr>
              <a:t>МО «</a:t>
            </a:r>
            <a:r>
              <a:rPr lang="ru-RU" sz="1200" b="1" i="1" kern="0" dirty="0" err="1">
                <a:solidFill>
                  <a:srgbClr val="00B050"/>
                </a:solidFill>
                <a:latin typeface="+mj-lt"/>
                <a:cs typeface="Arial"/>
              </a:rPr>
              <a:t>Каргасокский</a:t>
            </a:r>
            <a:r>
              <a:rPr lang="ru-RU" sz="1200" b="1" i="1" kern="0" dirty="0">
                <a:solidFill>
                  <a:srgbClr val="00B050"/>
                </a:solidFill>
                <a:latin typeface="+mj-lt"/>
                <a:cs typeface="Arial"/>
              </a:rPr>
              <a:t> район» входит в группу районов с</a:t>
            </a:r>
            <a:r>
              <a:rPr lang="ru-RU" sz="1200" b="1" i="1" kern="0" dirty="0">
                <a:solidFill>
                  <a:srgbClr val="00B050"/>
                </a:solidFill>
                <a:cs typeface="Arial"/>
              </a:rPr>
              <a:t> уровнем развития  выше</a:t>
            </a:r>
            <a:r>
              <a:rPr lang="ru-RU" sz="1200" b="1" i="1" kern="0" dirty="0">
                <a:solidFill>
                  <a:srgbClr val="00B050"/>
                </a:solidFill>
                <a:latin typeface="+mj-lt"/>
                <a:cs typeface="Arial"/>
              </a:rPr>
              <a:t> среднего.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422275" y="3656013"/>
            <a:ext cx="6357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latin typeface="Century Schoolbook" panose="02040604050505020304" pitchFamily="18" charset="0"/>
                <a:cs typeface="Times New Roman" panose="02020603050405020304" pitchFamily="18" charset="0"/>
              </a:rPr>
              <a:t>Мероприятия программы развития предпринимательства: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267" y="4737104"/>
            <a:ext cx="6402387" cy="2431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 и круглых столов для </a:t>
            </a:r>
            <a:r>
              <a:rPr lang="ru-RU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малого и среднего предпринимательства и </a:t>
            </a: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инфраструктуры поддержки предпринимательства;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поддержки </a:t>
            </a:r>
            <a:r>
              <a:rPr lang="ru-RU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сельхоз товаропроизводителям;</a:t>
            </a:r>
            <a:endParaRPr lang="ru-RU" sz="19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 обеспечение деятельности организаций, образующих инфраструктуру поддержки малого и среднего предпринимательства;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семинара для </a:t>
            </a:r>
            <a:r>
              <a:rPr lang="ru-RU" sz="1900" i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СМП</a:t>
            </a:r>
            <a:endParaRPr lang="ru-RU" sz="1900" i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071567"/>
            <a:ext cx="6858000" cy="4286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605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sp>
        <p:nvSpPr>
          <p:cNvPr id="2560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35729" y="8658229"/>
            <a:ext cx="4222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F85249-1324-4ACC-8C46-01367823F8D5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54" y="1141417"/>
            <a:ext cx="6429375" cy="13239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01.01.2023 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2000" b="1" u="sng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395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субъектов малого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среднего предпринимательства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92" y="2403475"/>
            <a:ext cx="6357937" cy="101600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3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349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предпринимателей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5611" name="Picture 14" descr="http://portal.sokik.ru/files/portal/gallery/yarm_30_07_2011/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7236296"/>
            <a:ext cx="2692400" cy="152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6" descr="http://portal.sokik.ru/files/portal/gallery/yarm_30_07_2011/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236296"/>
            <a:ext cx="1948746" cy="15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8" descr="http://portal.sokik.ru/files/portal/gallery/2012/yarm_28_07_2012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7236296"/>
            <a:ext cx="1774829" cy="15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 предприниматели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ПО ВИДАМ ДЕЯТЕЛЬНОСТИ </a:t>
            </a:r>
          </a:p>
        </p:txBody>
      </p:sp>
      <p:sp>
        <p:nvSpPr>
          <p:cNvPr id="26627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748717"/>
            <a:ext cx="3492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8BF9EF-885C-490F-A00B-7E258E2D6D6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0" y="9896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71500" y="2286000"/>
          <a:ext cx="6286520" cy="642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7529" y="901704"/>
            <a:ext cx="6335713" cy="95567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Индивидуальные предприниматели.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Распределение по видам деятельности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на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01.01.2023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70338"/>
              </p:ext>
            </p:extLst>
          </p:nvPr>
        </p:nvGraphicFramePr>
        <p:xfrm>
          <a:off x="109537" y="2017320"/>
          <a:ext cx="6638925" cy="673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7982685"/>
              </p:ext>
            </p:extLst>
          </p:nvPr>
        </p:nvGraphicFramePr>
        <p:xfrm>
          <a:off x="1" y="2411760"/>
          <a:ext cx="6748462" cy="637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8488" y="1946275"/>
            <a:ext cx="6259512" cy="3057525"/>
          </a:xfrm>
        </p:spPr>
        <p:txBody>
          <a:bodyPr rtlCol="0">
            <a:normAutofit/>
          </a:bodyPr>
          <a:lstStyle/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образовательных  учреждений,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16 школ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(7 средних, 8 основных, 1 начальная);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дошкольных учреждений,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 кратковременного пребывания,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 </a:t>
            </a: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сокращенного дня;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 детей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16" name="Прямоугольник 10"/>
          <p:cNvSpPr>
            <a:spLocks noChangeArrowheads="1"/>
          </p:cNvSpPr>
          <p:nvPr/>
        </p:nvSpPr>
        <p:spPr bwMode="auto">
          <a:xfrm>
            <a:off x="571500" y="1116013"/>
            <a:ext cx="6286500" cy="8302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образования</a:t>
            </a:r>
            <a:r>
              <a:rPr lang="ru-RU" altLang="ru-RU" sz="2600" u="sng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 err="1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Каргасокского</a:t>
            </a:r>
            <a:r>
              <a:rPr lang="ru-RU" altLang="ru-RU" sz="2200" b="1" i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района включает в себя:</a:t>
            </a: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79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658225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E379C260-C158-4F03-B52A-B06015159958}" type="slidenum">
              <a:rPr lang="ru-RU" altLang="ru-RU">
                <a:solidFill>
                  <a:srgbClr val="7F7F7F"/>
                </a:solidFill>
              </a:rPr>
              <a:pPr/>
              <a:t>15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3080" name="AutoShape 9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1" name="AutoShape 11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2" name="AutoShape 13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3" name="AutoShape 15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4" name="AutoShape 17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6" name="AutoShape 21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7" name="AutoShape 23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055688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8" name="AutoShape 25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208088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329" name="Picture 27" descr="http://www.kargasok.ru/files/foto_ana/sport/PB08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9180" y="6598132"/>
            <a:ext cx="2519362" cy="188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71501" y="4692228"/>
            <a:ext cx="2857500" cy="1008225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2022 году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составили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838,00 млн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(2021 год – 850,39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622876" y="7092280"/>
            <a:ext cx="3122576" cy="10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году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запланированы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размере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840,30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2" y="4757158"/>
            <a:ext cx="3347386" cy="222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16323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100" y="1763316"/>
            <a:ext cx="3156653" cy="3441583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Расходы на общее образование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2022 году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составили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605,0 млн руб.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2021 году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– 596,2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(2020 году -568,8 млн руб.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2019 год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– 521,2 млн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2018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год – 500,2 млн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руб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.)</a:t>
            </a: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2023 году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запланированы в размере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622,9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3"/>
          <p:cNvSpPr txBox="1">
            <a:spLocks noChangeArrowheads="1"/>
          </p:cNvSpPr>
          <p:nvPr/>
        </p:nvSpPr>
        <p:spPr bwMode="auto">
          <a:xfrm>
            <a:off x="546100" y="6372225"/>
            <a:ext cx="44481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4695"/>
          <a:lstStyle>
            <a:lvl1pPr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SzPct val="45000"/>
              <a:buFont typeface="Wingdings" panose="05000000000000000000" pitchFamily="2" charset="2"/>
              <a:buNone/>
            </a:pPr>
            <a:endParaRPr lang="ru-RU" altLang="ru-RU" sz="240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29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658225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29014E11-4018-46E8-8FE0-EC44CC7735ED}" type="slidenum">
              <a:rPr lang="ru-RU" altLang="ru-RU">
                <a:solidFill>
                  <a:srgbClr val="7F7F7F"/>
                </a:solidFill>
              </a:rPr>
              <a:pPr/>
              <a:t>16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7916" y="1763316"/>
            <a:ext cx="3132147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общее образование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обучающегося: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223,6 тыс. руб.</a:t>
            </a:r>
            <a:endParaRPr lang="ru-RU" altLang="ru-RU" dirty="0">
              <a:solidFill>
                <a:srgbClr val="1F6B2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 году  – 218,6 тыс. руб.;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– 209,0 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– 190.4 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году – 180,1 тыс. руб.)</a:t>
            </a:r>
          </a:p>
          <a:p>
            <a:pPr algn="ctr" eaLnBrk="1" hangingPunct="1">
              <a:defRPr/>
            </a:pPr>
            <a:endParaRPr lang="ru-RU" alt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6099" y="4587920"/>
            <a:ext cx="6303963" cy="24252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состоянию на 01.01.2023 года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(учебный год 2022-2023) 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школах  района насчитывалось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u="sng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2706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учащихся, в том числе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u="sng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1 899</a:t>
            </a:r>
            <a:r>
              <a:rPr lang="ru-RU" sz="19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училось в первую смену,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u="sng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807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 (</a:t>
            </a:r>
            <a:r>
              <a:rPr lang="ru-RU" sz="1900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30%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 училось во вторую смену.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10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Средняя наполняемость классов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u="sng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учеников.</a:t>
            </a:r>
          </a:p>
        </p:txBody>
      </p:sp>
      <p:pic>
        <p:nvPicPr>
          <p:cNvPr id="11" name="Picture 10" descr="http://www.kargasok.ru/files/foto_ana/proshen_pamyat/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7154264"/>
            <a:ext cx="2513863" cy="177581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Picture 12" descr="http://www.kargasok.ru/files/foto_ana/proshen_pamyat/stad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494" y="7110202"/>
            <a:ext cx="2326113" cy="186393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4" name="Подзаголовок 6"/>
          <p:cNvSpPr txBox="1">
            <a:spLocks/>
          </p:cNvSpPr>
          <p:nvPr/>
        </p:nvSpPr>
        <p:spPr>
          <a:xfrm>
            <a:off x="578726" y="1115616"/>
            <a:ext cx="628650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255874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35725" y="8651875"/>
            <a:ext cx="4222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1B1D89BC-9524-4307-BA6E-308DEF62C56B}" type="slidenum">
              <a:rPr lang="ru-RU" altLang="ru-RU">
                <a:solidFill>
                  <a:srgbClr val="898989"/>
                </a:solidFill>
              </a:rPr>
              <a:pPr/>
              <a:t>17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6147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71500" y="1127125"/>
            <a:ext cx="628650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" y="1766245"/>
            <a:ext cx="6286500" cy="1501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tIns="24695"/>
          <a:lstStyle/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20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общеобразовательных организациях 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617</a:t>
            </a: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(административный персонал  -  42,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педагогический персонал  -  318,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прочий персонал  -  257</a:t>
            </a:r>
            <a:r>
              <a:rPr lang="ru-RU" sz="1600" dirty="0">
                <a:solidFill>
                  <a:srgbClr val="006C3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ru-RU" sz="22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9997" y="4570720"/>
            <a:ext cx="6257564" cy="1660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общего числа педагогических работников общеобразовательных организаций в 2021/2022 учебном году имеют </a:t>
            </a:r>
            <a:r>
              <a:rPr lang="ru-RU" altLang="ru-RU" sz="1600" i="1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квалификационную категорию</a:t>
            </a: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Char char="v"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высшую – </a:t>
            </a:r>
            <a:r>
              <a:rPr lang="ru-RU" altLang="ru-RU" sz="1600" u="sng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(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16%),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Char char="v"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квалификационную категорию – </a:t>
            </a:r>
            <a:r>
              <a:rPr lang="ru-RU" altLang="ru-RU" sz="1600" u="sng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117</a:t>
            </a: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педагогов (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37%).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педагогических работников составляет </a:t>
            </a:r>
            <a:r>
              <a:rPr lang="ru-RU" altLang="ru-RU" sz="1600" u="sng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лет.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71500" y="6274538"/>
            <a:ext cx="6254558" cy="2796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2021-2022 учебном году 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молодых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прибыли в район.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 приняли участие в конкурсах профессионального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мастерства 11 педагогов (</a:t>
            </a:r>
            <a:r>
              <a:rPr lang="ru-RU" sz="160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школы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160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dirty="0" err="1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/с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Вошли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число призеров – </a:t>
            </a:r>
            <a:r>
              <a:rPr lang="ru-RU" sz="160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i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Награждены:</a:t>
            </a: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Char char="q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отраслевыми наградами 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просвещения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РФ – </a:t>
            </a:r>
            <a:r>
              <a:rPr lang="ru-RU" sz="160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педагогов;</a:t>
            </a:r>
          </a:p>
          <a:p>
            <a:pPr marL="285750" indent="-285750"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Char char="q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 отличия Томской области 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«За заслуги в сфере образования» - </a:t>
            </a:r>
            <a:r>
              <a:rPr lang="ru-RU" sz="1600" u="sng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педагог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endParaRPr lang="ru-RU" altLang="ru-RU" sz="1600" kern="0" dirty="0">
              <a:solidFill>
                <a:srgbClr val="007635"/>
              </a:solidFill>
              <a:effectLst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99" y="3268020"/>
            <a:ext cx="6286501" cy="1270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педагогического коллектива: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Пенсионеров по возрасту 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19%;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до 35 лет 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27%;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специалистов  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8,5%;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заочно </a:t>
            </a:r>
            <a:r>
              <a:rPr lang="ru-RU" sz="1600" u="sng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7,9</a:t>
            </a:r>
            <a:r>
              <a:rPr lang="ru-RU" sz="1600" u="sng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2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81763" y="8642350"/>
            <a:ext cx="34925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56F9001E-4C6D-4E6D-9DF5-89F579983E44}" type="slidenum">
              <a:rPr lang="ru-RU" altLang="ru-RU">
                <a:solidFill>
                  <a:srgbClr val="7F7F7F"/>
                </a:solidFill>
              </a:rPr>
              <a:pPr/>
              <a:t>18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150" y="1757804"/>
            <a:ext cx="6292850" cy="1338262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 состоянию на </a:t>
            </a:r>
            <a:r>
              <a:rPr lang="ru-RU" sz="19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01.01.2023 года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1010 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воспитанников</a:t>
            </a: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посещали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дошкольные учреждения 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7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(МБДОУ – 798 детей, МКОУ группы - 212 детей)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-675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6395" name="Picture 12" descr="http://www.kargasok.ru/files/2015/sad2015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861918" y="7815447"/>
            <a:ext cx="1976569" cy="11610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4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85108" y="7844685"/>
            <a:ext cx="1470105" cy="1102579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15" name="Picture 3" descr="C:\Users\Ogogina\Documents\Указ Президента №607 - 2010\Отчет Главы на Думу\за 2013 год\Презентация\Объекты 2013\детсад новоюгино\ФОТО НОВОЮГИНО\P1100393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109247" y="7793429"/>
            <a:ext cx="1550878" cy="11631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629826" y="3114146"/>
            <a:ext cx="6111542" cy="212449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400" kern="0" dirty="0"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125 </a:t>
            </a:r>
            <a:r>
              <a:rPr lang="ru-RU" sz="20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детей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стоит на учете на 01.01.2023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для определения в дошкольные учреждения: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0 до 3-х лет – 121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20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 3-х до 7 лет – 4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(отложенный спрос – по заявлению родителей дети 3-х лет идут позже)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в возрасте от 1,5  до 7 лет обеспечены местами в детских садах на 01.09.2022 по заявлениям родителей (законных представителей)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Актуальная очередь детей от 3 до 7 лет отсутствует</a:t>
            </a: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22250" y="6325220"/>
            <a:ext cx="3319118" cy="12711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за консультацией обратилось  89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</a:t>
            </a:r>
          </a:p>
          <a:p>
            <a:pPr algn="ctr">
              <a:defRPr/>
            </a:pP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детьми от  1,5 до 7 лет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136" y="6319777"/>
            <a:ext cx="2761668" cy="12765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базе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Нововасюганский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№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МБДОУ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«Каргасокский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34» функционируют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консультационные центры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176" y="5328679"/>
            <a:ext cx="2723627" cy="8925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году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открывалось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22250" y="5324354"/>
            <a:ext cx="3319118" cy="9212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01.01.2023 в дошкольные учреждения зачислено 1010 детей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3-х лет - 204, от 3-х лет - 806)</a:t>
            </a:r>
          </a:p>
        </p:txBody>
      </p:sp>
    </p:spTree>
    <p:extLst>
      <p:ext uri="{BB962C8B-B14F-4D97-AF65-F5344CB8AC3E}">
        <p14:creationId xmlns:p14="http://schemas.microsoft.com/office/powerpoint/2010/main" val="20545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35729" y="8748717"/>
            <a:ext cx="422275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381935-00EA-4990-BC9F-112B9E686F86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4819" name="Заголовок 2"/>
          <p:cNvSpPr txBox="1">
            <a:spLocks/>
          </p:cNvSpPr>
          <p:nvPr/>
        </p:nvSpPr>
        <p:spPr bwMode="auto">
          <a:xfrm rot="162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571500" y="1117600"/>
            <a:ext cx="62865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1984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671960"/>
              </p:ext>
            </p:extLst>
          </p:nvPr>
        </p:nvGraphicFramePr>
        <p:xfrm>
          <a:off x="908719" y="1979711"/>
          <a:ext cx="5527009" cy="676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chemeClr val="tx1">
                  <a:tint val="75000"/>
                </a:schemeClr>
              </a:solidFill>
              <a:cs typeface="Arial" charset="0"/>
            </a:endParaRPr>
          </a:p>
          <a:p>
            <a:pPr>
              <a:defRPr/>
            </a:pPr>
            <a:endParaRPr lang="ru-RU" dirty="0">
              <a:solidFill>
                <a:schemeClr val="tx1">
                  <a:tint val="75000"/>
                </a:schemeClr>
              </a:solidFill>
              <a:cs typeface="Arial" charset="0"/>
            </a:endParaRPr>
          </a:p>
        </p:txBody>
      </p:sp>
      <p:sp>
        <p:nvSpPr>
          <p:cNvPr id="6147" name="Заголовок 2"/>
          <p:cNvSpPr txBox="1">
            <a:spLocks/>
          </p:cNvSpPr>
          <p:nvPr/>
        </p:nvSpPr>
        <p:spPr bwMode="auto">
          <a:xfrm rot="-5400000">
            <a:off x="-3689349" y="4805363"/>
            <a:ext cx="8027987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Candara" panose="020E0502030303020204" pitchFamily="34" charset="0"/>
              </a:rPr>
              <a:t>           </a:t>
            </a: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42938" y="1116017"/>
          <a:ext cx="6215062" cy="800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Органы местного самоуправления,</a:t>
                      </a:r>
                      <a:r>
                        <a:rPr lang="ru-RU" altLang="ru-RU" sz="1400" b="0" baseline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характеристика территории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Демография, рынок труда и заработной платы……………………….…</a:t>
                      </a:r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5-6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«Майские» Указы Президента Российской Федерации…………….……</a:t>
                      </a:r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7-8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</a:t>
                      </a: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Каргасокского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района………………………………………….…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Социально-экономическое положение ……………………….……….…</a:t>
                      </a:r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Малое и среднее предпринимательство,</a:t>
                      </a:r>
                      <a:r>
                        <a:rPr lang="ru-RU" altLang="ru-RU" sz="1400" b="0" baseline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ИП с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труктура по видам ..…..</a:t>
                      </a:r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13-14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Образование………………………………………………………………..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15-22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Здравоохранение…………………………………………………………...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Культура…………………………………………………………………….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25-27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спорт……………………………………………..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и 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 строительство</a:t>
                      </a:r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……………..…….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Инвестиционная</a:t>
                      </a:r>
                      <a:r>
                        <a:rPr lang="ru-RU" altLang="ru-RU" sz="1400" b="0" baseline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привлекательность района, отрасли экономики…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437"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</a:t>
                      </a:r>
                      <a:r>
                        <a:rPr lang="ru-RU" sz="1400" b="0" u="none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Каргасокского</a:t>
                      </a:r>
                      <a:r>
                        <a:rPr lang="ru-RU" sz="1400" b="0" u="none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 </a:t>
                      </a:r>
                      <a:r>
                        <a:rPr lang="ru-RU" sz="1400" b="0" u="sng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/сельские поселения</a:t>
                      </a:r>
                      <a:r>
                        <a:rPr lang="ru-RU" sz="1400" b="0" u="none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/…………………</a:t>
                      </a:r>
                      <a:endParaRPr lang="ru-RU" sz="1400" b="0" u="none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  <a:endParaRPr lang="ru-RU" sz="1400" b="0" kern="1200" dirty="0">
                        <a:solidFill>
                          <a:srgbClr val="00421E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Каргасокское сельское поселение……………………………………...…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Вертикосское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Киндальское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Нововасюганское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7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Новоюгинское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 поселение………………………………………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Сосновское сельское поселение…………………………………………..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Средневасюганское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Среднетымское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Толпаровское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 поселение………………………………………..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Тымское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поселение……………………………………………...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Усть-Тымское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18163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err="1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Усть-Чижапское</a:t>
                      </a:r>
                      <a:r>
                        <a:rPr lang="ru-RU" alt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поселение……………………….………….....</a:t>
                      </a:r>
                    </a:p>
                    <a:p>
                      <a:pPr algn="l"/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-14845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394450" y="8748713"/>
            <a:ext cx="3492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2F13AD19-DED4-412D-AA73-B1581F9A45B4}" type="slidenum">
              <a:rPr lang="ru-RU" altLang="ru-RU">
                <a:solidFill>
                  <a:srgbClr val="7F7F7F"/>
                </a:solidFill>
              </a:rPr>
              <a:pPr/>
              <a:t>20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-675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6"/>
          <p:cNvSpPr txBox="1">
            <a:spLocks/>
          </p:cNvSpPr>
          <p:nvPr/>
        </p:nvSpPr>
        <p:spPr>
          <a:xfrm>
            <a:off x="564750" y="1116013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0692" y="3067719"/>
            <a:ext cx="2646655" cy="1874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66117" y="5165884"/>
            <a:ext cx="2521617" cy="1958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692696" y="1835696"/>
            <a:ext cx="5904651" cy="100811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в дошкольных учреждениях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287</a:t>
            </a:r>
            <a:r>
              <a:rPr lang="ru-RU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6C3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9870" y="2920553"/>
            <a:ext cx="2927162" cy="20216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дошкольное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составили  </a:t>
            </a: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207,73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 на 2023 год 168,95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82351" y="5185028"/>
            <a:ext cx="2714996" cy="19589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 на дошкольное образование 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ребенка </a:t>
            </a:r>
          </a:p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– 205,70 тыс. руб. (2021-190,30 тыс. руб.)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68279" y="7321803"/>
            <a:ext cx="5953830" cy="57606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наполняемость групп в муниципальных дошкольных образовательных организациях – 21 чел. в группах при школах  12,4 чел.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5917" y="7991387"/>
            <a:ext cx="6158554" cy="110334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плата за содержание (присмотр, уход) ребенка в детском саду: *в группах сокращенного дня составляет 175 рублей день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(3 850,00 рублей в месяц), 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кратковременного пребывания 74 рубля в день</a:t>
            </a:r>
          </a:p>
          <a:p>
            <a:pPr algn="ctr"/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(1 628,00 рублей в месяц).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748713"/>
            <a:ext cx="349250" cy="388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9703EEB3-07CD-4C5A-9B23-CB44C4DAF3FF}" type="slidenum">
              <a:rPr lang="ru-RU" altLang="ru-RU">
                <a:solidFill>
                  <a:srgbClr val="7F7F7F"/>
                </a:solidFill>
              </a:rPr>
              <a:pPr/>
              <a:t>21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>
          <a:xfrm>
            <a:off x="571500" y="1143000"/>
            <a:ext cx="6286500" cy="646113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220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-2970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6"/>
          <p:cNvSpPr txBox="1">
            <a:spLocks/>
          </p:cNvSpPr>
          <p:nvPr/>
        </p:nvSpPr>
        <p:spPr>
          <a:xfrm>
            <a:off x="547816" y="1114425"/>
            <a:ext cx="6286500" cy="642938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816" y="1701568"/>
            <a:ext cx="6286500" cy="5539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dirty="0">
                <a:solidFill>
                  <a:srgbClr val="2862AA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Услугами дополнительного образования на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01.01.2023 </a:t>
            </a: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охвачено </a:t>
            </a: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2769 детей </a:t>
            </a: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 возрасте 5-18 лет </a:t>
            </a:r>
          </a:p>
        </p:txBody>
      </p:sp>
      <p:pic>
        <p:nvPicPr>
          <p:cNvPr id="22542" name="Picture 14" descr="http://shkolnie.ru/pars_docs/refs/105/104293/104293_html_5845300a.jpg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764704" y="2294053"/>
            <a:ext cx="2304256" cy="1592233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3291246" y="2315931"/>
            <a:ext cx="3510214" cy="6625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reflection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дополнительное образование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2022 45,2 млн руб.</a:t>
            </a:r>
          </a:p>
          <a:p>
            <a:pPr algn="ctr"/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(2021 год 45,4 млн руб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.)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08966" y="3016609"/>
            <a:ext cx="3525349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Доля детей в возрасте 5-18 лет, получающих услуги дополнительного образования в организациях различной организационно-правовой формы и формы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собственности, </a:t>
            </a:r>
            <a:endParaRPr lang="ru-RU" sz="14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на 01.01.2023 75,4%  (2769 чел.)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01.01. 2022 год – 85,2 %.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567579" y="3991376"/>
            <a:ext cx="2723667" cy="504753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«Каргасокский дом детского творчества» </a:t>
            </a:r>
          </a:p>
          <a:p>
            <a:pPr algn="just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468 воспитанников.</a:t>
            </a:r>
          </a:p>
          <a:p>
            <a:pPr algn="just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24 программы по следующим направлениям: резьба по дереву, декоративная роспись, фотокружок, модные штучки, театр, бумажные фантазии, робототехника, </a:t>
            </a:r>
          </a:p>
          <a:p>
            <a:pPr algn="just">
              <a:defRPr/>
            </a:pPr>
            <a:r>
              <a:rPr lang="ru-RU" alt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конструирование, программирование, туризм, художественная обработка древесины, шахматы. Мастерская театра кукол, </a:t>
            </a:r>
            <a:r>
              <a:rPr lang="ru-RU" alt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юнкор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пирография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дереву, лепка, проектная деятельность, радиотехнический кружок, разноцветье, </a:t>
            </a:r>
            <a:r>
              <a:rPr lang="ru-RU" altLang="ru-RU" sz="1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лидеры РДШ, художественное слово. </a:t>
            </a:r>
          </a:p>
          <a:p>
            <a:pPr algn="just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 на 01.01.2023 -19 человек, в том числе 12 педагогов.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322765" y="4667103"/>
            <a:ext cx="3526921" cy="44096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4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МБОУ ДО «Каргасокская ДЮСШ» 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реализует 12 видов спорта: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тайский бокс, мини-футбол, бокс, шахматы, лыжные гонки, гиревой спорт, баскетбол, фитнес-аэробика, легкая атлетика, самбо и спортивно-оздоровительная группа для детей от 7 до 10 лет. 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работников на 01.01.2023 – 34 чел., в том числе педагогов – 13.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обучающихся  на 01.01.2023  679 человек.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весь период работы (1975 – 2022 гг.) посетило более 13,3 тыс. детей. Подготовлено более 2,7 тыс. спортсменов с массовыми разрядами, около 195 спортсменов имеют 1 взрослый разряд, 43 кандидата в мастера спорта и 2 мастера спорта.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24625" y="8748717"/>
            <a:ext cx="36830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DEA40-AB26-4722-889C-674A55294FC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7891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71500" y="1060450"/>
            <a:ext cx="6286500" cy="5715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endParaRPr lang="ru-RU" sz="2800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462" name="TextBox 17"/>
          <p:cNvSpPr txBox="1">
            <a:spLocks noChangeArrowheads="1"/>
          </p:cNvSpPr>
          <p:nvPr/>
        </p:nvSpPr>
        <p:spPr bwMode="auto">
          <a:xfrm>
            <a:off x="582293" y="4283969"/>
            <a:ext cx="6286500" cy="470898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ОГБПОУ «Каргасокский техникум промышленности </a:t>
            </a:r>
          </a:p>
          <a:p>
            <a:pPr algn="ctr" eaLnBrk="1" hangingPunct="1">
              <a:defRPr/>
            </a:pPr>
            <a:r>
              <a:rPr lang="ru-RU" altLang="ru-RU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речного транспорта»</a:t>
            </a:r>
          </a:p>
          <a:p>
            <a:pPr algn="just" eaLnBrk="1" hangingPunct="1">
              <a:defRPr/>
            </a:pPr>
            <a:r>
              <a:rPr lang="ru-RU" altLang="ru-RU" sz="15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техникуме обучаются 257 человек, работает 11 преподавателей и 4 мастера производственного обучения. Профессиональное организация осуществляет свою деятельность по 5 основным профессиональным образовательным программам, а также краткосрочное профессиональное обучение взрослого населения по 32 программам. </a:t>
            </a:r>
          </a:p>
          <a:p>
            <a:pPr algn="ctr" eaLnBrk="1" hangingPunct="1"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Каргасокском техникуме можно получить образование </a:t>
            </a:r>
          </a:p>
          <a:p>
            <a:pPr algn="ctr" eaLnBrk="1" hangingPunct="1"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профессиям и специальностям: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15.01.05 Сварщик ручной и частично механизированной сварки (наплавки);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43.01.09 Повар, кондитер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23.01.17 Мастер по ремонту и обслуживанию автомобилей.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Специальности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23.02.07 Техническое обслуживание и ремонт двигателей, систем и агрегатов автомобилей;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26.02.03 Судовождение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Слесарь по ремонту автомобилей, водитель категории В, С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-1" y="13468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2" y="1576237"/>
            <a:ext cx="1605510" cy="120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Z:\Шевченко\от Кожухарь А.З\SAM_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36912" y="1561361"/>
            <a:ext cx="2168687" cy="118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04" y="1562421"/>
            <a:ext cx="1579831" cy="119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2" y="2981382"/>
            <a:ext cx="1612665" cy="111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96" y="2925968"/>
            <a:ext cx="1585762" cy="115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9" y="2875857"/>
            <a:ext cx="1677038" cy="111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 rot="-5400000">
            <a:off x="-3728243" y="485060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453188" y="8658229"/>
            <a:ext cx="4048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0F3AC49-01DC-49CD-81B6-0145913A9D2A}" type="slidenum">
              <a:rPr lang="ru-RU" altLang="ru-RU" sz="1200">
                <a:solidFill>
                  <a:srgbClr val="7F7F7F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500728" y="1025783"/>
            <a:ext cx="6423025" cy="2001727"/>
            <a:chOff x="300" y="538"/>
            <a:chExt cx="4046" cy="1458"/>
          </a:xfrm>
        </p:grpSpPr>
        <p:pic>
          <p:nvPicPr>
            <p:cNvPr id="30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672"/>
              <a:ext cx="4046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360" y="538"/>
              <a:ext cx="3881" cy="1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 marL="342900" indent="-334963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SzPct val="80000"/>
                <a:defRPr/>
              </a:pPr>
              <a:endPara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района работает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медицинское учреждение – ОГБУЗ "Каргасокская РБ",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составе которой: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врачебные амбулатории (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 Новый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с.Средний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фельдшерско-акушерских пунктов;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ОВП - общеврачебная практика 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с.Новый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с.Средний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с.Павлово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п.Молодёжный</a:t>
              </a: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</p:grp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3" y="3798095"/>
            <a:ext cx="3133725" cy="250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8993" y="3028341"/>
            <a:ext cx="3052763" cy="95628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80000"/>
              <a:defRPr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отрасли здравоохранения работает </a:t>
            </a:r>
            <a:r>
              <a:rPr lang="en-US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 </a:t>
            </a:r>
          </a:p>
          <a:p>
            <a:pPr algn="ctr">
              <a:buSzPct val="80000"/>
              <a:defRPr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en-US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врачей и </a:t>
            </a:r>
            <a:r>
              <a:rPr lang="en-US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176</a:t>
            </a: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медицинского персонала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" y="35147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82" name="Group 13"/>
          <p:cNvGrpSpPr>
            <a:grpSpLocks/>
          </p:cNvGrpSpPr>
          <p:nvPr/>
        </p:nvGrpSpPr>
        <p:grpSpPr bwMode="auto">
          <a:xfrm>
            <a:off x="3712240" y="2933845"/>
            <a:ext cx="3062650" cy="2014262"/>
            <a:chOff x="2383" y="1682"/>
            <a:chExt cx="1888" cy="1621"/>
          </a:xfrm>
          <a:blipFill>
            <a:blip r:embed="rId6"/>
            <a:tile tx="0" ty="0" sx="100000" sy="100000" flip="none" algn="tl"/>
          </a:blipFill>
        </p:grpSpPr>
        <p:pic>
          <p:nvPicPr>
            <p:cNvPr id="3087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1682"/>
              <a:ext cx="1888" cy="1495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8" name="Text Box 15"/>
            <p:cNvSpPr txBox="1">
              <a:spLocks noChangeArrowheads="1"/>
            </p:cNvSpPr>
            <p:nvPr/>
          </p:nvSpPr>
          <p:spPr bwMode="auto">
            <a:xfrm>
              <a:off x="2392" y="1732"/>
              <a:ext cx="1849" cy="1571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ru-RU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086" name="Text Box 18"/>
          <p:cNvSpPr txBox="1">
            <a:spLocks noChangeArrowheads="1"/>
          </p:cNvSpPr>
          <p:nvPr/>
        </p:nvSpPr>
        <p:spPr bwMode="auto">
          <a:xfrm>
            <a:off x="640790" y="6093220"/>
            <a:ext cx="6134100" cy="87280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  <a:extLst/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Станция/отделения скорой медицинской помощи –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Число вызовов на 1000 населения: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2022 году – 3</a:t>
            </a:r>
            <a:r>
              <a:rPr lang="en-US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12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 2021 году –320,8</a:t>
            </a:r>
          </a:p>
        </p:txBody>
      </p:sp>
      <p:sp>
        <p:nvSpPr>
          <p:cNvPr id="3084" name="AutoShape 19"/>
          <p:cNvSpPr>
            <a:spLocks noChangeArrowheads="1"/>
          </p:cNvSpPr>
          <p:nvPr/>
        </p:nvSpPr>
        <p:spPr bwMode="auto">
          <a:xfrm>
            <a:off x="618993" y="7006071"/>
            <a:ext cx="6155897" cy="1958417"/>
          </a:xfrm>
          <a:prstGeom prst="roundRect">
            <a:avLst>
              <a:gd name="adj" fmla="val 16667"/>
            </a:avLst>
          </a:prstGeom>
          <a:blipFill>
            <a:blip r:embed="rId6"/>
            <a:tile tx="0" ty="0" sx="100000" sy="100000" flip="none" algn="tl"/>
          </a:blipFill>
          <a:ln w="9360" cap="sq">
            <a:solidFill>
              <a:srgbClr val="98B954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программе «Земский доктор» в течение 2013-2022г.г.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приехало работать 16 молодых специалистов.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2017 году 6 молодых специалиста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в 2018 году 2 молодых специалистов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2019 году 0 молодых специалиста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  в 2020 году 4   молодых специалистов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в 2021 году 2 молодых специалистов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в 2022 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 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молодых специалистов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программе «Земский фельдшер» приехало работать: в 2021 году 3,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в 2022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году 1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По состоянию на 01.01.2023  работает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16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врачей и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4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фельдшера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719248" y="2930048"/>
            <a:ext cx="313006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врачей: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заслуженный врач,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врача – специалиста - отличники здравоохранения, 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человек имеют высшую квалификационную категорию, 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человек – вторую квалификационную категорию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689574" y="4816232"/>
            <a:ext cx="3107981" cy="1236939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Tx/>
              <a:buFontTx/>
              <a:buNone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ОГБУЗ "Каргасокская РБ"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стационар на 140 коек, поликлиника мощностью 300 посещений в смену,  стационар дневного пребывания пациентов на </a:t>
            </a:r>
            <a:r>
              <a:rPr lang="en-US" altLang="ru-RU" sz="1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67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места.</a:t>
            </a:r>
          </a:p>
        </p:txBody>
      </p:sp>
    </p:spTree>
    <p:extLst>
      <p:ext uri="{BB962C8B-B14F-4D97-AF65-F5344CB8AC3E}">
        <p14:creationId xmlns:p14="http://schemas.microsoft.com/office/powerpoint/2010/main" val="71559570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 rot="-5400000">
            <a:off x="-3728243" y="485060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381750" y="8658229"/>
            <a:ext cx="4762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A5E37C8-AF6C-4F63-83E5-3373DEF7EB29}" type="slidenum">
              <a:rPr lang="ru-RU" altLang="ru-RU" sz="1200">
                <a:solidFill>
                  <a:srgbClr val="7F7F7F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9" y="877888"/>
            <a:ext cx="36941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6" y="7696128"/>
            <a:ext cx="2078487" cy="169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9" y="2942833"/>
            <a:ext cx="2347912" cy="289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571501" y="1160307"/>
            <a:ext cx="3144838" cy="2003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extLst/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здравоохранение </a:t>
            </a:r>
          </a:p>
          <a:p>
            <a:pPr algn="ctr" eaLnBrk="1">
              <a:lnSpc>
                <a:spcPct val="93000"/>
              </a:lnSpc>
              <a:buClrTx/>
              <a:buFontTx/>
              <a:buNone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2022 году составили </a:t>
            </a:r>
          </a:p>
          <a:p>
            <a:pPr algn="ctr">
              <a:buClrTx/>
              <a:buFontTx/>
              <a:buNone/>
            </a:pP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380,7 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 </a:t>
            </a:r>
          </a:p>
          <a:p>
            <a:pPr algn="ctr" eaLnBrk="1">
              <a:buClrTx/>
              <a:buFontTx/>
              <a:buNone/>
            </a:pP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 год 373,3 млн руб</a:t>
            </a: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buClrTx/>
              <a:buFontTx/>
              <a:buNone/>
            </a:pP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год  454,5 млн </a:t>
            </a: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  <a:p>
            <a:pPr algn="ctr" eaLnBrk="1">
              <a:buClrTx/>
              <a:buFontTx/>
              <a:buNone/>
            </a:pP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Выделено целевых средств на реализацию национальных </a:t>
            </a:r>
            <a:endParaRPr lang="ru-RU" altLang="ru-RU" sz="1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>
              <a:buClrTx/>
              <a:buFontTx/>
              <a:buNone/>
            </a:pP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проектов-63,7 млн руб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>
              <a:buClrTx/>
              <a:buFontTx/>
              <a:buNone/>
            </a:pPr>
            <a:r>
              <a:rPr lang="ru-RU" alt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0" name="Group 9"/>
          <p:cNvGrpSpPr>
            <a:grpSpLocks/>
          </p:cNvGrpSpPr>
          <p:nvPr/>
        </p:nvGrpSpPr>
        <p:grpSpPr bwMode="auto">
          <a:xfrm>
            <a:off x="592834" y="6917877"/>
            <a:ext cx="6125674" cy="950913"/>
            <a:chOff x="382" y="4234"/>
            <a:chExt cx="2280" cy="599"/>
          </a:xfrm>
        </p:grpSpPr>
        <p:pic>
          <p:nvPicPr>
            <p:cNvPr id="51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" y="4234"/>
              <a:ext cx="2280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8" name="Text Box 11"/>
            <p:cNvSpPr txBox="1">
              <a:spLocks noChangeArrowheads="1"/>
            </p:cNvSpPr>
            <p:nvPr/>
          </p:nvSpPr>
          <p:spPr bwMode="auto">
            <a:xfrm>
              <a:off x="389" y="4378"/>
              <a:ext cx="2153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ru-RU" sz="14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По национальному проекту «</a:t>
              </a:r>
              <a:r>
                <a:rPr lang="ru-RU" altLang="ru-RU" sz="1400" dirty="0" err="1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Здравохранение</a:t>
              </a:r>
              <a:r>
                <a:rPr lang="ru-RU" altLang="ru-RU" sz="14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» приобретен автомобиль ( стоимость 2 077 800 руб.) </a:t>
              </a:r>
              <a:endParaRPr lang="ru-RU" altLang="ru-RU" sz="1400" dirty="0">
                <a:solidFill>
                  <a:srgbClr val="984807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3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27" y="7768957"/>
            <a:ext cx="1928173" cy="162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32" name="Group 13"/>
          <p:cNvGrpSpPr>
            <a:grpSpLocks/>
          </p:cNvGrpSpPr>
          <p:nvPr/>
        </p:nvGrpSpPr>
        <p:grpSpPr bwMode="auto">
          <a:xfrm>
            <a:off x="2434650" y="3452575"/>
            <a:ext cx="4423350" cy="2436717"/>
            <a:chOff x="1811" y="2312"/>
            <a:chExt cx="2610" cy="1188"/>
          </a:xfrm>
        </p:grpSpPr>
        <p:pic>
          <p:nvPicPr>
            <p:cNvPr id="5135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395"/>
              <a:ext cx="2610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1811" y="2312"/>
              <a:ext cx="2474" cy="10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ClrTx/>
                <a:buFontTx/>
                <a:buNone/>
              </a:pP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В 2022 году приобретено </a:t>
              </a:r>
              <a:r>
                <a:rPr lang="ru-RU" altLang="ru-RU" sz="1400" i="1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основных средств </a:t>
              </a: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на сумму  </a:t>
              </a:r>
              <a:r>
                <a:rPr lang="ru-RU" altLang="ru-RU" sz="1400" dirty="0" smtClean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1641,5 </a:t>
              </a: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тыс. руб. , за счет целевых средств-36288,9 тыс</a:t>
              </a:r>
              <a:r>
                <a:rPr lang="ru-RU" altLang="ru-RU" sz="1400" dirty="0" smtClean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 руб</a:t>
              </a: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ctr">
                <a:buClrTx/>
                <a:buFontTx/>
                <a:buNone/>
              </a:pP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(2021 год – 1766,0 тыс. руб.)</a:t>
              </a:r>
            </a:p>
            <a:p>
              <a:pPr algn="ctr">
                <a:buClrTx/>
                <a:buFontTx/>
                <a:buNone/>
              </a:pP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(2020 год –  6 393,1тыс. руб.)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(2019 год – 11 211тыс. руб.)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(2018 год – 3 007,7тыс. руб.)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ru-RU" altLang="ru-RU" sz="1400" dirty="0">
                  <a:solidFill>
                    <a:schemeClr val="accent5">
                      <a:lumMod val="75000"/>
                    </a:schemeClr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(2017 год – 6 431тыс. руб.)</a:t>
              </a:r>
            </a:p>
          </p:txBody>
        </p:sp>
      </p:grpSp>
      <p:pic>
        <p:nvPicPr>
          <p:cNvPr id="5134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21" y="7796328"/>
            <a:ext cx="1995073" cy="14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515809" y="5615293"/>
            <a:ext cx="6381328" cy="1302584"/>
            <a:chOff x="301" y="3449"/>
            <a:chExt cx="2287" cy="739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3449"/>
              <a:ext cx="2280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35" y="3480"/>
              <a:ext cx="2153" cy="5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500" tIns="35100" rIns="67500" bIns="351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ru-RU" altLang="ru-RU" sz="14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В 2022 году приобретены: Рефрактометр офтальмологический, </a:t>
              </a:r>
              <a:r>
                <a:rPr lang="ru-RU" altLang="ru-RU" sz="1400" dirty="0" err="1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ретиноскоп</a:t>
              </a:r>
              <a:r>
                <a:rPr lang="ru-RU" altLang="ru-RU" sz="14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, микроскоп световой  на общую сумму 610 083, 43 руб.</a:t>
              </a:r>
              <a:endParaRPr lang="ru-RU" altLang="ru-RU" sz="1400" dirty="0">
                <a:solidFill>
                  <a:srgbClr val="984807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06991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40963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8658229"/>
            <a:ext cx="404812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8F383C-F82E-4FEA-96D5-D8C1D69B98A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5313" y="4140200"/>
            <a:ext cx="6284912" cy="338455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endParaRPr lang="ru-RU" sz="10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На территории района работают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sz="2200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культурно-досугового типа, </a:t>
            </a:r>
            <a:endParaRPr lang="ru-RU" sz="2200" dirty="0" smtClean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22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библиотеки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000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МБУК «Каргасокская центральная районная библиотека» и </a:t>
            </a:r>
            <a:r>
              <a:rPr lang="ru-RU" sz="2000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sz="20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библиотеки-филиалы),</a:t>
            </a: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искусств,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музей искусств народов Севера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филиал Томского областного художественного музея</a:t>
            </a:r>
            <a:r>
              <a:rPr lang="ru-RU" sz="22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rgbClr val="006C31"/>
              </a:solidFill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B:\Фотографии\2013\Ярмарка 14.09.2013\DSCF0593.JPG"/>
          <p:cNvPicPr/>
          <p:nvPr/>
        </p:nvPicPr>
        <p:blipFill rotWithShape="1">
          <a:blip r:embed="rId2" cstate="print"/>
          <a:srcRect l="8387" t="7309" r="10813" b="14243"/>
          <a:stretch/>
        </p:blipFill>
        <p:spPr bwMode="auto">
          <a:xfrm>
            <a:off x="3949159" y="1959364"/>
            <a:ext cx="269107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657" name="Picture 9" descr="http://kargasokrdk.ru/wp-content/uploads/2016/09/%D0%97%D0%B4%D0%B0%D0%BD%D0%B8%D0%B5-%D0%A0%D0%94%D0%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0" y="1959364"/>
            <a:ext cx="3057420" cy="201622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1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2648" y="7632459"/>
            <a:ext cx="5638680" cy="12600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Уровень фактической обеспеченности учреждениями культуры от нормативной потребности составляет: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клубами – 90 %, библиотеками – 110 %,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500" kern="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год  - 90 % и 110 % соответственно ).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2"/>
          <p:cNvSpPr txBox="1">
            <a:spLocks/>
          </p:cNvSpPr>
          <p:nvPr/>
        </p:nvSpPr>
        <p:spPr bwMode="auto">
          <a:xfrm rot="-5400000">
            <a:off x="-370343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eaLnBrk="1" hangingPunct="1"/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978" y="3246295"/>
            <a:ext cx="3015282" cy="136691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развитие культуры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составили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141,4 млн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108,9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руб.)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на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98,44  млн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1F6B2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3708114" y="1138238"/>
            <a:ext cx="3154654" cy="246221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учреждениях культуры работают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158 клубных формирований,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них: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82 – для детей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68 – 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коллективов самодеятельного народного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творчества.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клубных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формирований –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2 996 чел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них: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1 625 чел.,</a:t>
            </a:r>
            <a:r>
              <a:rPr lang="ru-RU" sz="1400" dirty="0" smtClean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endParaRPr lang="ru-RU" sz="1400" dirty="0">
              <a:solidFill>
                <a:srgbClr val="FF00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коллективов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самодеятельного народного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 –  1 319 чел. 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:\Фотографии\2014\2014 День работника внутренних дел\IMG_03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29" y="1259637"/>
            <a:ext cx="2851168" cy="1728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05927" y="6518496"/>
            <a:ext cx="2781300" cy="1169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библиотечный фонд составляет  163 тыс. экзем.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читателей </a:t>
            </a:r>
            <a:endParaRPr lang="ru-RU" altLang="ru-RU" sz="1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год – 8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740 чел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38 чел.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0" name="Прямоугольник 2"/>
          <p:cNvSpPr>
            <a:spLocks noChangeArrowheads="1"/>
          </p:cNvSpPr>
          <p:nvPr/>
        </p:nvSpPr>
        <p:spPr bwMode="auto">
          <a:xfrm>
            <a:off x="6532563" y="8853492"/>
            <a:ext cx="340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38D7AD-7BF7-419D-8AF1-3ED2F18AC5BF}" type="slidenum">
              <a:rPr lang="ru-RU" altLang="ru-RU" sz="1200">
                <a:solidFill>
                  <a:srgbClr val="7F7F7F"/>
                </a:solidFill>
              </a:rPr>
              <a:pPr eaLnBrk="1" hangingPunct="1"/>
              <a:t>26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-1" y="22168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5927" y="5414381"/>
            <a:ext cx="2752072" cy="10683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 клубной системе на 01.01.2023 работают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66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специалистов.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8686" name="Picture 14" descr="http://kdsi.tom.ru/wp-content/uploads/2012/05/121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703868" y="4835747"/>
            <a:ext cx="3015281" cy="1556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5139" name="Picture 16" descr="http://kdsi.tom.ru/wp-content/uploads/2012/05/fo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7709732"/>
            <a:ext cx="1368152" cy="13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21123" y="6837555"/>
            <a:ext cx="3435181" cy="22621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«Каргасокская ДШИ»</a:t>
            </a:r>
            <a:r>
              <a:rPr lang="ru-RU" alt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 6 отделений: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инструментов, хорового пения, фортепиано, хореографии, художественное, раннего эстетического развития.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– 325 воспитанников.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</a:t>
            </a:r>
            <a:endParaRPr lang="ru-RU" altLang="ru-RU" sz="1400" dirty="0" smtClean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01.01.2023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чел., 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педагогов – 19 чел.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43" y="3680849"/>
            <a:ext cx="2757699" cy="1635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8180608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eaLnBrk="1" hangingPunct="1"/>
            <a:endParaRPr lang="ru-RU" altLang="ru-RU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71501" y="1116013"/>
            <a:ext cx="6286500" cy="969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Музей искусств народов Севера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 художественное отделение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Детской школы искусств в с. Каргасок</a:t>
            </a:r>
            <a:endParaRPr lang="ru-RU" altLang="ru-RU" sz="1900" dirty="0">
              <a:solidFill>
                <a:srgbClr val="006C31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10" name="Picture 2" descr="C:\Users\Ogogina\Documents\Указ Президента №607 - 2010\Отчет Главы на Думу\за 2013 год\Презентация\Объекты 2013\Школа искусств\объекты 0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4642" y="2250418"/>
            <a:ext cx="2756366" cy="17309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9475" y="5471948"/>
            <a:ext cx="4146173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Фонд музея составляет </a:t>
            </a:r>
            <a:endParaRPr lang="ru-RU" altLang="ru-RU" sz="14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1 246 ед</a:t>
            </a: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 хранения: </a:t>
            </a:r>
            <a:endParaRPr lang="ru-RU" altLang="ru-RU" sz="1400" dirty="0" smtClean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основной </a:t>
            </a: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фонд </a:t>
            </a:r>
            <a:r>
              <a:rPr lang="ru-RU" alt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– 962 </a:t>
            </a: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ед.,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вспомогательный – 284 ед</a:t>
            </a:r>
            <a:r>
              <a:rPr lang="ru-RU" altLang="ru-RU" sz="1400" dirty="0" smtClean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ru-RU" altLang="ru-RU" sz="1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Прямоугольник 2"/>
          <p:cNvSpPr>
            <a:spLocks noChangeArrowheads="1"/>
          </p:cNvSpPr>
          <p:nvPr/>
        </p:nvSpPr>
        <p:spPr bwMode="auto">
          <a:xfrm>
            <a:off x="6534150" y="8815392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3BD37E-55EC-473A-9628-E083AD777BDC}" type="slidenum">
              <a:rPr lang="ru-RU" altLang="ru-RU" sz="1200">
                <a:solidFill>
                  <a:srgbClr val="7F7F7F"/>
                </a:solidFill>
              </a:rPr>
              <a:pPr eaLnBrk="1" hangingPunct="1"/>
              <a:t>27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670249" y="2294095"/>
            <a:ext cx="30321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факты: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 здания </a:t>
            </a:r>
            <a:r>
              <a:rPr lang="ru-RU" altLang="ru-RU" sz="1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начато</a:t>
            </a:r>
          </a:p>
          <a:p>
            <a:pPr algn="ctr">
              <a:defRPr/>
            </a:pPr>
            <a:r>
              <a:rPr lang="ru-RU" altLang="ru-RU" sz="1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1932 г., закончено в 1934 г.,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эксплуатацию в 1937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1701" y="6692171"/>
            <a:ext cx="602082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фонде музея хранятся предметы старины и быта, </a:t>
            </a:r>
            <a:r>
              <a:rPr 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живопись, графика, декоративно прикладное творчество, в т</a:t>
            </a:r>
            <a:r>
              <a:rPr lang="ru-RU" sz="140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</a:t>
            </a:r>
            <a:r>
              <a:rPr 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коренных народов Севера.</a:t>
            </a:r>
            <a:endParaRPr lang="ru-RU" altLang="ru-RU" sz="1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8010" y="4040672"/>
            <a:ext cx="293500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В 2021 году проведено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 13 выставок,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82 экскурсии и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18 тематических мероприятий</a:t>
            </a:r>
            <a:r>
              <a:rPr lang="ru-RU" sz="14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ru-RU" sz="1400" dirty="0">
              <a:solidFill>
                <a:srgbClr val="6633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400" dirty="0">
              <a:solidFill>
                <a:srgbClr val="6633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70250" y="3378620"/>
            <a:ext cx="3032176" cy="8097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музей посещают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 </a:t>
            </a:r>
            <a:r>
              <a:rPr lang="ru-RU" altLang="ru-RU" sz="1400" kern="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2 500 человек</a:t>
            </a:r>
            <a:r>
              <a:rPr lang="ru-RU" altLang="ru-RU" sz="1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3" name="Picture 13" descr="http://obzor.westsib.ru/data/images/news_2013/08/muzei/img_9186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759201" y="7487004"/>
            <a:ext cx="1950274" cy="1332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pic>
        <p:nvPicPr>
          <p:cNvPr id="30735" name="Picture 15" descr="http://artmuseumtomsk.ru/photo/big/45/658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5333480" y="4172470"/>
            <a:ext cx="1664369" cy="114646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10" y="7482790"/>
            <a:ext cx="1998902" cy="1332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37" y="7457354"/>
            <a:ext cx="1862540" cy="1358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48" y="5406393"/>
            <a:ext cx="1858549" cy="1280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85" y="4237775"/>
            <a:ext cx="1696526" cy="11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04162"/>
      </p:ext>
    </p:extLst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 txBox="1">
            <a:spLocks/>
          </p:cNvSpPr>
          <p:nvPr/>
        </p:nvSpPr>
        <p:spPr bwMode="auto">
          <a:xfrm rot="16200000">
            <a:off x="-3690143" y="4843859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4403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53190" y="8658226"/>
            <a:ext cx="3841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fld id="{EC5A7C12-C44A-4DDB-92BC-8E2E04A3FDE3}" type="slidenum">
              <a:rPr lang="ru-RU" altLang="ru-RU" sz="120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ru-RU" altLang="ru-RU" sz="1200">
              <a:solidFill>
                <a:srgbClr val="898989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defTabSz="914377"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44037" name="Номер слайда 6"/>
          <p:cNvSpPr txBox="1">
            <a:spLocks/>
          </p:cNvSpPr>
          <p:nvPr/>
        </p:nvSpPr>
        <p:spPr bwMode="auto">
          <a:xfrm>
            <a:off x="6453189" y="8658226"/>
            <a:ext cx="3889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377" fontAlgn="base">
              <a:spcBef>
                <a:spcPct val="0"/>
              </a:spcBef>
              <a:spcAft>
                <a:spcPct val="0"/>
              </a:spcAft>
              <a:buNone/>
            </a:pPr>
            <a:fld id="{002D512B-FB5C-4413-868E-2618008045E1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r" defTabSz="914377"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8100" y="-11541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defTabSz="914377"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79646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9" name="Picture 14" descr="http://liozno.edu.by/ru/sm_full.aspx?guid=76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7700963"/>
            <a:ext cx="4406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90928" y="4988893"/>
            <a:ext cx="2609851" cy="16891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Расходы на «Физическую культуру и спорт» 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в 2022 году 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– 39 921,8 тыс. руб.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(в 2021 году 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– 33 256,7тыс. руб.)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9554" y="6924299"/>
            <a:ext cx="587692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Доля населения, систематически занимающаяся физической культурой и спортом в районе за 2022 год – 44,15 %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(2021 год – 42,8 %) </a:t>
            </a:r>
            <a:endParaRPr lang="ru-RU" sz="1600" dirty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7" y="4782410"/>
            <a:ext cx="3030051" cy="187140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CC33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8976" y="1200080"/>
            <a:ext cx="6094413" cy="12836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046" name="TextBox 6"/>
          <p:cNvSpPr txBox="1">
            <a:spLocks noChangeArrowheads="1"/>
          </p:cNvSpPr>
          <p:nvPr/>
        </p:nvSpPr>
        <p:spPr bwMode="auto">
          <a:xfrm>
            <a:off x="614364" y="1187624"/>
            <a:ext cx="6243637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2022 году в рамках участия в региональном проекте «Спорт – норма жизни»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приобретены и установлены 2 комплекта  малобюджетных спортивных площадок по месту жительства и учебы в п. Киевский и с. Каргасок, общей стоимостью – 956,0 тыс. руб.</a:t>
            </a:r>
            <a:endParaRPr lang="ru-RU" altLang="ru-RU" sz="15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4" y="2698794"/>
            <a:ext cx="2902712" cy="1892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00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951088" y="2610787"/>
            <a:ext cx="2832301" cy="2009061"/>
          </a:xfrm>
          <a:prstGeom prst="round2Diag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Фактическая площадь плоскостных спортивных сооружений – 26 339 кв. м.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спортивных залов 3 064 кв. м. </a:t>
            </a:r>
            <a:endParaRPr lang="ru-RU" altLang="ru-RU" sz="16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6735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/>
          <p:cNvSpPr txBox="1">
            <a:spLocks/>
          </p:cNvSpPr>
          <p:nvPr/>
        </p:nvSpPr>
        <p:spPr bwMode="auto">
          <a:xfrm rot="162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6084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6BE3447-6F7E-4633-96E3-EAE4B76CA93D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1254" y="1114429"/>
            <a:ext cx="5184775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u="sng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3" dir="5400000" sy="-100000" algn="bl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ru-RU" sz="1400" b="1" dirty="0">
                <a:cs typeface="Arial" charset="0"/>
              </a:rPr>
              <a:t>(</a:t>
            </a:r>
            <a:r>
              <a:rPr lang="ru-RU" sz="1400" b="1" dirty="0" smtClean="0">
                <a:cs typeface="Arial" charset="0"/>
              </a:rPr>
              <a:t>млн </a:t>
            </a:r>
            <a:r>
              <a:rPr lang="ru-RU" sz="1400" b="1" dirty="0">
                <a:cs typeface="Arial" charset="0"/>
              </a:rPr>
              <a:t>рублей)</a:t>
            </a:r>
            <a:endParaRPr lang="ru-RU" sz="1400" dirty="0"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675" y="5122867"/>
            <a:ext cx="6286500" cy="398570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бюджет муниципального образования «Каргасокский район» утвержден в программном формате</a:t>
            </a:r>
            <a:r>
              <a:rPr lang="ru-RU" sz="1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defRPr/>
            </a:pPr>
            <a:endParaRPr lang="ru-RU" sz="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«Каргасокский район» в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действовало 9 муниципальных программ (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подпрограмм). </a:t>
            </a:r>
          </a:p>
          <a:p>
            <a:pPr algn="just" eaLnBrk="1" hangingPunct="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Фактическое исполнение муниципальных программ составило 1 723 233,61 тыс. рублей, в том числе средства федерального бюджета – 177 524,94 тыс. рублей, средства областного бюджета – 872 466,40 тыс. рублей, средства районного бюджета – 648 088,50 тыс. рублей, внебюджетные средства – 25 153,77 тыс. рублей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 были выполнены следующие (основные) мероприятия: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улучшили свои жилищные условия 6 семей, финансирование 1 894,200 тыс. руб.,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ФБ – 935,034 тыс. руб., ОБ – 424,726 тыс. руб., РБ – 534,440 тыс. руб.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улучшили свои жилищные условия 3 семьи молодых специалистов, финансирование 3 157,125 тыс. руб.,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ФБ – 116,993 тыс. руб., ОБ –502,028 тыс. руб., РБ – 500,000 тыс. руб. внебюджетных источников – 2 038,104 тыс. руб.</a:t>
            </a:r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7012555"/>
              </p:ext>
            </p:extLst>
          </p:nvPr>
        </p:nvGraphicFramePr>
        <p:xfrm>
          <a:off x="836712" y="1790704"/>
          <a:ext cx="5832648" cy="33297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 txBox="1">
            <a:spLocks/>
          </p:cNvSpPr>
          <p:nvPr/>
        </p:nvSpPr>
        <p:spPr bwMode="auto">
          <a:xfrm rot="-5400000">
            <a:off x="-3725068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ОРГАНЫ МЕСТНОГО САМОУПРАВЛЕНИЯ</a:t>
            </a:r>
          </a:p>
        </p:txBody>
      </p:sp>
      <p:sp>
        <p:nvSpPr>
          <p:cNvPr id="7171" name="Прямоугольник 17"/>
          <p:cNvSpPr>
            <a:spLocks noChangeArrowheads="1"/>
          </p:cNvSpPr>
          <p:nvPr/>
        </p:nvSpPr>
        <p:spPr bwMode="auto">
          <a:xfrm>
            <a:off x="573088" y="1006479"/>
            <a:ext cx="6280150" cy="72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область,  с. Каргасок,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д.31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Факс: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kargadm@tomsk.gov.ru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altLang="ru-RU" sz="1400" dirty="0">
                <a:latin typeface="Candara" panose="020E0502030303020204" pitchFamily="34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http://www.kargasok.ru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Ащеулов Андрей Петрович, год рождения – 1972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полномочий: </a:t>
            </a:r>
            <a:r>
              <a:rPr lang="ru-R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февраль 2023 г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– </a:t>
            </a:r>
            <a:r>
              <a:rPr lang="ru-RU" altLang="ru-RU" sz="1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февраль 2028 </a:t>
            </a: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en-US" alt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Заместитель Главы Каргасокского района по вопросам жизнеобеспечения – начальник отдела жизнеобеспечения района -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Монголин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Владимирович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(38253) 2-18-84; 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Заместитель Главы Каргасокского района по экономике –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Коньшина Оксана Владимировна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8 (38253) 2-16-07;</a:t>
            </a: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</a:rPr>
              <a:t>Заместитель Главы Каргасокского района по социальным вопросам – начальник отдела по социальной работе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</a:rPr>
              <a:t>Шамраев  Александр Федорович.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2-32-66;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Каргасокского района по общественной безопасности – начальник отдела общественной безопасности –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 Сергей Иванович. Телефон 8(38253) 2-16-61;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</a:rPr>
              <a:t>Управляющий делами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– </a:t>
            </a:r>
            <a:r>
              <a:rPr lang="ru-RU" altLang="ru-RU" sz="1400" dirty="0" err="1" smtClean="0">
                <a:latin typeface="Times New Roman" panose="02020603050405020304" pitchFamily="18" charset="0"/>
              </a:rPr>
              <a:t>Кожухарь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 Анжелика </a:t>
            </a:r>
            <a:r>
              <a:rPr lang="ru-RU" altLang="ru-RU" sz="1400" dirty="0" err="1" smtClean="0">
                <a:latin typeface="Times New Roman" panose="02020603050405020304" pitchFamily="18" charset="0"/>
              </a:rPr>
              <a:t>Зиннуровна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. Телефон 8(38253) 2-31-69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 КАРГАСОКСКОГО РАЙОНА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 ,  с. Каргасок,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д.31Электронный адрес: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duma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_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kargasok@mail.ru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2-19-08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Председатель Думы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Кирин Иван Васильевич,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год рождения –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1983 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Дата избрания: 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2021 </a:t>
            </a:r>
            <a:r>
              <a:rPr lang="ru-RU" altLang="ru-RU" sz="1400" dirty="0">
                <a:latin typeface="Times New Roman" panose="02020603050405020304" pitchFamily="18" charset="0"/>
              </a:rPr>
              <a:t>год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6858000" cy="10132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3" name="Picture 8" descr="C:\Users\lezhninaiu\Desktop\Каргасок\ANDREI_ASHCHEULOV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7" y="1138238"/>
            <a:ext cx="1552575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550" y="8131175"/>
            <a:ext cx="6281738" cy="113823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деятельностью</a:t>
            </a:r>
            <a:b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местного самоуправления Каргасокского района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(% от числа опрошенных)</a:t>
            </a: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38,88%;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2020г</a:t>
            </a: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alt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40,79%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2021 </a:t>
            </a: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51,76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altLang="ru-RU" sz="13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51,59</a:t>
            </a:r>
            <a:r>
              <a:rPr lang="ru-RU" altLang="ru-RU" sz="13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%.</a:t>
            </a:r>
            <a:endParaRPr lang="ru-RU" altLang="ru-RU" sz="1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fld id="{82FF261A-094D-401D-B6C2-7AE75E35B848}" type="slidenum">
              <a:rPr lang="ru-RU" altLang="ru-RU" sz="1400" b="1">
                <a:solidFill>
                  <a:srgbClr val="7F7F7F"/>
                </a:solidFill>
                <a:latin typeface="Candara" panose="020E0502030303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ru-RU" altLang="ru-RU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24" y="6300193"/>
            <a:ext cx="1408014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528155" y="1275795"/>
            <a:ext cx="6284913" cy="60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100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Объекты муниципальной собственности </a:t>
            </a:r>
            <a:r>
              <a:rPr lang="ru-RU" altLang="ru-RU" sz="2100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altLang="ru-RU" sz="2100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 smtClean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6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программе «Формирование современной городской среды на территории Каргасокского района» в с. Каргасок завершено строительство: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* комплексной спортивной площадки, объем финансирования в 2022 году составил: 11 745,91тыс. руб.  (РБ 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- 1 228,86 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ОБ 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- 315,15 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ФБ - 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9 153,24 тыс. руб.). 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*  детской игровой площадки, объем финансирования в 2022 году составил 10 870,63 тыс. руб. (РБ 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- 1 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434,30 тыс. руб., 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 - 283,09 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</a:t>
            </a:r>
            <a:r>
              <a:rPr lang="ru-RU" alt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ФБ - 9 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153,24 тыс. руб.).</a:t>
            </a:r>
          </a:p>
          <a:p>
            <a:pPr marL="285750" indent="-285750"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altLang="ru-RU" sz="15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9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92F468FC-2909-4E36-8193-4A45809AD0E3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571500" y="1827213"/>
            <a:ext cx="58102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Завершено строительство станции водоподготовки в с. Средний </a:t>
            </a:r>
            <a:r>
              <a:rPr lang="ru-RU" altLang="ru-RU" sz="16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Васюган</a:t>
            </a:r>
            <a:r>
              <a:rPr lang="ru-RU" alt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объем финансирования в 2022 году составил 15 542,80 тыс. руб. (РБ 152,13 тыс. руб., ОБ 355,88 тыс. руб., ФБ 15 034,80 тыс. руб.).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71" y="3041904"/>
            <a:ext cx="2337710" cy="14018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951" y="2952868"/>
            <a:ext cx="2552922" cy="149086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32" y="7158908"/>
            <a:ext cx="1725774" cy="1825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604" y="7158908"/>
            <a:ext cx="1800595" cy="182546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971" y="7158908"/>
            <a:ext cx="1820902" cy="1825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604838" y="1403350"/>
            <a:ext cx="6284912" cy="611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Объекты капитального ремонта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ctr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бъекты образования</a:t>
            </a:r>
          </a:p>
          <a:p>
            <a:pPr marL="214313" indent="-214313" algn="ctr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МБДОУ «Каргасокский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д/с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№27»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(финансирование – 1 599,99  тыс. руб.).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МБОУ «КСОШ-интернат №1»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– 3 647,55  тыс. руб.).</a:t>
            </a: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«Павловская ООШ»  (ПСД)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600,00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руб.).</a:t>
            </a: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«</a:t>
            </a:r>
            <a:r>
              <a:rPr lang="ru-RU" sz="1600" b="1" dirty="0" err="1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Тымская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– 5 479,44 тыс. руб.).</a:t>
            </a:r>
          </a:p>
          <a:p>
            <a:pPr marL="214313" lvl="0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«</a:t>
            </a:r>
            <a:r>
              <a:rPr lang="ru-RU" sz="1600" b="1" dirty="0" err="1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Новоюгинская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СОШ»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– 1 214,35 тыс. руб.).</a:t>
            </a:r>
          </a:p>
          <a:p>
            <a:pPr marL="214313" lvl="0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«Каргасокский ДДТ»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– 3 652,78 тыс. руб.).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ctr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культуры</a:t>
            </a:r>
          </a:p>
          <a:p>
            <a:pPr algn="just">
              <a:spcBef>
                <a:spcPts val="0"/>
              </a:spcBef>
              <a:buNone/>
              <a:defRPr/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МБУК «Каргасокский РДК»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– 6 030,78 тыс. руб.)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4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buNone/>
              <a:defRPr/>
            </a:pPr>
            <a:endParaRPr lang="ru-RU" altLang="ru-RU" sz="135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EB49AFC4-9578-47BF-B157-79D9E4C327EC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6477000" y="865822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CB20DC-662C-467E-AA62-8CA3C7D8D99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 rot="16200000">
            <a:off x="-3750468" y="4822032"/>
            <a:ext cx="8072437" cy="5715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ЖИЛИЩНОЕ СТРОИТЕЛЬСТВО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7106857"/>
              </p:ext>
            </p:extLst>
          </p:nvPr>
        </p:nvGraphicFramePr>
        <p:xfrm>
          <a:off x="666564" y="4668893"/>
          <a:ext cx="5953125" cy="338331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91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2022 год</a:t>
                      </a:r>
                      <a:endParaRPr lang="ru-RU" sz="16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42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Комплексное</a:t>
                      </a:r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развитие сельских территорий Каргасокского района</a:t>
                      </a:r>
                      <a:endParaRPr lang="ru-RU" sz="15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жильем </a:t>
                      </a:r>
                    </a:p>
                    <a:p>
                      <a:pPr algn="ctr"/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молодых семей</a:t>
                      </a:r>
                      <a:endParaRPr lang="ru-RU" sz="15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74"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154,0 м²</a:t>
                      </a: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334,3 м²</a:t>
                      </a: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883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3 157,125</a:t>
                      </a:r>
                      <a:r>
                        <a:rPr lang="ru-RU" sz="2000" b="0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 – 116,993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– 502,028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500,000 тыс. руб.</a:t>
                      </a:r>
                    </a:p>
                    <a:p>
                      <a:pPr algn="l"/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ВС*– 2038,104 тыс. руб.</a:t>
                      </a: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1 894,200 тыс</a:t>
                      </a:r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 – 935,034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– 424,726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534,440 тыс. руб.</a:t>
                      </a:r>
                    </a:p>
                    <a:p>
                      <a:pPr algn="l"/>
                      <a:endParaRPr lang="ru-RU" sz="1800" b="0" baseline="0" dirty="0" smtClean="0">
                        <a:solidFill>
                          <a:srgbClr val="006C3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973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ВС* -  внебюджетные средства</a:t>
                      </a: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8928" y="1049338"/>
            <a:ext cx="290015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Введено</a:t>
            </a:r>
            <a:r>
              <a:rPr lang="ru-RU" b="1" dirty="0">
                <a:solidFill>
                  <a:schemeClr val="accent2"/>
                </a:solidFill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жилья (</a:t>
            </a:r>
            <a:r>
              <a:rPr lang="ru-RU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кв.м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7590" y="4052420"/>
            <a:ext cx="6286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Улучшено жилищных условий гражданами в рамках муниципальных программ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98500" y="8169231"/>
            <a:ext cx="5597525" cy="503237"/>
          </a:xfrm>
          <a:prstGeom prst="wedgeRoundRectCallout">
            <a:avLst>
              <a:gd name="adj1" fmla="val -21495"/>
              <a:gd name="adj2" fmla="val 50223"/>
              <a:gd name="adj3" fmla="val 16667"/>
            </a:avLst>
          </a:prstGeom>
          <a:solidFill>
            <a:srgbClr val="FFFFCC"/>
          </a:solidFill>
          <a:ln>
            <a:solidFill>
              <a:srgbClr val="006C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Количество семей обеспеченных жильем в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2022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году –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9</a:t>
            </a:r>
            <a:r>
              <a:rPr lang="ru-RU" sz="15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ru-RU" sz="15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9179" name="TextBox 1"/>
          <p:cNvSpPr txBox="1">
            <a:spLocks noChangeArrowheads="1"/>
          </p:cNvSpPr>
          <p:nvPr/>
        </p:nvSpPr>
        <p:spPr bwMode="auto">
          <a:xfrm>
            <a:off x="615384" y="8685613"/>
            <a:ext cx="603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Планируется ввести в </a:t>
            </a:r>
            <a:r>
              <a:rPr lang="ru-RU" alt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2023 </a:t>
            </a: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году </a:t>
            </a:r>
            <a:r>
              <a:rPr lang="ru-RU" alt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–4500 кв. м </a:t>
            </a: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жилья 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01969"/>
              </p:ext>
            </p:extLst>
          </p:nvPr>
        </p:nvGraphicFramePr>
        <p:xfrm>
          <a:off x="698500" y="1363945"/>
          <a:ext cx="577849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 ОТРАСЛИ  ЭКОНОМИКИ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554038" y="1116017"/>
            <a:ext cx="6286500" cy="4370427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Нефтегазовая отрасль</a:t>
            </a:r>
          </a:p>
          <a:p>
            <a:pPr algn="ctr" eaLnBrk="1" hangingPunct="1"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(добыча полезных ископаемых)</a:t>
            </a:r>
          </a:p>
          <a:p>
            <a:pPr algn="just" eaLnBrk="1" hangingPunct="1">
              <a:defRPr/>
            </a:pPr>
            <a:endParaRPr lang="ru-RU" altLang="ru-RU" sz="8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Объем производства за 2022 год –</a:t>
            </a: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94,22 млрд рублей</a:t>
            </a: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Добыча сырой нефти в 2022 </a:t>
            </a:r>
            <a:r>
              <a:rPr lang="ru-RU" altLang="ru-RU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включая</a:t>
            </a:r>
            <a:endParaRPr lang="ru-RU" alt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газовый конденсат – 3 315,20 тыс. тонн; </a:t>
            </a: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газа природного и попутного 2 003,00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м</a:t>
            </a:r>
            <a:r>
              <a:rPr lang="ru-RU" sz="2400" baseline="30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 descr="http://obzor.westsib.ru/i/n/2016/03/479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8330" y="5818996"/>
            <a:ext cx="5857916" cy="29432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82" name="Прямоугольник 1"/>
          <p:cNvSpPr>
            <a:spLocks noChangeArrowheads="1"/>
          </p:cNvSpPr>
          <p:nvPr/>
        </p:nvSpPr>
        <p:spPr bwMode="auto">
          <a:xfrm>
            <a:off x="6500817" y="8774113"/>
            <a:ext cx="339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A7F008-B3A0-41E6-991D-91EAC44970D0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2"/>
          <p:cNvSpPr txBox="1">
            <a:spLocks/>
          </p:cNvSpPr>
          <p:nvPr/>
        </p:nvSpPr>
        <p:spPr bwMode="auto">
          <a:xfrm rot="-5400000">
            <a:off x="-3741736" y="4857752"/>
            <a:ext cx="8027987" cy="5445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КАРГАСОКСКОГО РАЙОНА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3212980" y="1116017"/>
            <a:ext cx="3654549" cy="80021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(сельских поселений)</a:t>
            </a:r>
          </a:p>
          <a:p>
            <a:pPr algn="ctr" eaLnBrk="1" hangingPunct="1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объединяющих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7" name="Прямоугольник 1"/>
          <p:cNvSpPr>
            <a:spLocks noChangeArrowheads="1"/>
          </p:cNvSpPr>
          <p:nvPr/>
        </p:nvSpPr>
        <p:spPr bwMode="auto">
          <a:xfrm>
            <a:off x="6523042" y="8774117"/>
            <a:ext cx="344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2E9940-2E97-469D-BF8B-191B191F5AC6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knu.znate.ru/pars_docs/refs/534/533779/533779_html_m6bbf0a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5111750"/>
            <a:ext cx="5334000" cy="3919538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2554292" y="8128004"/>
            <a:ext cx="2490787" cy="64611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Межселенная территория</a:t>
            </a:r>
          </a:p>
          <a:p>
            <a:pPr eaLnBrk="1" hangingPunct="1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человек)</a:t>
            </a:r>
          </a:p>
          <a:p>
            <a:pPr eaLnBrk="1" hangingPunct="1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наделённый статусом поселения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361750"/>
              </p:ext>
            </p:extLst>
          </p:nvPr>
        </p:nvGraphicFramePr>
        <p:xfrm>
          <a:off x="3213104" y="1906588"/>
          <a:ext cx="3557587" cy="357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32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жителей (человек)</a:t>
                      </a:r>
                    </a:p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01.01.2022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сельских</a:t>
                      </a:r>
                      <a:r>
                        <a:rPr lang="ru-RU" sz="1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населённых пунктов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1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1-50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Айполово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(0)</a:t>
                      </a:r>
                    </a:p>
                    <a:p>
                      <a:pPr algn="ctr"/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Волчиха (1)</a:t>
                      </a:r>
                    </a:p>
                    <a:p>
                      <a:pPr algn="ctr"/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Казальцево</a:t>
                      </a:r>
                      <a:r>
                        <a:rPr lang="ru-RU" sz="11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(9)</a:t>
                      </a:r>
                    </a:p>
                    <a:p>
                      <a:pPr algn="ctr"/>
                      <a:r>
                        <a:rPr lang="ru-RU" sz="11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baseline="0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Наунак</a:t>
                      </a:r>
                      <a:r>
                        <a:rPr lang="ru-RU" sz="11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(20)</a:t>
                      </a:r>
                    </a:p>
                    <a:p>
                      <a:pPr algn="ctr"/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Усть-Чижапка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(36)</a:t>
                      </a: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51-100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Восток (87)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88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101-200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1" dirty="0" smtClean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Новый Тевриз (109)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Пашня (155)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Киндал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(179)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dirty="0" err="1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Бондарка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(186)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Лозунга (199)</a:t>
                      </a:r>
                    </a:p>
                    <a:p>
                      <a:pPr algn="ctr"/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 descr="600822 ger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20" y="1115616"/>
            <a:ext cx="24435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07154" y="8880475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C64CA-D020-4A27-A885-71A17B5886CB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2227" name="Заголовок 2"/>
          <p:cNvSpPr txBox="1">
            <a:spLocks/>
          </p:cNvSpPr>
          <p:nvPr/>
        </p:nvSpPr>
        <p:spPr bwMode="auto">
          <a:xfrm rot="-5400000">
            <a:off x="-3842543" y="4842669"/>
            <a:ext cx="8143875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КАРГАСОКСКОЕ СЕЛЬСКОЕ ПОСЕЛЕНИЕ</a:t>
            </a:r>
          </a:p>
        </p:txBody>
      </p:sp>
      <p:sp>
        <p:nvSpPr>
          <p:cNvPr id="52228" name="Прямоугольник 17"/>
          <p:cNvSpPr>
            <a:spLocks noChangeArrowheads="1"/>
          </p:cNvSpPr>
          <p:nvPr/>
        </p:nvSpPr>
        <p:spPr bwMode="auto">
          <a:xfrm>
            <a:off x="518815" y="2491890"/>
            <a:ext cx="63502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 0065га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(1,4 % от Каргасокского района). Располагается на территории районного центра. Наличие круглогодичного сообщения: да.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01.01.2023г.): 12 233 человека (56 % от численности населения Каргасокского района).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Каргасок (8 297 чел.</a:t>
            </a:r>
            <a:r>
              <a:rPr lang="ru-RU" alt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п. Геологический (1 437 чел.), п. Нефтяников (1085 чел.), с. Павлово (635 чел.), д. Пашня (155 чел.),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(186 чел.), п. 5 км (239 чел.), д. Лозунга (199 чел.).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3" name="Прямоугольник 2"/>
          <p:cNvSpPr>
            <a:spLocks noChangeArrowheads="1"/>
          </p:cNvSpPr>
          <p:nvPr/>
        </p:nvSpPr>
        <p:spPr bwMode="auto">
          <a:xfrm>
            <a:off x="505195" y="6161087"/>
            <a:ext cx="6403975" cy="300513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общеобразовательных организаций – 3 шт.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(1 790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обучающихся), организаций дополнительного образования детей – 3 шт.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1 350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обучающихся), дошкольных образовательных организаций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6 шт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(693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воспитанника), групп кратковременного пребывания – 1 (6 воспитанников), учреждения культурно-досугового типа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4 шт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библиотек - 6шт., музей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шт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спортивных сооружений – 28 шт.     ЦРБ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 шт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ФАП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 шт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ЖКХ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котельные – 12 шт., тепловые сети - 26,2 км, скважины – 12 шт., водонапорные башни – 3  шт., водопроводные сети –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64,6 км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канализационная сеть -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7,6 км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сети электрические - 318 км, протяженность уличной газовой сети  - 177,4 км.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-бетонный завод.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- 54 шт.,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- 172 шт. </a:t>
            </a: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ООО «Спец-СП», «РСУ-5»,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246.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Сосредоточение объектов культуры, образования и здравоохранения, предоставляющих широкий спектр услуг, даёт возможность развития человеческого потенциала.</a:t>
            </a:r>
            <a:r>
              <a:rPr lang="ru-RU" altLang="ru-RU" sz="1200" b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altLang="ru-RU" sz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Прямоугольник 2"/>
          <p:cNvSpPr>
            <a:spLocks noChangeArrowheads="1"/>
          </p:cNvSpPr>
          <p:nvPr/>
        </p:nvSpPr>
        <p:spPr bwMode="auto">
          <a:xfrm>
            <a:off x="454025" y="925513"/>
            <a:ext cx="63817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в  2006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Барышев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 Евгеньевич,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 рождения – 1978</a:t>
            </a:r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полномочий: март 2017 г. - сентябрь 2022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Каргасок, ул. Новая, 1    Телефон: 8(38253) 2-21-71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http://www.sp.kargasok.ru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kargs@tomsk.gov.ru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Щедрин Аркадий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11.09.2022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1477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А Р Г А С О К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2233" name="Picture 37" descr="D:\Тепло\Паспорт\Фото Барыше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716"/>
          <a:stretch>
            <a:fillRect/>
          </a:stretch>
        </p:blipFill>
        <p:spPr bwMode="auto">
          <a:xfrm>
            <a:off x="5445223" y="1025525"/>
            <a:ext cx="1423889" cy="17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04757"/>
              </p:ext>
            </p:extLst>
          </p:nvPr>
        </p:nvGraphicFramePr>
        <p:xfrm>
          <a:off x="548680" y="4006317"/>
          <a:ext cx="6294213" cy="2242558"/>
        </p:xfrm>
        <a:graphic>
          <a:graphicData uri="http://schemas.openxmlformats.org/drawingml/2006/table">
            <a:tbl>
              <a:tblPr/>
              <a:tblGrid>
                <a:gridCol w="131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6605">
                  <a:extLst>
                    <a:ext uri="{9D8B030D-6E8A-4147-A177-3AD203B41FA5}">
                      <a16:colId xmlns:a16="http://schemas.microsoft.com/office/drawing/2014/main" val="2428562730"/>
                    </a:ext>
                  </a:extLst>
                </a:gridCol>
                <a:gridCol w="9111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472">
                  <a:extLst>
                    <a:ext uri="{9D8B030D-6E8A-4147-A177-3AD203B41FA5}">
                      <a16:colId xmlns:a16="http://schemas.microsoft.com/office/drawing/2014/main" val="902981145"/>
                    </a:ext>
                  </a:extLst>
                </a:gridCol>
              </a:tblGrid>
              <a:tr h="273921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12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99 332,3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100 947,0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124 536,3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122 566,5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56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28 070,3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31954,6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33 651,1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33 539,4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502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100 983,5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97 371,4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128 304,9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123 581,6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03988" y="8858250"/>
            <a:ext cx="34925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B6DCF4-1F25-4959-B91F-8CD97F92E3C3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4275" name="Заголовок 2"/>
          <p:cNvSpPr txBox="1">
            <a:spLocks/>
          </p:cNvSpPr>
          <p:nvPr/>
        </p:nvSpPr>
        <p:spPr bwMode="auto">
          <a:xfrm rot="-5400000">
            <a:off x="-3883818" y="4783932"/>
            <a:ext cx="8243887" cy="476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ВЕРТИКОССКОЕ СЕЛЬСКОЕ ПОСЕЛЕНИЕ</a:t>
            </a:r>
          </a:p>
        </p:txBody>
      </p:sp>
      <p:sp>
        <p:nvSpPr>
          <p:cNvPr id="54276" name="Прямоугольник 17"/>
          <p:cNvSpPr>
            <a:spLocks noChangeArrowheads="1"/>
          </p:cNvSpPr>
          <p:nvPr/>
        </p:nvSpPr>
        <p:spPr bwMode="auto">
          <a:xfrm>
            <a:off x="458788" y="2862267"/>
            <a:ext cx="6399212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15 392 га  (0,18% от Каргасокского района). 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120 км – по автозимнику, 134 км – водный путь.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(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01.01.2023г.): 588 человек (2,8 % 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Вертикос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(588 чел.).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2" name="Прямоугольник 2"/>
          <p:cNvSpPr>
            <a:spLocks noChangeArrowheads="1"/>
          </p:cNvSpPr>
          <p:nvPr/>
        </p:nvSpPr>
        <p:spPr bwMode="auto">
          <a:xfrm>
            <a:off x="476250" y="6289675"/>
            <a:ext cx="6321425" cy="270843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– 1 шт. (71 обучающихся), в т. ч. групп сокращенного дня -  1 шт. (31 воспитанник), учреждения культурно-досугового типа – 1 шт., библиотек – 1 шт., спортивных сооружений – 4 шт., детские площадки – 4шт.  ФАП - 1шт.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- 0,04 км, скважины – 5 шт., водонапорные башни – 4 шт., водопроводные сети – 9 км, сети электрические - 14,09 км, протяженность уличной газовой сети  - 10,223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ООО «Газпром Питание», 1 шт. (хлебопекарня).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- 3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ООО «Газпром Питание»,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ИП-5.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ерритории поселения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памятник природы областного значения - обнажение горных пород площадью 0,3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тыс.га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Градообразующая газовая отрасль - газокомпрессорная станция, занимающаяся транспортировкой газа, здесь трудоустроены около 100 жителей села.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4279" name="Прямоугольник 2"/>
          <p:cNvSpPr>
            <a:spLocks noChangeArrowheads="1"/>
          </p:cNvSpPr>
          <p:nvPr/>
        </p:nvSpPr>
        <p:spPr bwMode="auto">
          <a:xfrm>
            <a:off x="476254" y="925513"/>
            <a:ext cx="6202363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в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Кинцель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Артур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Сергеевич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рождения – 1995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август 2020 г. -  август 2025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636753, Томская область, Каргасокский район,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</a:rPr>
              <a:t>Вертикос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, ул. Молодежная, 1 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3-61-72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vertikos.ru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mkuvertikos@yandex.ru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</a:t>
            </a:r>
            <a:r>
              <a:rPr lang="ru-RU" altLang="ru-RU" sz="1200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Алексеенко Николай Дмитриевич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2022 г.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Е Р Т И К О С </a:t>
            </a:r>
            <a:r>
              <a:rPr lang="ru-RU" sz="3200" b="1" i="1" dirty="0" err="1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515594"/>
              </p:ext>
            </p:extLst>
          </p:nvPr>
        </p:nvGraphicFramePr>
        <p:xfrm>
          <a:off x="485778" y="4470400"/>
          <a:ext cx="6183314" cy="1810404"/>
        </p:xfrm>
        <a:graphic>
          <a:graphicData uri="http://schemas.openxmlformats.org/drawingml/2006/table">
            <a:tbl>
              <a:tblPr/>
              <a:tblGrid>
                <a:gridCol w="1440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39603254"/>
                    </a:ext>
                  </a:extLst>
                </a:gridCol>
                <a:gridCol w="926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1186">
                  <a:extLst>
                    <a:ext uri="{9D8B030D-6E8A-4147-A177-3AD203B41FA5}">
                      <a16:colId xmlns:a16="http://schemas.microsoft.com/office/drawing/2014/main" val="1096874682"/>
                    </a:ext>
                  </a:extLst>
                </a:gridCol>
              </a:tblGrid>
              <a:tr h="314877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%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6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11 210,2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11 304,6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11 644,0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11 442,3</a:t>
                      </a:r>
                      <a:endParaRPr lang="ru-RU" sz="11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140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3129,9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3230,2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103,2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3 719,4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3 761,2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083"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10 267,1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10 021,5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14 067,6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12 098,8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86,0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4343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1062038"/>
            <a:ext cx="1262062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Прямоугольник 2"/>
          <p:cNvSpPr>
            <a:spLocks noChangeArrowheads="1"/>
          </p:cNvSpPr>
          <p:nvPr/>
        </p:nvSpPr>
        <p:spPr bwMode="auto">
          <a:xfrm>
            <a:off x="477838" y="6675378"/>
            <a:ext cx="6394450" cy="233910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начальных общеобразовательных организаций – 1 шт. (3 обучающихся), групп кратковременного пребывания – 1 шт. (8 воспитанников), библиотек – 1 шт., спортивных сооружений – 2 шт., ФАП – 1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- 0,15 км, водонапорные башни – 2 шт., сети электрические – 6,2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- 3 шт., объекты бытового обслуживания – 2 шт.</a:t>
            </a:r>
          </a:p>
          <a:p>
            <a:pPr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ИП.-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для большинства жителей поселения рыбалка - основной доход семейного бюджета. Потенциал для развития - заключается в использовании природно- географического фактора - земель бывшего АОЗТ «Каргасокское».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C9B8691A-3307-4647-953B-89CF777462A4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6324" name="Заголовок 2"/>
          <p:cNvSpPr txBox="1">
            <a:spLocks/>
          </p:cNvSpPr>
          <p:nvPr/>
        </p:nvSpPr>
        <p:spPr bwMode="auto">
          <a:xfrm rot="-5400000">
            <a:off x="-3836987" y="4837113"/>
            <a:ext cx="8143875" cy="4699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КИНДАЛЬСКОЕ СЕЛЬСКОЕ ПОСЕЛЕНИЕ</a:t>
            </a:r>
          </a:p>
        </p:txBody>
      </p:sp>
      <p:sp>
        <p:nvSpPr>
          <p:cNvPr id="56325" name="Прямоугольник 17"/>
          <p:cNvSpPr>
            <a:spLocks noChangeArrowheads="1"/>
          </p:cNvSpPr>
          <p:nvPr/>
        </p:nvSpPr>
        <p:spPr bwMode="auto">
          <a:xfrm>
            <a:off x="463550" y="2805113"/>
            <a:ext cx="6242050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7 337 га (0,08%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55 км - по автозимнику, 25 км – водный путь.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188 человек (1,06 %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(179 чел.), 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Казальцево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(9  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Прямоугольник 2"/>
          <p:cNvSpPr>
            <a:spLocks noChangeArrowheads="1"/>
          </p:cNvSpPr>
          <p:nvPr/>
        </p:nvSpPr>
        <p:spPr bwMode="auto">
          <a:xfrm>
            <a:off x="469904" y="893763"/>
            <a:ext cx="5072063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Владимир Васильевич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1974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сентябрь 2017 г. - сентябрь 2022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 Школьная 4/1.</a:t>
            </a:r>
            <a:r>
              <a:rPr lang="ru-RU" altLang="ru-RU" sz="1200" dirty="0"/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3-21-46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https://kindal.ru/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admkindal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-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Трифонова Галина Степановна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26.09.2023г.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6328" name="Рисунок 9" descr="D:\User\Desktop\glava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00125"/>
            <a:ext cx="13573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4"/>
            <a:ext cx="6858000" cy="1000125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 Н Д А Л Ь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9699696"/>
              </p:ext>
            </p:extLst>
          </p:nvPr>
        </p:nvGraphicFramePr>
        <p:xfrm>
          <a:off x="469900" y="4538153"/>
          <a:ext cx="6402388" cy="2139712"/>
        </p:xfrm>
        <a:graphic>
          <a:graphicData uri="http://schemas.openxmlformats.org/drawingml/2006/table">
            <a:tbl>
              <a:tblPr/>
              <a:tblGrid>
                <a:gridCol w="1433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059">
                  <a:extLst>
                    <a:ext uri="{9D8B030D-6E8A-4147-A177-3AD203B41FA5}">
                      <a16:colId xmlns:a16="http://schemas.microsoft.com/office/drawing/2014/main" val="3538858289"/>
                    </a:ext>
                  </a:extLst>
                </a:gridCol>
                <a:gridCol w="871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4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7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008">
                  <a:extLst>
                    <a:ext uri="{9D8B030D-6E8A-4147-A177-3AD203B41FA5}">
                      <a16:colId xmlns:a16="http://schemas.microsoft.com/office/drawing/2014/main" val="2135828437"/>
                    </a:ext>
                  </a:extLst>
                </a:gridCol>
              </a:tblGrid>
              <a:tr h="305141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5896,6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5886,2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5875,5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5 819,2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5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399,0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411,4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451,7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5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58 10,6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5 724,2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6 014,3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5 945,3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6A287-63C6-4396-B5BA-721F8190FC9C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8371" name="Заголовок 2"/>
          <p:cNvSpPr txBox="1">
            <a:spLocks/>
          </p:cNvSpPr>
          <p:nvPr/>
        </p:nvSpPr>
        <p:spPr bwMode="auto">
          <a:xfrm rot="-5400000">
            <a:off x="-3866356" y="4795044"/>
            <a:ext cx="8215312" cy="4826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НОВОВАСЮГАНСКОЕ СЕЛЬСКОЕ ПОСЕЛЕНИЕ</a:t>
            </a:r>
          </a:p>
        </p:txBody>
      </p:sp>
      <p:sp>
        <p:nvSpPr>
          <p:cNvPr id="58372" name="Прямоугольник 17"/>
          <p:cNvSpPr>
            <a:spLocks noChangeArrowheads="1"/>
          </p:cNvSpPr>
          <p:nvPr/>
        </p:nvSpPr>
        <p:spPr bwMode="auto">
          <a:xfrm>
            <a:off x="415929" y="2727329"/>
            <a:ext cx="6399213" cy="16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66 390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  (0,76% от Каргасокского района). </a:t>
            </a:r>
            <a:endParaRPr lang="en-US" altLang="ru-RU" sz="12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420 км - по автозимнику, 607 км – водным транспортом, 277 км – авиатранспортом.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(зима - автозимник, либо авиасообщение).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01.01.2023г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2263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(10,4 % от численности Каргасокского района).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Новый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(2263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Айполово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 чел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10" name="Прямоугольник 2"/>
          <p:cNvSpPr>
            <a:spLocks noChangeArrowheads="1"/>
          </p:cNvSpPr>
          <p:nvPr/>
        </p:nvSpPr>
        <p:spPr bwMode="auto">
          <a:xfrm>
            <a:off x="458788" y="6257929"/>
            <a:ext cx="6399212" cy="297004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(251 обучающийся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), дошкольных образовательных организаций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(90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воспитанников), учреждения культурно-досугового типа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библиотек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спортивные сооружения – 6 шт.,       врачебная амбулатория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3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тепловые сети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12,9 км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скважины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водонапорные башни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водопроводные сети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26,5 км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сети электрические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26,6 км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Трансформаторные подстанции 11 шт. скважины – 2 шт.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4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- 26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ООО « Транзит- Авиа», ООО «Сибирский лес»,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- 5.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Географический центр нефтяных месторождений Томской области. Надежды местных жителей связаны со строительством Северной широтной автомобильной дороги на Омск и Новосибирск, для ее открытия осталось построить 85 км, из которых всего 10 км пересекают водораздельную часть огромного Васюганского болота. </a:t>
            </a:r>
          </a:p>
          <a:p>
            <a:pPr algn="just" eaLnBrk="1" hangingPunct="1">
              <a:defRPr/>
            </a:pPr>
            <a:endParaRPr lang="ru-RU" altLang="ru-RU" sz="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4" name="Прямоугольник 2"/>
          <p:cNvSpPr>
            <a:spLocks noChangeArrowheads="1"/>
          </p:cNvSpPr>
          <p:nvPr/>
        </p:nvSpPr>
        <p:spPr bwMode="auto">
          <a:xfrm>
            <a:off x="455613" y="830267"/>
            <a:ext cx="6165850" cy="181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Павел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Гербертович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1969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2022 – ноябрь 2027г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636740, Томская область, Каргасокский район,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с. Новый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, ул.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Советская, 49.  Телефон: 8(38253) 2-92-84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http://www.novvas.tomsk.ru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novyjvasiugan@yandex.ru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Лысенко Павел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Гербертович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18.09.2017 г.</a:t>
            </a:r>
          </a:p>
        </p:txBody>
      </p:sp>
      <p:pic>
        <p:nvPicPr>
          <p:cNvPr id="58375" name="Picture 2" descr="&amp;Scy;&amp;ucy;&amp;pcy;&amp;rcy;&amp;ucy;&amp;ncy;&amp;ocy;&amp;vcy; &amp;YUcy;.&amp;Pcy;. &amp;fcy;&amp;ocy;&amp;tcy;&amp;o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430" r="1164" b="2106"/>
          <a:stretch>
            <a:fillRect/>
          </a:stretch>
        </p:blipFill>
        <p:spPr bwMode="auto">
          <a:xfrm>
            <a:off x="5360988" y="925517"/>
            <a:ext cx="149701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89959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2868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О В О В А С Ю Г А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744101"/>
              </p:ext>
            </p:extLst>
          </p:nvPr>
        </p:nvGraphicFramePr>
        <p:xfrm>
          <a:off x="482600" y="4323914"/>
          <a:ext cx="6375399" cy="1973262"/>
        </p:xfrm>
        <a:graphic>
          <a:graphicData uri="http://schemas.openxmlformats.org/drawingml/2006/table">
            <a:tbl>
              <a:tblPr/>
              <a:tblGrid>
                <a:gridCol w="138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2">
                  <a:extLst>
                    <a:ext uri="{9D8B030D-6E8A-4147-A177-3AD203B41FA5}">
                      <a16:colId xmlns:a16="http://schemas.microsoft.com/office/drawing/2014/main" val="2199298833"/>
                    </a:ext>
                  </a:extLst>
                </a:gridCol>
                <a:gridCol w="886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80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66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2545">
                  <a:extLst>
                    <a:ext uri="{9D8B030D-6E8A-4147-A177-3AD203B41FA5}">
                      <a16:colId xmlns:a16="http://schemas.microsoft.com/office/drawing/2014/main" val="8666952"/>
                    </a:ext>
                  </a:extLst>
                </a:gridCol>
              </a:tblGrid>
              <a:tr h="34906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34 147,8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34 250,7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68 581,7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68 590,9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11 491,6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11 633,1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101,2</a:t>
                      </a: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12 017,9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12 129,2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33 795,2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33 633,4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69 650,2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69 497,1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4" name="Прямоугольник 2"/>
          <p:cNvSpPr>
            <a:spLocks noChangeArrowheads="1"/>
          </p:cNvSpPr>
          <p:nvPr/>
        </p:nvSpPr>
        <p:spPr bwMode="auto">
          <a:xfrm>
            <a:off x="454029" y="6455329"/>
            <a:ext cx="6403971" cy="252376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– 2 шт.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(138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обучающихся), в т. ч. групп сокращенного дня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воспитанников), дошкольных образовательных организаций – 1 шт.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(33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воспитанников), учреждения культурно-досугового типа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библиотек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3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спортивных сооружений – 4 шт., ФАП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3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3 шт., тепловые сети – 0,7 км, скважины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сети электрические – 27,9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(хлебопекарни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ru-RU" altLang="ru-RU" sz="1200" u="sng" dirty="0" smtClean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14 шт. </a:t>
            </a:r>
            <a:r>
              <a:rPr lang="ru-RU" altLang="ru-RU" sz="1200" u="sng" dirty="0" smtClean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5.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Особые природные ресурсы для разведения скота и рыбной ловли: много заливных лугов, река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 лежащие вокруг посёлка озера. Большим подспорьем является заготовка и переработка лесных ресурсов, а для местного населения: заготовление ягод, ореха, пушнины.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1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НОВОЮГИНСКОЕ СЕЛЬСКОЕ  ПОСЕЛЕНИЕ</a:t>
            </a:r>
          </a:p>
        </p:txBody>
      </p:sp>
      <p:sp>
        <p:nvSpPr>
          <p:cNvPr id="36870" name="Прямоугольник 17"/>
          <p:cNvSpPr>
            <a:spLocks noChangeArrowheads="1"/>
          </p:cNvSpPr>
          <p:nvPr/>
        </p:nvSpPr>
        <p:spPr bwMode="auto">
          <a:xfrm>
            <a:off x="476253" y="2657237"/>
            <a:ext cx="6430959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ОБЩАЯ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69 609 га (0,8 %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Удалённость от районного центра: 24 км. Наличие круглогодичного сообщения: частично (да -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Новоюгино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 п. Большая Грива;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нет -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Староюгино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зима – 30 км автозимник, лето – 43 км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(на 01.01.2023г.): 840 человека (6,4 % от численности Каргасокского района).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Новоюгино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(355 чел.), п. Большая Грива (186 чел.),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Наунак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(20 чел.),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Староюгино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(279 чел.).  </a:t>
            </a:r>
          </a:p>
          <a:p>
            <a:pPr eaLnBrk="1" hangingPunct="1">
              <a:spcBef>
                <a:spcPts val="300"/>
              </a:spcBef>
              <a:buNone/>
              <a:defRPr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3" name="Прямоугольник 2"/>
          <p:cNvSpPr>
            <a:spLocks noChangeArrowheads="1"/>
          </p:cNvSpPr>
          <p:nvPr/>
        </p:nvSpPr>
        <p:spPr bwMode="auto">
          <a:xfrm>
            <a:off x="476254" y="900113"/>
            <a:ext cx="6202363" cy="18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Штрак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Виталий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1984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февраль 2023 г. - февраль 2025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636714,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44-2.  Телефон: 8(38253) 3-71-32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http://www.novougino.kargasok.ru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ansp06@mail.ru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Шамне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Сергей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30.09.2022 г.</a:t>
            </a:r>
          </a:p>
        </p:txBody>
      </p:sp>
      <p:sp>
        <p:nvSpPr>
          <p:cNvPr id="604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73EC9A-89F2-4611-A559-13B705086564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О В О Ю Г И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982786"/>
              </p:ext>
            </p:extLst>
          </p:nvPr>
        </p:nvGraphicFramePr>
        <p:xfrm>
          <a:off x="466368" y="4400677"/>
          <a:ext cx="6418174" cy="2035723"/>
        </p:xfrm>
        <a:graphic>
          <a:graphicData uri="http://schemas.openxmlformats.org/drawingml/2006/table">
            <a:tbl>
              <a:tblPr/>
              <a:tblGrid>
                <a:gridCol w="141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090">
                  <a:extLst>
                    <a:ext uri="{9D8B030D-6E8A-4147-A177-3AD203B41FA5}">
                      <a16:colId xmlns:a16="http://schemas.microsoft.com/office/drawing/2014/main" val="2542531598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7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7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785">
                  <a:extLst>
                    <a:ext uri="{9D8B030D-6E8A-4147-A177-3AD203B41FA5}">
                      <a16:colId xmlns:a16="http://schemas.microsoft.com/office/drawing/2014/main" val="4174511796"/>
                    </a:ext>
                  </a:extLst>
                </a:gridCol>
              </a:tblGrid>
              <a:tr h="417457"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%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38 876,3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38 570,1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26 674,8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26 965,6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1 974,6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1 970,3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2396,7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2687,5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22 207,2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21 821,2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39 237,6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38 236,9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28" y="1019029"/>
            <a:ext cx="1575474" cy="204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750417">
            <a:off x="321968" y="6283839"/>
            <a:ext cx="4258869" cy="2857520"/>
            <a:chOff x="2279" y="9609"/>
            <a:chExt cx="7777" cy="5454"/>
          </a:xfrm>
          <a:solidFill>
            <a:schemeClr val="tx2">
              <a:alpha val="86000"/>
            </a:schemeClr>
          </a:solidFill>
        </p:grpSpPr>
        <p:sp>
          <p:nvSpPr>
            <p:cNvPr id="21" name="Freeform 3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2" name="Freeform 4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3513" y="10808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>
                  <a:solidFill>
                    <a:sysClr val="windowText" lastClr="000000"/>
                  </a:solidFill>
                </a:ln>
                <a:latin typeface="+mn-lt"/>
                <a:cs typeface="+mn-cs"/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/>
          </p:nvSpPr>
          <p:spPr bwMode="auto">
            <a:xfrm>
              <a:off x="2279" y="9609"/>
              <a:ext cx="5220" cy="3967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3267" y="9734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6" name="Freeform 18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78262" y="4806950"/>
            <a:ext cx="8215312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ХАРАКТЕРИСТИКА ТЕРРИТОРИИ</a:t>
            </a:r>
          </a:p>
        </p:txBody>
      </p:sp>
      <p:sp>
        <p:nvSpPr>
          <p:cNvPr id="8196" name="Прямоугольник 17"/>
          <p:cNvSpPr>
            <a:spLocks noChangeArrowheads="1"/>
          </p:cNvSpPr>
          <p:nvPr/>
        </p:nvSpPr>
        <p:spPr bwMode="auto">
          <a:xfrm>
            <a:off x="458788" y="1111250"/>
            <a:ext cx="6399212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расположен в северной части Томской области. Граничит на севере с Александровским районом и Тюменской областью, на востоке с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Верхнекетским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Парабельским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 и Красноярским краем, на юге с Новосибирской областью, на западе с Омской и Тюменской областями.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Основная водная артерия – река Обь,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субширотное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расположение с востока (бассейн р.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запад (бассейн р.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административного центра до областного центра г. Томска: 427 км.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условия: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Умеренный климатический пояс. Континентальный климат. Минимальная температура января: -56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Максимальная температура июля: +36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86 900 км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(27,42 % от Томской области).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время</a:t>
            </a:r>
            <a:r>
              <a:rPr lang="ru-RU" altLang="ru-RU" sz="1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(московское время) + 4 ч.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17 507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состоянию на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01.01.2023г., (по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Томскстата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01.01.2022 18 421 человек)</a:t>
            </a:r>
            <a:r>
              <a:rPr lang="ru-RU" alt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деление: </a:t>
            </a:r>
          </a:p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Каргасокского района разделена на 12 сельских поселений, объединяющих 31 населенный пункт.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есть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межселённая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территория не наделённый статусом поселения с.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Майск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человек, по состоянию на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01.01.2023).</a:t>
            </a:r>
            <a:r>
              <a:rPr lang="ru-RU" alt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 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Каргасок.</a:t>
            </a:r>
            <a:endParaRPr lang="ru-RU" altLang="ru-RU" sz="1500" dirty="0">
              <a:latin typeface="Times New Roman" panose="02020603050405020304" pitchFamily="18" charset="0"/>
            </a:endParaRPr>
          </a:p>
        </p:txBody>
      </p:sp>
      <p:sp>
        <p:nvSpPr>
          <p:cNvPr id="5125" name="Прямоугольник 18"/>
          <p:cNvSpPr>
            <a:spLocks noChangeArrowheads="1"/>
          </p:cNvSpPr>
          <p:nvPr/>
        </p:nvSpPr>
        <p:spPr bwMode="auto">
          <a:xfrm>
            <a:off x="1544642" y="5770563"/>
            <a:ext cx="5451475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altLang="ru-RU" sz="16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Каргасокский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r>
              <a:rPr lang="ru-RU" altLang="ru-RU" sz="16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500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производственная площадка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для развития нефтяной и газовой промышленности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5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(позиционирование района в Томской области)</a:t>
            </a:r>
            <a:endParaRPr lang="ru-RU" altLang="ru-RU" sz="1450" dirty="0">
              <a:solidFill>
                <a:srgbClr val="006C3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21175" y="6521450"/>
            <a:ext cx="226695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Нефтяная и газовая промышленность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Сбор дикоросов</a:t>
            </a:r>
          </a:p>
        </p:txBody>
      </p:sp>
      <p:sp>
        <p:nvSpPr>
          <p:cNvPr id="8199" name="Прямоугольник 38"/>
          <p:cNvSpPr>
            <a:spLocks noChangeArrowheads="1"/>
          </p:cNvSpPr>
          <p:nvPr/>
        </p:nvSpPr>
        <p:spPr bwMode="auto">
          <a:xfrm rot="-788093">
            <a:off x="685800" y="6964363"/>
            <a:ext cx="222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 район</a:t>
            </a:r>
            <a:endParaRPr lang="ru-RU" altLang="ru-RU" sz="1800" b="1" i="1">
              <a:latin typeface="Candara" panose="020E0502030303020204" pitchFamily="34" charset="0"/>
            </a:endParaRPr>
          </a:p>
        </p:txBody>
      </p:sp>
      <p:sp>
        <p:nvSpPr>
          <p:cNvPr id="8200" name="Номер слайда 39"/>
          <p:cNvSpPr>
            <a:spLocks noGrp="1"/>
          </p:cNvSpPr>
          <p:nvPr>
            <p:ph type="sldNum" sz="quarter" idx="12"/>
          </p:nvPr>
        </p:nvSpPr>
        <p:spPr bwMode="auto">
          <a:xfrm>
            <a:off x="6524629" y="8720138"/>
            <a:ext cx="333375" cy="42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EA5210-316A-4CE2-A8D3-E591A2D76489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3417" y="7196138"/>
            <a:ext cx="2427287" cy="16696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2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района в соответствии со стратегией СЭР Томской области до 2030г.</a:t>
            </a: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деревопереработка </a:t>
            </a: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индустрия дикоросов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- переработка рыбных ресурсов</a:t>
            </a:r>
          </a:p>
          <a:p>
            <a:pPr eaLnBrk="1" hangingPunct="1">
              <a:spcAft>
                <a:spcPts val="200"/>
              </a:spcAft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395292" y="6486525"/>
            <a:ext cx="6416675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(33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обучающийся), групп кратковременного пребывания – 1 шт.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воспитанников), учреждения культурно-досугового типа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библиотек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спортивных сооружений - 4шт.,     ФАП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котельные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тепловые сети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0,6 км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скважины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водонапорные башни - 2шт., водопроводные сети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4,6 км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сети электрические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17,24 км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- 4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- 8.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Значительную часть 60% территории поселения занимает лесной фонд, состоящий на 70% из хвойных пород (сосна, кедра, пихта, лиственница) и на 30% из лиственных (осина, береза). По своему экологическому облику сельское поселение является равнинно-таежным, поэтому в составе фауны типичные представители северной тайги и водоплавающая птица, а богатство природных ресурсов в разнообразии дикоросов.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9C0F9E-6092-4CE0-B826-1EFB7ED44BE2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2468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СОСНОВСКОЕ СЕЛЬСКОЕ ПОСЕЛЕНИЕ</a:t>
            </a:r>
          </a:p>
        </p:txBody>
      </p:sp>
      <p:sp>
        <p:nvSpPr>
          <p:cNvPr id="62469" name="Прямоугольник 17"/>
          <p:cNvSpPr>
            <a:spLocks noChangeArrowheads="1"/>
          </p:cNvSpPr>
          <p:nvPr/>
        </p:nvSpPr>
        <p:spPr bwMode="auto">
          <a:xfrm>
            <a:off x="425450" y="2820992"/>
            <a:ext cx="635793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17 111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 (0,2%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45 км – по автозимнику, 29 км – водный путь.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01.01.2023.): 374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(2 %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Сосновка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287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чел.), п. Восток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(87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Прямоугольник 2"/>
          <p:cNvSpPr>
            <a:spLocks noChangeArrowheads="1"/>
          </p:cNvSpPr>
          <p:nvPr/>
        </p:nvSpPr>
        <p:spPr bwMode="auto">
          <a:xfrm>
            <a:off x="425450" y="912817"/>
            <a:ext cx="62738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Деев Андрей Михайлович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1969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2022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2027г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636712,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Сосновка, ул. Школьная, 18</a:t>
            </a:r>
            <a:r>
              <a:rPr lang="ru-RU" altLang="ru-RU" sz="1200" dirty="0"/>
              <a:t>.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3-81-44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sosnovka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kargasok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sosnovka.a@yandex.ru</a:t>
            </a:r>
            <a:endParaRPr lang="ru-RU" alt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Сливоцкая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Вера Ивановна 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29.09.2022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 С Н О В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5414393"/>
              </p:ext>
            </p:extLst>
          </p:nvPr>
        </p:nvGraphicFramePr>
        <p:xfrm>
          <a:off x="490542" y="4514850"/>
          <a:ext cx="6324599" cy="2003424"/>
        </p:xfrm>
        <a:graphic>
          <a:graphicData uri="http://schemas.openxmlformats.org/drawingml/2006/table">
            <a:tbl>
              <a:tblPr/>
              <a:tblGrid>
                <a:gridCol w="128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077">
                  <a:extLst>
                    <a:ext uri="{9D8B030D-6E8A-4147-A177-3AD203B41FA5}">
                      <a16:colId xmlns:a16="http://schemas.microsoft.com/office/drawing/2014/main" val="4233297329"/>
                    </a:ext>
                  </a:extLst>
                </a:gridCol>
                <a:gridCol w="8860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905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47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5861">
                  <a:extLst>
                    <a:ext uri="{9D8B030D-6E8A-4147-A177-3AD203B41FA5}">
                      <a16:colId xmlns:a16="http://schemas.microsoft.com/office/drawing/2014/main" val="2816446089"/>
                    </a:ext>
                  </a:extLst>
                </a:gridCol>
              </a:tblGrid>
              <a:tr h="45079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58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78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24 364,0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24 297,7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25 115,9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25 112,5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04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978,4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991,6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1065,3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1061,9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38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24 749,9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24 589,0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25 088,4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24 901,8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0" y="1008532"/>
            <a:ext cx="1617118" cy="2156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Прямоугольник 2"/>
          <p:cNvSpPr>
            <a:spLocks noChangeArrowheads="1"/>
          </p:cNvSpPr>
          <p:nvPr/>
        </p:nvSpPr>
        <p:spPr bwMode="auto">
          <a:xfrm>
            <a:off x="458788" y="6330954"/>
            <a:ext cx="6399212" cy="270843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– 2 шт. (152 обучающихся), дошкольных образовательных организаций – 1 шт. (52 воспитанников), учреждения культурно-досугового типа – 2 шт., библиотек – 2 шт., спортивных сооружений – 4 шт., ФАП – 2 шт., врачебная амбулатория - 1шт., медицинский пункт – 1шт.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2 шт., тепловые сети – 0,463 км, скважины – 1 шт., водонапорные башни – 1 шт., водопроводные сети – 0,7 км, сети электрические – 64,11 км, протяженность уличной газовой сети  - 9,78 км.   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2 шт. (хлебопекарни).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2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29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– 26.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Газовая программа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Востокгазпрома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газоконденсатных месторождений оживила поселение - база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газопромысловиков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дала возможность трудоустройства, благоустроить поселки, отремонтировать дороги, наладить надежное электроснабжение.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23029" y="8832854"/>
            <a:ext cx="4286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D52FB8C-A098-4701-A9C2-5AEB0F60DFB2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4516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СРЕДНЕВАСЮГАНСКОЕ СЕЛЬСКОЕ ПОСЕЛЕНИЕ</a:t>
            </a:r>
          </a:p>
        </p:txBody>
      </p:sp>
      <p:sp>
        <p:nvSpPr>
          <p:cNvPr id="64517" name="Прямоугольник 17"/>
          <p:cNvSpPr>
            <a:spLocks noChangeArrowheads="1"/>
          </p:cNvSpPr>
          <p:nvPr/>
        </p:nvSpPr>
        <p:spPr bwMode="auto">
          <a:xfrm>
            <a:off x="421720" y="2415948"/>
            <a:ext cx="6399212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98 474 га (1,13%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268 км – по автозимнику, 159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(авиасообщение, зима - автозимник, лето - частично водный путь).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01.01.2023г.): 1895 человека (9,3 %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Средний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(1365 чел.),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Мыльджино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(420 чел.), с. Новый Тевриз (109 чел.), д. Волчиха (1 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Прямоугольник 2"/>
          <p:cNvSpPr>
            <a:spLocks noChangeArrowheads="1"/>
          </p:cNvSpPr>
          <p:nvPr/>
        </p:nvSpPr>
        <p:spPr bwMode="auto">
          <a:xfrm>
            <a:off x="428625" y="928688"/>
            <a:ext cx="62738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 Андрей Кузьмич 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рождения – </a:t>
            </a:r>
            <a:r>
              <a:rPr lang="ru-RU" alt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1958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г. – сентябрь  2027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636733,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Средний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Гагарина, 6.  Телефон: 8(38253) 2-51-72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svasugan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tomsk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svasugan@mail.ru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 Андрей Кузьмич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01.02.2023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 Е Д Н Е В А С Ю Г А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244710"/>
              </p:ext>
            </p:extLst>
          </p:nvPr>
        </p:nvGraphicFramePr>
        <p:xfrm>
          <a:off x="465141" y="3952400"/>
          <a:ext cx="6386512" cy="2416162"/>
        </p:xfrm>
        <a:graphic>
          <a:graphicData uri="http://schemas.openxmlformats.org/drawingml/2006/table">
            <a:tbl>
              <a:tblPr/>
              <a:tblGrid>
                <a:gridCol w="145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563">
                  <a:extLst>
                    <a:ext uri="{9D8B030D-6E8A-4147-A177-3AD203B41FA5}">
                      <a16:colId xmlns:a16="http://schemas.microsoft.com/office/drawing/2014/main" val="3335247536"/>
                    </a:ext>
                  </a:extLst>
                </a:gridCol>
                <a:gridCol w="1050801">
                  <a:extLst>
                    <a:ext uri="{9D8B030D-6E8A-4147-A177-3AD203B41FA5}">
                      <a16:colId xmlns:a16="http://schemas.microsoft.com/office/drawing/2014/main" val="1075759741"/>
                    </a:ext>
                  </a:extLst>
                </a:gridCol>
                <a:gridCol w="7261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5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83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74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4312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6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32 230,4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31 144,4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28 456,8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28 363,7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6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3 356,0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3 459,5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3903,0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3933,5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26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33 491,5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31 528,7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29 487,4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28 272,1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4583" name="Рисунок 12" descr="http://svasugan.tomsk.ru/upload/images/glav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24" y="1008063"/>
            <a:ext cx="1412780" cy="18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78592" y="8893179"/>
            <a:ext cx="428625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685163-575D-4AFB-9660-F22F83B817F8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6563" name="Заголовок 2"/>
          <p:cNvSpPr txBox="1">
            <a:spLocks/>
          </p:cNvSpPr>
          <p:nvPr/>
        </p:nvSpPr>
        <p:spPr bwMode="auto">
          <a:xfrm rot="-5400000">
            <a:off x="-3882230" y="4782346"/>
            <a:ext cx="8243887" cy="4794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СРЕДНЕТЫМСКОЕ СЕЛЬСКОЕ ПОСЕЛЕНИЕ</a:t>
            </a:r>
          </a:p>
        </p:txBody>
      </p:sp>
      <p:sp>
        <p:nvSpPr>
          <p:cNvPr id="66564" name="Прямоугольник 17"/>
          <p:cNvSpPr>
            <a:spLocks noChangeArrowheads="1"/>
          </p:cNvSpPr>
          <p:nvPr/>
        </p:nvSpPr>
        <p:spPr bwMode="auto">
          <a:xfrm>
            <a:off x="449993" y="2697297"/>
            <a:ext cx="6429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25 922 га (0,3%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275 км – по автозимнику, 120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(авиасообщение, зима - автозимник).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01.01.2023г.): 787 человек (4 %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п. Молодежный (532 чел.), с. Напас (255 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490109" y="6070539"/>
            <a:ext cx="6378575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– 1 шт. (50 обучающихся), дошкольных образовательных организаций – 1 шт. (20 воспитанника), групп кратковременного пребывания – 1 шт. (6 воспитанников) учреждения культурно-досугового типа – 2 шт., библиотек – 1 шт., спортивных сооружений – 3 шт.   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ФАП – 1 шт., ОВП – 1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- 2шт., тепловые сети – 0,707 км, водонапорные башни – 1 шт., сети электрические – 29,36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1 шт. (хлебопекарня).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4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6.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территории поселения ведется исследование скважин месторождения Восток-1, и население связывает свои надежды с разработкой и будущей эксплуатацией данного месторождения. Природная составляющая - бескрайнее зеленое море тайги с огромными плешинами болот, ленты рек, сосновые боры. Изобилие ягод и грибов, рыбы, дичи и зверя.</a:t>
            </a:r>
          </a:p>
        </p:txBody>
      </p:sp>
      <p:sp>
        <p:nvSpPr>
          <p:cNvPr id="66566" name="Прямоугольник 2"/>
          <p:cNvSpPr>
            <a:spLocks noChangeArrowheads="1"/>
          </p:cNvSpPr>
          <p:nvPr/>
        </p:nvSpPr>
        <p:spPr bwMode="auto">
          <a:xfrm>
            <a:off x="428629" y="928688"/>
            <a:ext cx="6429375" cy="201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2005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Казмерчук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1966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сентябрь 2020 г. - сентябрь 2025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636754,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Молодежный, ул. Школьная, 2</a:t>
            </a:r>
            <a:r>
              <a:rPr lang="ru-RU" altLang="ru-RU" sz="1200" dirty="0"/>
              <a:t>.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4-41-46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sredtym.ru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sredtympos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 </a:t>
            </a:r>
            <a:endParaRPr lang="ru-RU" alt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Оглы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Валерьевна</a:t>
            </a:r>
            <a:endParaRPr lang="ru-RU" alt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сентябрь 2022 г.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7155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 Е Д Н Е 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690841"/>
              </p:ext>
            </p:extLst>
          </p:nvPr>
        </p:nvGraphicFramePr>
        <p:xfrm>
          <a:off x="476254" y="4051288"/>
          <a:ext cx="6216650" cy="2041525"/>
        </p:xfrm>
        <a:graphic>
          <a:graphicData uri="http://schemas.openxmlformats.org/drawingml/2006/table">
            <a:tbl>
              <a:tblPr/>
              <a:tblGrid>
                <a:gridCol w="140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59">
                  <a:extLst>
                    <a:ext uri="{9D8B030D-6E8A-4147-A177-3AD203B41FA5}">
                      <a16:colId xmlns:a16="http://schemas.microsoft.com/office/drawing/2014/main" val="2080296065"/>
                    </a:ext>
                  </a:extLst>
                </a:gridCol>
                <a:gridCol w="921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3624">
                  <a:extLst>
                    <a:ext uri="{9D8B030D-6E8A-4147-A177-3AD203B41FA5}">
                      <a16:colId xmlns:a16="http://schemas.microsoft.com/office/drawing/2014/main" val="40878845"/>
                    </a:ext>
                  </a:extLst>
                </a:gridCol>
              </a:tblGrid>
              <a:tr h="45024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46 299,6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46 403,2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49 409,0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49 525,2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2 567,2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2 686,3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1937,1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2053,3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46 474,8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46 314,9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49 685,0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49 263,2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23" y="1026574"/>
            <a:ext cx="1607720" cy="2053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3" descr="C:\Documents and Settings\tkachenko.KARGASOK\Рабочий стол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9" y="1000129"/>
            <a:ext cx="141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29379" y="8805863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DBB01B-E665-41C1-B184-04A822BF1011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8612" name="Заголовок 2"/>
          <p:cNvSpPr txBox="1">
            <a:spLocks/>
          </p:cNvSpPr>
          <p:nvPr/>
        </p:nvSpPr>
        <p:spPr bwMode="auto">
          <a:xfrm rot="-5400000">
            <a:off x="-3883818" y="4783932"/>
            <a:ext cx="8243887" cy="476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ТОЛПАРОВСКОЕ СЕЛЬСКОЕ  ПОСЕЛЕНИЕ</a:t>
            </a:r>
          </a:p>
        </p:txBody>
      </p:sp>
      <p:sp>
        <p:nvSpPr>
          <p:cNvPr id="68613" name="Прямоугольник 17"/>
          <p:cNvSpPr>
            <a:spLocks noChangeArrowheads="1"/>
          </p:cNvSpPr>
          <p:nvPr/>
        </p:nvSpPr>
        <p:spPr bwMode="auto">
          <a:xfrm>
            <a:off x="458788" y="2832100"/>
            <a:ext cx="639921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23 283 га (0,27 %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165 км – по автозимнику, 105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(авиасообщение, зима - автозимник).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01.01.2023г.): 559человек (2,9 %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п. Киевский (339чел.), п.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Нёготка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(220 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58" name="Прямоугольник 2"/>
          <p:cNvSpPr>
            <a:spLocks noChangeArrowheads="1"/>
          </p:cNvSpPr>
          <p:nvPr/>
        </p:nvSpPr>
        <p:spPr bwMode="auto">
          <a:xfrm>
            <a:off x="454029" y="6356350"/>
            <a:ext cx="6399213" cy="2346796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– 1 шт. (44 обучающихся),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групп сокращенного дня – 2 шт. (14 воспитанников)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учреждения культурно-досугового типа – 1 шт., библиотек – 2 шт., спортивных сооружений – 4 шт.       ФАП – 2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2 шт., тепловые сети – 0,2 км, сети электрические – 12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5 шт., объекты бытового обслуживания – 1 шт.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- 2,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магазин ПО «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Усть-Тымский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Рыбкооп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Сельское поселение расположено в таежной зоне, на правом берегу реки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Сангильки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Местное население занимается сбором и в дальнейшем реализацией дикорастущих грибов, ягод, а так же рыболовством.</a:t>
            </a:r>
          </a:p>
          <a:p>
            <a:pPr algn="just" eaLnBrk="1" hangingPunct="1">
              <a:defRPr/>
            </a:pPr>
            <a:endParaRPr lang="ru-RU" altLang="ru-RU" sz="12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5" name="Прямоугольник 2"/>
          <p:cNvSpPr>
            <a:spLocks noChangeArrowheads="1"/>
          </p:cNvSpPr>
          <p:nvPr/>
        </p:nvSpPr>
        <p:spPr bwMode="auto">
          <a:xfrm>
            <a:off x="476250" y="944563"/>
            <a:ext cx="638175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  <a:endParaRPr lang="en-US" altLang="ru-RU" sz="15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 Александр Иванович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1977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октябрь 2019 г. – октябрь 2024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636720,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Киевский, ул. Лесная, 4.  Телефон: 8(38253) 4-51-19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</a:t>
            </a:r>
            <a:r>
              <a:rPr lang="en-US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www.tsp.kargasok.ru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tolps@tomsk.gov.ru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Гаврилова Людмила Ивановна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2022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3028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О Л П А Р О В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3281969"/>
              </p:ext>
            </p:extLst>
          </p:nvPr>
        </p:nvGraphicFramePr>
        <p:xfrm>
          <a:off x="476254" y="4370388"/>
          <a:ext cx="6376987" cy="2041525"/>
        </p:xfrm>
        <a:graphic>
          <a:graphicData uri="http://schemas.openxmlformats.org/drawingml/2006/table">
            <a:tbl>
              <a:tblPr/>
              <a:tblGrid>
                <a:gridCol w="138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106">
                  <a:extLst>
                    <a:ext uri="{9D8B030D-6E8A-4147-A177-3AD203B41FA5}">
                      <a16:colId xmlns:a16="http://schemas.microsoft.com/office/drawing/2014/main" val="3231033730"/>
                    </a:ext>
                  </a:extLst>
                </a:gridCol>
                <a:gridCol w="9450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7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943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1953">
                  <a:extLst>
                    <a:ext uri="{9D8B030D-6E8A-4147-A177-3AD203B41FA5}">
                      <a16:colId xmlns:a16="http://schemas.microsoft.com/office/drawing/2014/main" val="1332245798"/>
                    </a:ext>
                  </a:extLst>
                </a:gridCol>
              </a:tblGrid>
              <a:tr h="4502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32537,0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32 593,0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33 841,8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33 854,8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</a:t>
                      </a: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2 567,2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2 686,3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104,6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2473,9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2490,1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35 448,4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35 330,6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33 816,3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33 659,7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4" name="Прямоугольник 2"/>
          <p:cNvSpPr>
            <a:spLocks noChangeArrowheads="1"/>
          </p:cNvSpPr>
          <p:nvPr/>
        </p:nvSpPr>
        <p:spPr bwMode="auto">
          <a:xfrm>
            <a:off x="471488" y="6149979"/>
            <a:ext cx="6381750" cy="3000375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(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37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обучающихся), групп кратковременного пребывания – 1 шт. (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11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воспитанников), учреждения культурно-досугового типа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библиотек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спортивные сооружения – 3 шт.,   ФАП - 1шт.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., тепловые сети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0,035 км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водонапорные башни - 1 шт., скважины – 1шт., сети электрические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4,84 км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ДЭС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1 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(хлебопекарня).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– 2,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ООО «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ТымЗК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eaLnBrk="1" hangingPunct="1">
              <a:spcAft>
                <a:spcPts val="0"/>
              </a:spcAft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Село расположено на правом берегу Оби в красивых таежных местах, в нескольких километрах от устья реки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севера село защищает кедровый бор. В период половодья село превращается в остров со всех сторон окруженное водой. Как и в прежние годы, основной деятельностью местного населения является рыбалка, охота, сбор дикоросов и личные подсобные хозяйства.</a:t>
            </a:r>
            <a:endParaRPr lang="ru-RU" alt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E1E454-E883-4C33-BEF9-71F46F87A1BA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0660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ТЫМСКОЕ СЕЛЬСКОЕ ПОСЕЛЕНИЕ</a:t>
            </a:r>
          </a:p>
        </p:txBody>
      </p:sp>
      <p:sp>
        <p:nvSpPr>
          <p:cNvPr id="70661" name="Прямоугольник 17"/>
          <p:cNvSpPr>
            <a:spLocks noChangeArrowheads="1"/>
          </p:cNvSpPr>
          <p:nvPr/>
        </p:nvSpPr>
        <p:spPr bwMode="auto">
          <a:xfrm>
            <a:off x="454029" y="2787650"/>
            <a:ext cx="6391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41 117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 (0,47%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110 км – по автозимнику, 104 км – водный путь.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01.01.2021г.): 269 человека (1,3 % от численности Каргасокского района). </a:t>
            </a:r>
            <a:r>
              <a:rPr lang="ru-RU" altLang="ru-RU" sz="12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(269 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2" name="Прямоугольник 2"/>
          <p:cNvSpPr>
            <a:spLocks noChangeArrowheads="1"/>
          </p:cNvSpPr>
          <p:nvPr/>
        </p:nvSpPr>
        <p:spPr bwMode="auto">
          <a:xfrm>
            <a:off x="476254" y="933450"/>
            <a:ext cx="620236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Важенин Константин Федорович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1967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сентябрь 2017 г. - сентябрь 2022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636751,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Кедровая, 3б</a:t>
            </a:r>
            <a:r>
              <a:rPr lang="ru-RU" altLang="ru-RU" sz="1200" dirty="0"/>
              <a:t>.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3-51-88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http://www.timskoe.tomsk.ru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timsksp@rambler.ru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-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Важенин Константин Федорович</a:t>
            </a:r>
            <a:endParaRPr lang="ru-RU" alt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18.09.2017 г.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3846412"/>
              </p:ext>
            </p:extLst>
          </p:nvPr>
        </p:nvGraphicFramePr>
        <p:xfrm>
          <a:off x="498474" y="4357310"/>
          <a:ext cx="6373818" cy="1779878"/>
        </p:xfrm>
        <a:graphic>
          <a:graphicData uri="http://schemas.openxmlformats.org/drawingml/2006/table">
            <a:tbl>
              <a:tblPr/>
              <a:tblGrid>
                <a:gridCol w="145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648">
                  <a:extLst>
                    <a:ext uri="{9D8B030D-6E8A-4147-A177-3AD203B41FA5}">
                      <a16:colId xmlns:a16="http://schemas.microsoft.com/office/drawing/2014/main" val="297898413"/>
                    </a:ext>
                  </a:extLst>
                </a:gridCol>
                <a:gridCol w="999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09">
                  <a:extLst>
                    <a:ext uri="{9D8B030D-6E8A-4147-A177-3AD203B41FA5}">
                      <a16:colId xmlns:a16="http://schemas.microsoft.com/office/drawing/2014/main" val="262492418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19 722,3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19 712,1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25 077,3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25 073,0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552,0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551,2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653,8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651,7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1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20 015,7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19 898,2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25 213,9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24 804,8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0727" name="Picture 38" descr="http://timskoe.tomsk.ru/upload/images/gla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996950"/>
            <a:ext cx="14287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УСТЬ-ТЫМСКОЕ СЕЛЬСКОЕ ПОСЕЛЕНИЕ</a:t>
            </a:r>
          </a:p>
        </p:txBody>
      </p:sp>
      <p:sp>
        <p:nvSpPr>
          <p:cNvPr id="72707" name="Прямоугольник 17"/>
          <p:cNvSpPr>
            <a:spLocks noChangeArrowheads="1"/>
          </p:cNvSpPr>
          <p:nvPr/>
        </p:nvSpPr>
        <p:spPr bwMode="auto">
          <a:xfrm>
            <a:off x="458788" y="2647114"/>
            <a:ext cx="6399212" cy="183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32 510 га (0,37%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100 км – по автозимнику, 109 км – водный путь.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01.01.2023 г.): 350 человека (2,3 % 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Усть-Тым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(350 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458792" y="6227767"/>
            <a:ext cx="6402387" cy="27392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 общеобразовательных организаций – 1 шт. (40 обучающихся),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дошкольных образовательных организаций – 1 шт. (17 воспитанников),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культурно-досугового типа – 1 шт., библиотек – 1 шт., спортивных сооружений – 2 шт., ФАП - 1шт. 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ЖКХ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котельные – 2 шт., тепловые сети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0,413 км, водонапорные башни - 3 шт., скважины – 4 шт.,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сети электрические – 13,28 км.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шт. (хлебопекарня).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шт.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малого и среднего бизнеса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5.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Поселок линейно протянулся неширокой полосой почти 5 км вдоль правых берегов Оби и 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главное, это богатейшие природные богатства и радушные люди, которые по-сибирски гостеприимны и отзывчивы. Основной деятельностью населения является рыбалка, охота, сбор дикоросов..</a:t>
            </a:r>
            <a:r>
              <a:rPr lang="ru-RU" altLang="ru-RU" sz="1400" b="1" dirty="0" smtClean="0">
                <a:solidFill>
                  <a:srgbClr val="7F7F7F"/>
                </a:solidFill>
                <a:cs typeface="Arial" panose="020B0604020202020204" pitchFamily="34" charset="0"/>
              </a:rPr>
              <a:t>                                                                                                                </a:t>
            </a:r>
            <a:fld id="{8F6EDF69-1F6A-4546-8BA7-5B6226E1F2F3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just" eaLnBrk="1" hangingPunct="1">
                <a:spcBef>
                  <a:spcPct val="0"/>
                </a:spcBef>
                <a:buFontTx/>
                <a:buNone/>
                <a:defRPr/>
              </a:pPr>
              <a:t>45</a:t>
            </a:fld>
            <a:endParaRPr lang="ru-RU" altLang="ru-RU" sz="1200" dirty="0">
              <a:solidFill>
                <a:srgbClr val="00B050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709" name="Прямоугольник 2"/>
          <p:cNvSpPr>
            <a:spLocks noChangeArrowheads="1"/>
          </p:cNvSpPr>
          <p:nvPr/>
        </p:nvSpPr>
        <p:spPr bwMode="auto">
          <a:xfrm>
            <a:off x="454585" y="909612"/>
            <a:ext cx="6273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Пиличенко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год рождения – 1974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февраль 2023 г. - февраль 2028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636752,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Береговая, 62</a:t>
            </a:r>
            <a:r>
              <a:rPr lang="ru-RU" altLang="ru-RU" sz="1200" dirty="0"/>
              <a:t>. 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3-91-47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usttim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tomsk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adm.ust-tim@yandex.ru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Бражникова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Сергеевна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21.09.2022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 Т Ь – 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7893052"/>
              </p:ext>
            </p:extLst>
          </p:nvPr>
        </p:nvGraphicFramePr>
        <p:xfrm>
          <a:off x="454585" y="4428527"/>
          <a:ext cx="6426198" cy="1780669"/>
        </p:xfrm>
        <a:graphic>
          <a:graphicData uri="http://schemas.openxmlformats.org/drawingml/2006/table">
            <a:tbl>
              <a:tblPr/>
              <a:tblGrid>
                <a:gridCol w="147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33670990"/>
                    </a:ext>
                  </a:extLst>
                </a:gridCol>
                <a:gridCol w="996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353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47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7487">
                  <a:extLst>
                    <a:ext uri="{9D8B030D-6E8A-4147-A177-3AD203B41FA5}">
                      <a16:colId xmlns:a16="http://schemas.microsoft.com/office/drawing/2014/main" val="3673924873"/>
                    </a:ext>
                  </a:extLst>
                </a:gridCol>
              </a:tblGrid>
              <a:tr h="27084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67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21 836,1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21 821,7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24 061,1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24 037,7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38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922,1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918,0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1004,9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981,4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89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22 774,4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22 501,1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24 311,5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23 380,4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2" descr="C:\Users\Adm\Documents\16784240031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10" y="1034712"/>
            <a:ext cx="1668575" cy="20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6858000" cy="971600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  <a:ex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М </a:t>
            </a:r>
            <a: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У Н И Ц И П А Л Ь Н О Е  О Б Р А З О В А Н И Е  </a:t>
            </a:r>
            <a:b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«К А Р Г А С О К С К И Й  Р А Й О Н»</a:t>
            </a:r>
            <a:b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620713" y="900113"/>
            <a:ext cx="6121400" cy="2087562"/>
          </a:xfrm>
        </p:spPr>
        <p:txBody>
          <a:bodyPr/>
          <a:lstStyle/>
          <a:p>
            <a:pPr algn="ctr">
              <a:lnSpc>
                <a:spcPct val="115000"/>
              </a:lnSpc>
              <a:buFont typeface="Arial" charset="0"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Поселение основано  2004 году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Романова Валентина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Фоминиична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год рождения – 1962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Срок полномочий: декабрь 2021 г. – сентябрь 2026 г.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Почтовый адрес: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636730, Томская область, Каргасокский район,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с.Старая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Березовка, ул. Центральная,8. Телефон: 8(38253)4-21-33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сайт: 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  <a:hlinkClick r:id="rId2"/>
              </a:rPr>
              <a:t> http://www.ustchizapka.tomsk.ru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E-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 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  <a:hlinkClick r:id="rId3"/>
              </a:rPr>
              <a:t>u-chiz@yandex.ru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Председатель Совета –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Кияров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Иван Витальевич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Дата избрания: 2022 г.</a:t>
            </a:r>
          </a:p>
        </p:txBody>
      </p:sp>
      <p:sp>
        <p:nvSpPr>
          <p:cNvPr id="74756" name="Заголовок 2"/>
          <p:cNvSpPr>
            <a:spLocks noGrp="1"/>
          </p:cNvSpPr>
          <p:nvPr>
            <p:ph type="body" sz="half" idx="2"/>
          </p:nvPr>
        </p:nvSpPr>
        <p:spPr>
          <a:xfrm rot="16200000">
            <a:off x="-3775868" y="4747420"/>
            <a:ext cx="8172450" cy="620713"/>
          </a:xfrm>
          <a:solidFill>
            <a:srgbClr val="00B050"/>
          </a:solidFill>
        </p:spPr>
        <p:txBody>
          <a:bodyPr anchor="ctr"/>
          <a:lstStyle/>
          <a:p>
            <a:pPr algn="ctr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УСТЬ-ЧИЖАПСКОЕ СЕЛЬСКОЕ  ПОСЕЛЕНИЕ</a:t>
            </a:r>
          </a:p>
        </p:txBody>
      </p:sp>
      <p:sp>
        <p:nvSpPr>
          <p:cNvPr id="7475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8799517"/>
            <a:ext cx="404812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A37C13-057D-44B6-8A0B-101F7C90A66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4758" name="Прямоугольник 12"/>
          <p:cNvSpPr>
            <a:spLocks noChangeArrowheads="1"/>
          </p:cNvSpPr>
          <p:nvPr/>
        </p:nvSpPr>
        <p:spPr bwMode="auto">
          <a:xfrm>
            <a:off x="620717" y="2843217"/>
            <a:ext cx="6143625" cy="165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27 368 га (0,3%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102 км – по автозимнику, 134 км – водный путь.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01.01.2023г.): 239 человека (1,3 % 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Старая Березовка (203 чел.),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Усть-Чижапка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 чел.). 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50" name="Прямоугольник 14"/>
          <p:cNvSpPr>
            <a:spLocks noChangeArrowheads="1"/>
          </p:cNvSpPr>
          <p:nvPr/>
        </p:nvSpPr>
        <p:spPr bwMode="auto">
          <a:xfrm>
            <a:off x="620717" y="6451600"/>
            <a:ext cx="6237287" cy="24929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 общеобразовательных организаций – 1 шт. (10 обучающихся), групп кратковременного пребывания – 1 шт. (6 воспитанников),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учреждения культурно-досугового типа - 1 шт., библиотек – 1 шт., спортивных сооружений – 2 шт. ФАП – 1 шт.    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– 0,22 км, водонапорные башни - 1 шт., сети электрические – 12,99 км.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   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ИП -3.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занимается рыбалкой, охотой, сбором дикоросов, ведением личного подсобного хозяйства. Жители посёлков любят свой край, их беспокоит дальнейшая судьба малой Родины. </a:t>
            </a:r>
            <a:r>
              <a:rPr lang="ru-RU" sz="1200" b="1" dirty="0">
                <a:solidFill>
                  <a:schemeClr val="bg1">
                    <a:lumMod val="50000"/>
                  </a:schemeClr>
                </a:solidFill>
              </a:rPr>
              <a:t>             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                                                                       </a:t>
            </a:r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525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 Т Ь – Ч И Ж А П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967677"/>
              </p:ext>
            </p:extLst>
          </p:nvPr>
        </p:nvGraphicFramePr>
        <p:xfrm>
          <a:off x="621488" y="4523493"/>
          <a:ext cx="6237287" cy="1888082"/>
        </p:xfrm>
        <a:graphic>
          <a:graphicData uri="http://schemas.openxmlformats.org/drawingml/2006/table">
            <a:tbl>
              <a:tblPr/>
              <a:tblGrid>
                <a:gridCol w="1316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73">
                  <a:extLst>
                    <a:ext uri="{9D8B030D-6E8A-4147-A177-3AD203B41FA5}">
                      <a16:colId xmlns:a16="http://schemas.microsoft.com/office/drawing/2014/main" val="4161798964"/>
                    </a:ext>
                  </a:extLst>
                </a:gridCol>
                <a:gridCol w="915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4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98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63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708">
                  <a:extLst>
                    <a:ext uri="{9D8B030D-6E8A-4147-A177-3AD203B41FA5}">
                      <a16:colId xmlns:a16="http://schemas.microsoft.com/office/drawing/2014/main" val="1134658666"/>
                    </a:ext>
                  </a:extLst>
                </a:gridCol>
              </a:tblGrid>
              <a:tr h="26596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16 542,9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16 573,1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18 545,1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18 547,8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480,1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512,2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796,5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799,2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16 804,2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16 513,8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98,3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18 872,9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18 344,1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97,2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971550"/>
            <a:ext cx="1726375" cy="2254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8" y="13833"/>
            <a:ext cx="6858000" cy="9144001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  <a:ln w="41275" cap="rnd">
            <a:solidFill>
              <a:srgbClr val="FFFF00"/>
            </a:solidFill>
            <a:beve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675AAB-19AA-4D3F-9700-EBCB990F15A9}" type="slidenum">
              <a:rPr lang="ru-RU" altLang="ru-RU" sz="1200">
                <a:solidFill>
                  <a:srgbClr val="898989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200">
              <a:solidFill>
                <a:srgbClr val="898989"/>
              </a:solidFill>
              <a:latin typeface="Candara" panose="020E0502030303020204" pitchFamily="34" charset="0"/>
            </a:endParaRPr>
          </a:p>
        </p:txBody>
      </p:sp>
      <p:pic>
        <p:nvPicPr>
          <p:cNvPr id="75781" name="Picture 2" descr="http://www.kargasok.ru/image/img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4"/>
            <a:ext cx="13335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4" descr="http://www.kargasok.ru/files/images/nature/__tmp/120_12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0975" y="38100"/>
            <a:ext cx="15128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6" descr="http://www.kargasok.ru/files/images/nature/__tmp/120_120_natura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7" y="892175"/>
            <a:ext cx="151923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http://www.kargasok.ru/files/images/nature/__tmp/120_120_natural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7" y="2676525"/>
            <a:ext cx="1633537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http://www.kargasok.ru/files/images/nature/__tmp/120_120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2" y="144467"/>
            <a:ext cx="15065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2" descr="http://www.kargasok.ru/files/images/nature/__tmp/120_120_natural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879" y="7661279"/>
            <a:ext cx="14970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4" descr="http://www.kargasok.ru/files/foto_ana/proshen_pamyat/__tmp/120_120_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4" y="7310438"/>
            <a:ext cx="16557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6" descr="http://www.kargasok.ru/files/foto_ana/proshen_pamyat/__tmp/120_120_IMG_1488--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7373938"/>
            <a:ext cx="1530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8" descr="http://www.kargasok.ru/files/foto_ana/proshen_pamyat/__tmp/120_120_DSC_04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7" y="5821367"/>
            <a:ext cx="15525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20" descr="http://www.kargasok.ru/files/foto_ana/__tmp/120_120_osen_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5094288"/>
            <a:ext cx="1555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22" descr="http://www.kargasok.ru/files/images/nature/__tmp/120_120_rechvokza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00" y="1182688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24" descr="http://www.kargasok.ru/files/foto_ana/__tmp/120_120_cerkov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2" y="2168525"/>
            <a:ext cx="16033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26" descr="http://www.kargasok.ru/files/images/nature/__tmp/120_120_natural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3652842"/>
            <a:ext cx="1601788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28" descr="http://www.kargasok.ru/files/images/nature/__tmp/120_120_natural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367" y="6161092"/>
            <a:ext cx="15192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5" name="Picture 30" descr="http://www.kargasok.ru/files/images/nature/__tmp/120_120_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4310063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600822 gerb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993045" y="2682082"/>
            <a:ext cx="2443532" cy="337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"/>
          <p:cNvSpPr txBox="1">
            <a:spLocks/>
          </p:cNvSpPr>
          <p:nvPr/>
        </p:nvSpPr>
        <p:spPr bwMode="auto">
          <a:xfrm rot="-5400000">
            <a:off x="-4342606" y="4342606"/>
            <a:ext cx="914400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8748717"/>
            <a:ext cx="260350" cy="37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E3F0A3-EFA5-4D83-9C39-302C29A7ED2E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222" name="Picture 2" descr="http://trkzelenogorsk.ru/media/k2/items/cache/b0be84b54051e84fc3d315b463741fd7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4" y="4932367"/>
            <a:ext cx="58324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0970485"/>
              </p:ext>
            </p:extLst>
          </p:nvPr>
        </p:nvGraphicFramePr>
        <p:xfrm>
          <a:off x="692155" y="1331640"/>
          <a:ext cx="583247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 txBox="1">
            <a:spLocks/>
          </p:cNvSpPr>
          <p:nvPr/>
        </p:nvSpPr>
        <p:spPr bwMode="auto">
          <a:xfrm rot="-5400000">
            <a:off x="-4342606" y="4342606"/>
            <a:ext cx="914400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 ТРУДА И ЗАРАБОТНОЙ ПЛАТЫ</a:t>
            </a:r>
          </a:p>
        </p:txBody>
      </p:sp>
      <p:sp>
        <p:nvSpPr>
          <p:cNvPr id="1126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8748717"/>
            <a:ext cx="260350" cy="37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46D42A-8E18-4408-957A-6058FABAE0F3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5838457"/>
              </p:ext>
            </p:extLst>
          </p:nvPr>
        </p:nvGraphicFramePr>
        <p:xfrm>
          <a:off x="476250" y="1103313"/>
          <a:ext cx="6408738" cy="7812086"/>
        </p:xfrm>
        <a:graphic>
          <a:graphicData uri="http://schemas.openxmlformats.org/drawingml/2006/table">
            <a:tbl>
              <a:tblPr firstRow="1" firstCol="1" bandRow="1"/>
              <a:tblGrid>
                <a:gridCol w="352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Демография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2021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6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6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6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196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175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86,0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89,3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600" b="0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6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350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284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136,7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81,14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Естественный</a:t>
                      </a:r>
                      <a:r>
                        <a:rPr lang="ru-RU" sz="1600" b="1" i="0" strike="noStrike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прирост</a:t>
                      </a:r>
                      <a:r>
                        <a:rPr lang="ru-RU" sz="1600" b="1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(убыль),</a:t>
                      </a:r>
                      <a:r>
                        <a:rPr lang="ru-RU" sz="1600" b="1" i="0" strike="noStrike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1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600" b="0" i="1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-154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-109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Рынок труда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01.01.2022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01.01.2023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8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600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6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11 400</a:t>
                      </a: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11 500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75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98,3</a:t>
                      </a: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100,8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5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6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60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6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337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196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39,5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58,2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7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регистрируемой безработицы от</a:t>
                      </a:r>
                      <a:r>
                        <a:rPr lang="ru-RU" sz="16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ЭАН, </a:t>
                      </a:r>
                      <a:r>
                        <a:rPr lang="ru-RU" sz="1600" b="0" i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  <a:endParaRPr lang="ru-RU" sz="16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3,0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1,7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% к уровню 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40,5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56,6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30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жизни</a:t>
                      </a:r>
                      <a:endParaRPr lang="ru-RU" sz="16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01.01.2022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01.01.2023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0557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600" b="1" i="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600" b="0" i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  <a:endParaRPr lang="ru-RU" sz="16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68 003,0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200" b="0" kern="1200" dirty="0" err="1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справочно</a:t>
                      </a: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средняя з/п за 2021 г. – </a:t>
                      </a: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67 704,5</a:t>
                      </a:r>
                      <a:r>
                        <a:rPr lang="ru-RU" sz="1200" b="1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руб.</a:t>
                      </a:r>
                      <a:r>
                        <a:rPr lang="ru-RU" sz="1200" b="0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77 669,6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040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</a:t>
                      </a:r>
                      <a:r>
                        <a:rPr lang="ru-RU" sz="1400" i="0" strike="noStrike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предыдущего года</a:t>
                      </a:r>
                      <a:endParaRPr lang="ru-RU" sz="1400" i="0" strike="noStrike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100,4</a:t>
                      </a:r>
                      <a:endParaRPr lang="ru-RU" sz="1600" b="1" baseline="0" dirty="0" smtClean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114,2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«Майские» Указы Президента Российской Федерации</a:t>
            </a:r>
            <a:endParaRPr lang="ru-RU" altLang="ru-RU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2DA5DB-6330-491A-8502-A31E7BB46880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639767" y="1119188"/>
            <a:ext cx="6072187" cy="715962"/>
          </a:xfrm>
          <a:prstGeom prst="rect">
            <a:avLst/>
          </a:prstGeom>
          <a:gradFill rotWithShape="1">
            <a:gsLst>
              <a:gs pos="0">
                <a:srgbClr val="80D7FF"/>
              </a:gs>
              <a:gs pos="50000">
                <a:srgbClr val="B3E4FF"/>
              </a:gs>
              <a:gs pos="100000">
                <a:srgbClr val="DAF1F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«майских» Указов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Федерации.</a:t>
            </a:r>
            <a:endParaRPr lang="ru-RU" altLang="ru-RU" sz="1100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800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250" b="1" dirty="0">
                <a:solidFill>
                  <a:srgbClr val="1F497D"/>
                </a:solidFill>
                <a:latin typeface="Arial" charset="0"/>
                <a:cs typeface="Arial" charset="0"/>
              </a:rPr>
              <a:t>В рамках реализации «майских» Указов Президента РФ 2012 года, муниципальных «дорожных карт» изменений в сфере образования и культуры, повышение заработной платы работников муниципальных учреждений достигло следующих показателей: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974122"/>
              </p:ext>
            </p:extLst>
          </p:nvPr>
        </p:nvGraphicFramePr>
        <p:xfrm>
          <a:off x="558804" y="2771775"/>
          <a:ext cx="6188075" cy="3671886"/>
        </p:xfrm>
        <a:graphic>
          <a:graphicData uri="http://schemas.openxmlformats.org/drawingml/2006/table">
            <a:tbl>
              <a:tblPr/>
              <a:tblGrid>
                <a:gridCol w="345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отдельных категорий работников (рублей)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7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69A52"/>
                        </a:gs>
                        <a:gs pos="50000">
                          <a:srgbClr val="ABDD79"/>
                        </a:gs>
                        <a:gs pos="100000">
                          <a:srgbClr val="CCFF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2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образовательных учреждений дошкольного 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47 543,0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51 747,6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53 285,3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общеобразовательных учреждений общего 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52 050,0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57 581,3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60 374,8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образовательных учреждений дополнительного образования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49 828,4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54 395,1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54 397,0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7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67B65"/>
                        </a:gs>
                        <a:gs pos="50000">
                          <a:srgbClr val="D8B293"/>
                        </a:gs>
                        <a:gs pos="100000">
                          <a:srgbClr val="FFD4B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Работники муниципальных учреждений культуры и искусства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46 059,9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7" marR="441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47  127,2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49 864,9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Педагогических работники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 Каргасокской детской школы искусств 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47 351,9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44177" marR="44177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51 500,6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51 500,6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0457043"/>
              </p:ext>
            </p:extLst>
          </p:nvPr>
        </p:nvGraphicFramePr>
        <p:xfrm>
          <a:off x="579509" y="6480175"/>
          <a:ext cx="6186739" cy="2268289"/>
        </p:xfrm>
        <a:graphic>
          <a:graphicData uri="http://schemas.openxmlformats.org/drawingml/2006/table">
            <a:tbl>
              <a:tblPr/>
              <a:tblGrid>
                <a:gridCol w="3450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84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Здравоохранение</a:t>
                      </a:r>
                      <a:endParaRPr lang="ru-RU" sz="1400" dirty="0"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174" marR="441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2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93 235,0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95 224,0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(фармацевтический) персонал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39 372,0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39 018,0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6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(фармацевтический) персонал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37 517,0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38 563,0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007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«Майские» Указы Президента Российской Федерации</a:t>
            </a:r>
            <a:endParaRPr lang="ru-RU" altLang="ru-RU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98CE86-11AE-4E18-8B5F-059D60FD1899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570294" y="1115616"/>
            <a:ext cx="6159500" cy="7740650"/>
          </a:xfrm>
          <a:prstGeom prst="roundRect">
            <a:avLst>
              <a:gd name="adj" fmla="val 11648"/>
            </a:avLst>
          </a:prstGeom>
          <a:blipFill>
            <a:blip r:embed="rId4"/>
            <a:tile tx="0" ty="0" sx="100000" sy="100000" flip="none" algn="tl"/>
          </a:blipFill>
          <a:ln w="25560" cap="sq">
            <a:solidFill>
              <a:srgbClr val="7F7F7F"/>
            </a:solidFill>
            <a:miter lim="800000"/>
            <a:headEnd/>
            <a:tailEnd/>
          </a:ln>
        </p:spPr>
        <p:txBody>
          <a:bodyPr lIns="90000" tIns="46800" rIns="90000" bIns="46800" anchor="ctr"/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5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Майские» указы Президента Российской Федерации реализуются путем обеспечения достижения целевых показателей по планам мероприятий («дорожным картам»).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Основным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критерием в части достижения целевых показателей является средний размер заработной платы: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- в 2022 году величина заработной платы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 сравнению с 2021 годом по усредненному показателю увеличилась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в сфере общего образования – на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5%;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в сфере дошкольного образования – на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3%;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в сфере дополнительного образования -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%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;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в сфере культуры и искусства средняя заработная плата по сравнению с 2021 годом по усредненному показателю увеличилась на 5,8 %. </a:t>
            </a:r>
            <a:endParaRPr lang="ru-RU" altLang="ru-RU" sz="1200" dirty="0" smtClean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indent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	Целевые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показатели по «дорожным картам» выполнены в полном объеме.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Дополнительное образование</a:t>
            </a:r>
            <a:r>
              <a:rPr lang="en-US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 культура</a:t>
            </a:r>
            <a:r>
              <a:rPr lang="ru-RU" altLang="ru-RU" sz="1200" b="1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b="1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количество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детей, охваченных образовательными программами дополнительного образования детей,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5 до 18 лет в МБУ ДО «Каргасокская ДШИ» составила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325 обучающихся.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b="1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Отрасль образования: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показатели по отрасли «Образование» выполнены на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100%: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удельный вес численности обучающихся на старшей ступени среднего и общего образования, охваченных мероприятиями профессиональной ориентации, составил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100%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;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охват детей дошкольного возраста всеми формами дошкольного образования составил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73,6%;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доля детей, охваченных программами дополнительного образования, в общей численности детей от 5 до 18 лет  составила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75,4%;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удельный вес численности учащихся по программам общего образования, участвующих в олимпиадах и конкурсах различного уровня, в общей численности учащихся по программам общего образования в 2022 году составил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83%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endParaRPr lang="ru-RU" altLang="ru-RU" sz="7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Доля обучающихся во вторую смену –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30%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7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Средняя наполняемость классов – </a:t>
            </a:r>
            <a:r>
              <a:rPr lang="ru-RU" altLang="ru-RU" sz="1200" u="sng" dirty="0">
                <a:solidFill>
                  <a:srgbClr val="663300"/>
                </a:solidFill>
                <a:latin typeface="Cambria" panose="02040503050406030204" pitchFamily="18" charset="0"/>
              </a:rPr>
              <a:t>13 учеников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.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КАРГАСОКСКОГО  РАЙОНА</a:t>
            </a:r>
          </a:p>
        </p:txBody>
      </p:sp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8788" y="1127125"/>
            <a:ext cx="63992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Основные параметры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консолидированного бюджета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МО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Каргасокский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район»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(тыс. рублей)</a:t>
            </a:r>
          </a:p>
        </p:txBody>
      </p:sp>
      <p:sp>
        <p:nvSpPr>
          <p:cNvPr id="17415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65822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1DBB65-23BD-46F3-B9E8-EBFE25F5CA2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-1582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ex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401067"/>
              </p:ext>
            </p:extLst>
          </p:nvPr>
        </p:nvGraphicFramePr>
        <p:xfrm>
          <a:off x="646113" y="2352675"/>
          <a:ext cx="6172200" cy="5421314"/>
        </p:xfrm>
        <a:graphic>
          <a:graphicData uri="http://schemas.openxmlformats.org/drawingml/2006/table">
            <a:tbl>
              <a:tblPr/>
              <a:tblGrid>
                <a:gridCol w="982687">
                  <a:extLst>
                    <a:ext uri="{9D8B030D-6E8A-4147-A177-3AD203B41FA5}">
                      <a16:colId xmlns:a16="http://schemas.microsoft.com/office/drawing/2014/main" val="1975484068"/>
                    </a:ext>
                  </a:extLst>
                </a:gridCol>
                <a:gridCol w="946125">
                  <a:extLst>
                    <a:ext uri="{9D8B030D-6E8A-4147-A177-3AD203B41FA5}">
                      <a16:colId xmlns:a16="http://schemas.microsoft.com/office/drawing/2014/main" val="2266589864"/>
                    </a:ext>
                  </a:extLst>
                </a:gridCol>
                <a:gridCol w="892076">
                  <a:extLst>
                    <a:ext uri="{9D8B030D-6E8A-4147-A177-3AD203B41FA5}">
                      <a16:colId xmlns:a16="http://schemas.microsoft.com/office/drawing/2014/main" val="1925296391"/>
                    </a:ext>
                  </a:extLst>
                </a:gridCol>
                <a:gridCol w="892076">
                  <a:extLst>
                    <a:ext uri="{9D8B030D-6E8A-4147-A177-3AD203B41FA5}">
                      <a16:colId xmlns:a16="http://schemas.microsoft.com/office/drawing/2014/main" val="3641121526"/>
                    </a:ext>
                  </a:extLst>
                </a:gridCol>
                <a:gridCol w="892076">
                  <a:extLst>
                    <a:ext uri="{9D8B030D-6E8A-4147-A177-3AD203B41FA5}">
                      <a16:colId xmlns:a16="http://schemas.microsoft.com/office/drawing/2014/main" val="3644122908"/>
                    </a:ext>
                  </a:extLst>
                </a:gridCol>
                <a:gridCol w="614809">
                  <a:extLst>
                    <a:ext uri="{9D8B030D-6E8A-4147-A177-3AD203B41FA5}">
                      <a16:colId xmlns:a16="http://schemas.microsoft.com/office/drawing/2014/main" val="2489708742"/>
                    </a:ext>
                  </a:extLst>
                </a:gridCol>
                <a:gridCol w="952351">
                  <a:extLst>
                    <a:ext uri="{9D8B030D-6E8A-4147-A177-3AD203B41FA5}">
                      <a16:colId xmlns:a16="http://schemas.microsoft.com/office/drawing/2014/main" val="1823626319"/>
                    </a:ext>
                  </a:extLst>
                </a:gridCol>
              </a:tblGrid>
              <a:tr h="570985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 г.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 роста 2022г. к 2021г. 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 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2023 год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992600"/>
                  </a:ext>
                </a:extLst>
              </a:tr>
              <a:tr h="717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709314"/>
                  </a:ext>
                </a:extLst>
              </a:tr>
              <a:tr h="59843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1 473 211,5</a:t>
                      </a: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1 473 211,5</a:t>
                      </a: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1 587 049,6</a:t>
                      </a: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1 786 941,3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1 690 472,3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79813"/>
                  </a:ext>
                </a:extLst>
              </a:tr>
              <a:tr h="65883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381 673,4</a:t>
                      </a: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381 673,4</a:t>
                      </a: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295 800,9</a:t>
                      </a: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338 512,1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114,4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375 955,6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968892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1 091 538,1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1 091 538,1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1 291 248,7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1 448 429,2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1 314 516,7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36816"/>
                  </a:ext>
                </a:extLst>
              </a:tr>
              <a:tr h="56488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1 493 774,4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1 493 774,4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1 596 842,2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1 764 868,8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110,5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1 711 472,3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76859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1 280 228,0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1 280 228,0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1 560 196,8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1 698 079,8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108,8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1 665 324,4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455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213 546,4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213 546,4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36 645,4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66 789,0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182,2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46 147,9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05316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ДЕФИЦИТ (-), </a:t>
                      </a:r>
                      <a:r>
                        <a:rPr lang="ru-RU" sz="1100" b="1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ПРОФИЦИТ (+)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-20 562,9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-20 562,9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-9 792,6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22 072,6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225,4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-21 000,0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5025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34569</TotalTime>
  <Words>9703</Words>
  <Application>Microsoft Office PowerPoint</Application>
  <PresentationFormat>Экран (4:3)</PresentationFormat>
  <Paragraphs>1645</Paragraphs>
  <Slides>47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0" baseType="lpstr">
      <vt:lpstr>MS PGothic</vt:lpstr>
      <vt:lpstr>Arial</vt:lpstr>
      <vt:lpstr>Arial Unicode MS</vt:lpstr>
      <vt:lpstr>Calibri</vt:lpstr>
      <vt:lpstr>Calibri Light</vt:lpstr>
      <vt:lpstr>Cambria</vt:lpstr>
      <vt:lpstr>Candara</vt:lpstr>
      <vt:lpstr>Century Schoolbook</vt:lpstr>
      <vt:lpstr>Georgia</vt:lpstr>
      <vt:lpstr>Times New Roman</vt:lpstr>
      <vt:lpstr>Wingdings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 У Н И Ц И П А Л Ь Н О Е  О Б Р А З О В А Н И Е   «К А Р Г А С О К С К И Й  Р А Й О Н»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Пикулина Арина Викторовна</dc:creator>
  <cp:lastModifiedBy>Мария Сергее. Чиглинцева</cp:lastModifiedBy>
  <cp:revision>2220</cp:revision>
  <cp:lastPrinted>2023-05-26T03:34:37Z</cp:lastPrinted>
  <dcterms:created xsi:type="dcterms:W3CDTF">2011-11-17T03:02:57Z</dcterms:created>
  <dcterms:modified xsi:type="dcterms:W3CDTF">2023-06-08T09:27:38Z</dcterms:modified>
</cp:coreProperties>
</file>