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9" r:id="rId4"/>
    <p:sldId id="258" r:id="rId5"/>
    <p:sldId id="264" r:id="rId6"/>
    <p:sldId id="265" r:id="rId7"/>
    <p:sldId id="271" r:id="rId8"/>
    <p:sldId id="25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3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/>
              <a:t>Проект «Сохраняя кадры»</a:t>
            </a:r>
            <a:br>
              <a:rPr lang="ru-RU" dirty="0" smtClean="0"/>
            </a:br>
            <a:r>
              <a:rPr lang="ru-RU" dirty="0" smtClean="0"/>
              <a:t>на территории</a:t>
            </a:r>
            <a:br>
              <a:rPr lang="ru-RU" dirty="0" smtClean="0"/>
            </a:br>
            <a:r>
              <a:rPr lang="ru-RU" dirty="0" smtClean="0"/>
              <a:t> муниципального образования</a:t>
            </a:r>
            <a:br>
              <a:rPr lang="ru-RU" dirty="0" smtClean="0"/>
            </a:br>
            <a:r>
              <a:rPr lang="ru-RU" dirty="0" smtClean="0"/>
              <a:t> «Каргасокский район»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7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0389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 – сокращение кадрового дефицита в сферах здравоохранения и образования  на территории района.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470" y="234888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Участники проекта: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Администрация Каргасокского района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ОГКУ «Центр занятости населения Каргасокского района»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ОГБУЗ «Каргасокская районная больница»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Управление образования, опеки и попечительства муниципального образования «Каргасокский район»</a:t>
            </a:r>
          </a:p>
        </p:txBody>
      </p:sp>
    </p:spTree>
    <p:extLst>
      <p:ext uri="{BB962C8B-B14F-4D97-AF65-F5344CB8AC3E}">
        <p14:creationId xmlns:p14="http://schemas.microsoft.com/office/powerpoint/2010/main" val="9121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6093296"/>
            <a:ext cx="516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2060"/>
                </a:solidFill>
              </a:rPr>
              <a:t>Для </a:t>
            </a:r>
            <a:r>
              <a:rPr lang="ru-RU" sz="1600" b="1" i="1" dirty="0">
                <a:solidFill>
                  <a:srgbClr val="002060"/>
                </a:solidFill>
              </a:rPr>
              <a:t>достижения результата должен  работать весь механизм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3" b="-623"/>
          <a:stretch/>
        </p:blipFill>
        <p:spPr>
          <a:xfrm>
            <a:off x="730223" y="1505277"/>
            <a:ext cx="1911132" cy="1939417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3" b="-623"/>
          <a:stretch/>
        </p:blipFill>
        <p:spPr>
          <a:xfrm>
            <a:off x="4073994" y="1797223"/>
            <a:ext cx="1935832" cy="1939417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72500"/>
            <a:ext cx="2661102" cy="268306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3" b="-623"/>
          <a:stretch/>
        </p:blipFill>
        <p:spPr>
          <a:xfrm>
            <a:off x="2411760" y="1072396"/>
            <a:ext cx="1935832" cy="1939417"/>
          </a:xfrm>
          <a:prstGeom prst="ellipse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6" t="20612" r="7358" b="24852"/>
          <a:stretch/>
        </p:blipFill>
        <p:spPr bwMode="auto">
          <a:xfrm>
            <a:off x="1041410" y="2372887"/>
            <a:ext cx="4000500" cy="40202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82951" y="3212976"/>
            <a:ext cx="1556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Администрация Каргасокского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5346" y="2167208"/>
            <a:ext cx="82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УООиП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2335" y="821083"/>
            <a:ext cx="585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ЦЗН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862997"/>
            <a:ext cx="1694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Молодые специалисты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223" y="1072396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Районная больница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83671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ВРЕМЯ ДЛЯ ДЕЙСТВИЙ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47" y="6926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Дорожная карта проекта «Сохраняя кадры»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66502" y="1124744"/>
            <a:ext cx="2232248" cy="4947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Администрация Каргасокского района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5856" y="1757946"/>
            <a:ext cx="2232248" cy="5268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ОГКУ «Центр </a:t>
            </a:r>
            <a:r>
              <a:rPr lang="ru-RU" sz="1100" dirty="0" smtClean="0">
                <a:solidFill>
                  <a:schemeClr val="tx1"/>
                </a:solidFill>
              </a:rPr>
              <a:t>занятости </a:t>
            </a:r>
            <a:r>
              <a:rPr lang="ru-RU" sz="1100" dirty="0" smtClean="0">
                <a:solidFill>
                  <a:schemeClr val="tx1"/>
                </a:solidFill>
              </a:rPr>
              <a:t>населения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Каргасокского района»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1821226"/>
            <a:ext cx="2232248" cy="6802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Управление образования, опеки и </a:t>
            </a:r>
            <a:r>
              <a:rPr lang="ru-RU" sz="1100" dirty="0" smtClean="0">
                <a:solidFill>
                  <a:schemeClr val="tx1"/>
                </a:solidFill>
              </a:rPr>
              <a:t>попечительства муниципального образования «Каргасокский район»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96776" y="1821227"/>
            <a:ext cx="2232248" cy="680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ОГБУЗ Каргасокская </a:t>
            </a:r>
            <a:r>
              <a:rPr lang="ru-RU" sz="1100" dirty="0" smtClean="0">
                <a:solidFill>
                  <a:schemeClr val="tx1"/>
                </a:solidFill>
              </a:rPr>
              <a:t>районная больница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3084" y="6153617"/>
            <a:ext cx="2232248" cy="4947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Молодые специалисты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(студенты)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5856" y="2550605"/>
            <a:ext cx="2232248" cy="1327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Профориентационные мероприятия со школьниками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(встречи, экскурсии, дни открытых дверей, видеоконференции, диагностика личности, информирование и т.д.)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3006" y="4056407"/>
            <a:ext cx="2232248" cy="4947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Взаимодействие со студентами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(встречи, видеосвязь)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83006" y="4764978"/>
            <a:ext cx="2232248" cy="4947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Организация практики студентов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83006" y="5445046"/>
            <a:ext cx="2232248" cy="4947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Стажировка выпускников-студентов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5576" y="2723405"/>
            <a:ext cx="2232248" cy="680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Школы, детские сады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83163" y="2743276"/>
            <a:ext cx="2232248" cy="660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Больница, ФАПы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5" idx="3"/>
          </p:cNvCxnSpPr>
          <p:nvPr/>
        </p:nvCxnSpPr>
        <p:spPr>
          <a:xfrm>
            <a:off x="5498750" y="1372126"/>
            <a:ext cx="141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852352" y="1372126"/>
            <a:ext cx="141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852352" y="1372126"/>
            <a:ext cx="0" cy="449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906432" y="1372126"/>
            <a:ext cx="0" cy="449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2"/>
            <a:endCxn id="17" idx="0"/>
          </p:cNvCxnSpPr>
          <p:nvPr/>
        </p:nvCxnSpPr>
        <p:spPr>
          <a:xfrm>
            <a:off x="4382626" y="1619508"/>
            <a:ext cx="9354" cy="138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8" idx="2"/>
            <a:endCxn id="26" idx="0"/>
          </p:cNvCxnSpPr>
          <p:nvPr/>
        </p:nvCxnSpPr>
        <p:spPr>
          <a:xfrm>
            <a:off x="1871700" y="2501511"/>
            <a:ext cx="0" cy="22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912900" y="2537111"/>
            <a:ext cx="9354" cy="201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847675" y="6187370"/>
            <a:ext cx="141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03427" y="6181791"/>
            <a:ext cx="141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1847675" y="3403689"/>
            <a:ext cx="1" cy="278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7" idx="2"/>
          </p:cNvCxnSpPr>
          <p:nvPr/>
        </p:nvCxnSpPr>
        <p:spPr>
          <a:xfrm flipH="1" flipV="1">
            <a:off x="6899287" y="3403688"/>
            <a:ext cx="18291" cy="2778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987483" y="2470072"/>
            <a:ext cx="295523" cy="209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5476629" y="2450312"/>
            <a:ext cx="364942" cy="22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21" idx="2"/>
            <a:endCxn id="22" idx="0"/>
          </p:cNvCxnSpPr>
          <p:nvPr/>
        </p:nvCxnSpPr>
        <p:spPr>
          <a:xfrm>
            <a:off x="4391980" y="3878599"/>
            <a:ext cx="7150" cy="17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4386463" y="4535359"/>
            <a:ext cx="3360" cy="21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379266" y="5265475"/>
            <a:ext cx="3360" cy="21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399486" y="5936688"/>
            <a:ext cx="3360" cy="21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969299" y="2348880"/>
            <a:ext cx="2813214" cy="0"/>
          </a:xfrm>
          <a:prstGeom prst="straightConnector1">
            <a:avLst/>
          </a:prstGeom>
          <a:ln w="12700" cap="sq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21" idx="0"/>
          </p:cNvCxnSpPr>
          <p:nvPr/>
        </p:nvCxnSpPr>
        <p:spPr>
          <a:xfrm flipH="1" flipV="1">
            <a:off x="4380946" y="2291057"/>
            <a:ext cx="11034" cy="259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00990"/>
              </p:ext>
            </p:extLst>
          </p:nvPr>
        </p:nvGraphicFramePr>
        <p:xfrm>
          <a:off x="0" y="-15090"/>
          <a:ext cx="9144000" cy="682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869">
                <a:tc gridSpan="4"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  <a:r>
                        <a:rPr lang="ru-RU" sz="1600" baseline="0" dirty="0" smtClean="0"/>
                        <a:t> мероприятий по реализации проекта «Сохраняя кадры»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7">
                <a:tc gridSpan="4">
                  <a:txBody>
                    <a:bodyPr/>
                    <a:lstStyle/>
                    <a:p>
                      <a:pPr algn="ctr"/>
                      <a:endParaRPr lang="en-US" sz="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Сфера здравоохранения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№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мероприятия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Ответственный</a:t>
                      </a:r>
                      <a:r>
                        <a:rPr lang="ru-RU" sz="1300" b="1" baseline="0" dirty="0" smtClean="0"/>
                        <a:t> исполнитель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Срок исполнения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8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Профориентация учащихся ОУ Каргасокского района (презентации,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встречи, экскурсии, дни открытых дверей, видеоконференции, информирование и т.д.)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ОГБУЗ «Каргасокская РБ»</a:t>
                      </a:r>
                    </a:p>
                    <a:p>
                      <a:r>
                        <a:rPr lang="ru-RU" sz="1300" dirty="0" smtClean="0"/>
                        <a:t>УООиП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сентябрь-май</a:t>
                      </a:r>
                      <a:r>
                        <a:rPr lang="ru-RU" sz="1300" baseline="0" dirty="0" smtClean="0"/>
                        <a:t> 2023-2027 гг.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84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Встреча с родителями выпускников, выпускниками 9,11 классов ОО Каргасокского района при проведении ежегодных сходах граждан (для отдалённых населённых пунктов).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ОГБУЗ «Каргасокская РБ»</a:t>
                      </a:r>
                    </a:p>
                    <a:p>
                      <a:r>
                        <a:rPr lang="ru-RU" sz="1300" dirty="0" smtClean="0"/>
                        <a:t>УООиП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сентябрь-май</a:t>
                      </a:r>
                      <a:r>
                        <a:rPr lang="ru-RU" sz="1300" baseline="0" dirty="0" smtClean="0"/>
                        <a:t> 2023-2027 гг.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36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Встреча со студентами Томского базового медицинского колледжа, Сибирского</a:t>
                      </a:r>
                      <a:r>
                        <a:rPr lang="ru-RU" sz="1300" baseline="0" dirty="0" smtClean="0"/>
                        <a:t> государственного медицинского университета</a:t>
                      </a:r>
                      <a:r>
                        <a:rPr lang="ru-RU" sz="1300" dirty="0" smtClean="0"/>
                        <a:t> (в период обучения в г. Томске).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ОГБУЗ «Каргасокская 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февраль-апрель</a:t>
                      </a:r>
                      <a:r>
                        <a:rPr lang="ru-RU" sz="1300" baseline="0" dirty="0" smtClean="0"/>
                        <a:t> 2023-2027 гг.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Рубрика в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К, телеграмм-канале по проекту «Сохраняя кадры»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ОГБУЗ «Каргасокская РБ»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постоянно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Организация летней занятости </a:t>
                      </a:r>
                      <a:r>
                        <a:rPr lang="ru-RU" sz="1300" baseline="0" dirty="0" smtClean="0"/>
                        <a:t>в каникулярное время школьников, выразивших желание поступать в медицинские организации.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ОГБУЗ «Каргасокская РБ»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ЦЗН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июнь-август 2023-2027</a:t>
                      </a:r>
                      <a:r>
                        <a:rPr lang="ru-RU" sz="1300" baseline="0" dirty="0" smtClean="0"/>
                        <a:t> гг.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24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Организация практики студентов.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ОГБУЗ «Каргасокская 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январь-май 2023-2027 гг.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77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Стажировка выпускников-студентов.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ОГБУЗ «Каргасокская РБ»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ЦЗН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постоянно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3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11633"/>
              </p:ext>
            </p:extLst>
          </p:nvPr>
        </p:nvGraphicFramePr>
        <p:xfrm>
          <a:off x="0" y="41817"/>
          <a:ext cx="9144000" cy="681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708">
                <a:tc gridSpan="4"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  <a:r>
                        <a:rPr lang="ru-RU" sz="1600" baseline="0" dirty="0" smtClean="0"/>
                        <a:t> мероприятий по реализации проекта «Сохраняя кадры»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4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Сфера образования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0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Ответственный</a:t>
                      </a:r>
                      <a:r>
                        <a:rPr lang="ru-RU" sz="1300" baseline="0" dirty="0" smtClean="0"/>
                        <a:t> исполнитель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исполнения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67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Профориентация учащихся ОУ Каргасокского района (презентации,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встречи, экскурсии, дни открытых дверей, видеоконференции, информирование и т.д.)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УООиП;</a:t>
                      </a:r>
                    </a:p>
                    <a:p>
                      <a:r>
                        <a:rPr lang="ru-RU" sz="1300" dirty="0" smtClean="0"/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сентябрь-май</a:t>
                      </a:r>
                      <a:r>
                        <a:rPr lang="ru-RU" sz="1300" baseline="0" dirty="0" smtClean="0"/>
                        <a:t> 2023-2027 гг.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5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Встреча с выпускниками и их родителями о возможности</a:t>
                      </a:r>
                      <a:r>
                        <a:rPr lang="ru-RU" sz="1300" baseline="0" dirty="0" smtClean="0"/>
                        <a:t> получения высшего образования на условиях заключения договора о целевом обучении.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УООиП;</a:t>
                      </a:r>
                    </a:p>
                    <a:p>
                      <a:r>
                        <a:rPr lang="ru-RU" sz="1300" dirty="0" smtClean="0"/>
                        <a:t>ОО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сентябрь-май</a:t>
                      </a:r>
                      <a:r>
                        <a:rPr lang="ru-RU" sz="1300" baseline="0" dirty="0" smtClean="0"/>
                        <a:t> 2023-2027 гг.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267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Встреча со студентами Томского государственного педагогического колледжа, Томского</a:t>
                      </a:r>
                      <a:r>
                        <a:rPr lang="ru-RU" sz="1300" baseline="0" dirty="0" smtClean="0"/>
                        <a:t> государственного педагогического университета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УООиП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февраль-апрель</a:t>
                      </a:r>
                      <a:r>
                        <a:rPr lang="ru-RU" sz="1300" baseline="0" dirty="0" smtClean="0"/>
                        <a:t> 2023-2027 гг.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0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Рубрика в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К, телеграмм-канале по проекту «Сохраняя кадры»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УООиП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постоянно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267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Организация летней занятости </a:t>
                      </a:r>
                      <a:r>
                        <a:rPr lang="ru-RU" sz="1300" baseline="0" dirty="0" smtClean="0"/>
                        <a:t>в каникулярное время школьников, выразивших желание поступать в педагогические организации (внедрение в работу летних лагерей)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УООиП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ЦЗН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июнь-август 2023-2027</a:t>
                      </a:r>
                      <a:r>
                        <a:rPr lang="ru-RU" sz="1300" baseline="0" dirty="0" smtClean="0"/>
                        <a:t> гг.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74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Организация практики студентов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УООиП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январь-май 2023-2027 гг.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035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Стажировка выпускников-студентов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УООиП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ЦЗН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постоянно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1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085"/>
              </p:ext>
            </p:extLst>
          </p:nvPr>
        </p:nvGraphicFramePr>
        <p:xfrm>
          <a:off x="0" y="0"/>
          <a:ext cx="9144000" cy="705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Стимулирование и льготы для молодых специалистов</a:t>
                      </a:r>
                      <a:endParaRPr lang="ru-RU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Здравоохранение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15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Программа «Земский доктор/фельдшер»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Предоставление служебного жилья, компенсация найма жилого помещения.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Гарантии и компенсации: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оплачиваются расходы по переезду молодого специалиста и членов его семьи (провоз имущества);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оплачиваются расходы по обустройству на новом месте жительства: в размере пяти должностных окладов и на каждого переезжающего члена семьи в размере одного должностного оклада молодого специалиста;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предоставляется оплачиваемый отпуск для обустройства на новом месте жительства продолжительностью до семи календарных дней.</a:t>
                      </a:r>
                    </a:p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4. Предоставление дополнительного отпуска  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(для профессий и должностей с вредными и опасными условиями труда).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929"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федеральной программе «Земский учитель».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благоустроенного жилья социальной аренды в с. Каргасок, решение жилищных проблем в сельских поселениях.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Ежемесячная выплата за статус молодого специалиста 2000 рублей.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Ежемесячная стипендия Губернатора Томской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молодым учителям от 4000 до 6000 рублей.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0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тоимости проезда в пределах территории Российской Федерации к месту использования отпуска и обратно любым видом транспорта (за исключением такси), в том числе личным, стоимость провоза багажа весом до 30 килограммов, а также стоимость проезда и провоза багажа к месту использования отпуска работника и обратно неработающим членам его семьи (мужу, жене, несовершеннолетним детям, фактически проживающим с работником) независимо от времени использования отпуска (ст. 325 ТК РФ).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Выплата компенсации расходов на оплату жилого помещения, отопления (топлива) и электроэнергии педагогическим работникам образовательных организаций, проживающим и работающим в сельской местности, рабочих поселках (поселках городского типа).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Сопровождение молодого педагога в рамках работы районной Школы молодого специалиста.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Сопровождение молодого педагога в рамках работы районной Школы наставника (система наставничества).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Поощрение Благодарственными письмами, Благодарностями, Почетными грамотами школьного, муниципального, регионального и федерального уровней.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Центр занятости населения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91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r>
                        <a:rPr lang="ru-RU" sz="1050" dirty="0" smtClean="0"/>
                        <a:t>. Безработным гражданам и членам их семей при переселении в другую местность на новое место жительства для трудоустройства по направлению органов службы занятости оказывается финансовая поддержка, включающая: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dirty="0" smtClean="0"/>
                        <a:t>стоимости проезда безработного гражданина и членов его семьи к новому месту жительства в размере фактических расходов, подтвержденных проездными документами, но не выше стоимости проезда;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dirty="0" smtClean="0"/>
                        <a:t>оплату стоимости провоза имущества железнодорожным, автомобильным транспортом (кроме такси) к новому месту жительства весом до пяти тонн на семью;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dirty="0" smtClean="0"/>
                        <a:t>суточные расходы за время следования к новому месту жительства;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dirty="0" smtClean="0"/>
                        <a:t>единовременное пособие в размере минимального размера пособия по безработице, увеличенного на районный коэффициент</a:t>
                      </a:r>
                      <a:r>
                        <a:rPr lang="ru-RU" sz="1050" baseline="0" dirty="0" smtClean="0"/>
                        <a:t> для </a:t>
                      </a:r>
                      <a:r>
                        <a:rPr lang="ru-RU" sz="1050" dirty="0" smtClean="0"/>
                        <a:t>каждого члена семьи.</a:t>
                      </a:r>
                    </a:p>
                    <a:p>
                      <a:r>
                        <a:rPr lang="ru-RU" sz="1050" dirty="0" smtClean="0"/>
                        <a:t>2. </a:t>
                      </a:r>
                      <a:r>
                        <a:rPr kumimoji="0"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временного трудоустройства безработных граждан в возрасте от 18 до 25 лет,</a:t>
                      </a:r>
                      <a:r>
                        <a:rPr kumimoji="0"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имеющих среднее</a:t>
                      </a:r>
                      <a:r>
                        <a:rPr kumimoji="0"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профессиональное образование</a:t>
                      </a:r>
                      <a:r>
                        <a:rPr kumimoji="0" lang="ru-RU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dirty="0" smtClean="0"/>
                        <a:t>или высшее образование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и ищущих работу в течение года (впервые)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с даты выдачи им документа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об образовании.</a:t>
                      </a:r>
                      <a:endParaRPr lang="ru-RU" sz="1050" b="0" dirty="0" smtClean="0">
                        <a:effectLst/>
                      </a:endParaRPr>
                    </a:p>
                    <a:p>
                      <a:r>
                        <a:rPr lang="ru-RU" sz="1050" dirty="0" smtClean="0"/>
                        <a:t>3. Содействие началу осуществления предпринимательской деятельности безработных граждан, с возможностью</a:t>
                      </a:r>
                      <a:r>
                        <a:rPr lang="ru-RU" sz="1050" baseline="0" dirty="0" smtClean="0"/>
                        <a:t> получения </a:t>
                      </a:r>
                      <a:r>
                        <a:rPr lang="ru-RU" sz="1050" dirty="0" smtClean="0"/>
                        <a:t>финансовой</a:t>
                      </a:r>
                      <a:r>
                        <a:rPr lang="ru-RU" sz="1050" baseline="0" dirty="0" smtClean="0"/>
                        <a:t> помощи – 100.000 руб</a:t>
                      </a:r>
                      <a:r>
                        <a:rPr lang="ru-RU" sz="1050" dirty="0" smtClean="0"/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Предложения </a:t>
            </a:r>
            <a:r>
              <a:rPr lang="ru-RU" b="1" u="sng" dirty="0" smtClean="0">
                <a:solidFill>
                  <a:schemeClr val="accent1"/>
                </a:solidFill>
              </a:rPr>
              <a:t>по привлечению</a:t>
            </a:r>
            <a:r>
              <a:rPr lang="ru-RU" b="1" dirty="0" smtClean="0">
                <a:solidFill>
                  <a:schemeClr val="accent1"/>
                </a:solidFill>
              </a:rPr>
              <a:t> кадров в сферу здравоохранения и образования Каргасокского района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4" y="2907612"/>
            <a:ext cx="1604225" cy="1367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36225"/>
          <a:stretch/>
        </p:blipFill>
        <p:spPr>
          <a:xfrm>
            <a:off x="4546120" y="2725378"/>
            <a:ext cx="1046555" cy="1647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63912"/>
            <a:ext cx="1003040" cy="1003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60" y="2584344"/>
            <a:ext cx="937640" cy="805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13" y="1627059"/>
            <a:ext cx="1168524" cy="1051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"/>
          <a:stretch/>
        </p:blipFill>
        <p:spPr>
          <a:xfrm>
            <a:off x="7596336" y="4989298"/>
            <a:ext cx="1326198" cy="1039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0"/>
          <a:stretch/>
        </p:blipFill>
        <p:spPr>
          <a:xfrm>
            <a:off x="395536" y="5301208"/>
            <a:ext cx="2024153" cy="11404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0040" y="2725378"/>
            <a:ext cx="26806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Строительство/ремонт </a:t>
            </a:r>
          </a:p>
          <a:p>
            <a:pPr algn="ctr"/>
            <a:r>
              <a:rPr lang="ru-RU" sz="1400" dirty="0" smtClean="0"/>
              <a:t>жилья (благоустроенного/ полублагоустроенного)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784" y="4275672"/>
            <a:ext cx="2830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Доступность отдалённых населенных пунктов (компенсация и скидки: </a:t>
            </a:r>
          </a:p>
          <a:p>
            <a:pPr algn="ctr"/>
            <a:r>
              <a:rPr lang="ru-RU" sz="1400" dirty="0" smtClean="0"/>
              <a:t>-на проезд до районного центра</a:t>
            </a:r>
          </a:p>
          <a:p>
            <a:pPr algn="ctr"/>
            <a:r>
              <a:rPr lang="ru-RU" sz="1400" dirty="0" smtClean="0"/>
              <a:t>- на связь)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1791" y="1875253"/>
            <a:ext cx="2668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Организация современных спортивно-досуговых и культурных мероприятий </a:t>
            </a:r>
          </a:p>
          <a:p>
            <a:pPr algn="ctr"/>
            <a:r>
              <a:rPr lang="ru-RU" sz="1400" dirty="0" smtClean="0"/>
              <a:t>(на постоянной основе)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80593" y="4512245"/>
            <a:ext cx="3240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Меры социальной поддержки студента на время прохождения </a:t>
            </a:r>
            <a:r>
              <a:rPr lang="ru-RU" sz="1400" u="sng" dirty="0" smtClean="0"/>
              <a:t>учебной</a:t>
            </a:r>
            <a:r>
              <a:rPr lang="ru-RU" sz="1400" dirty="0" smtClean="0"/>
              <a:t> </a:t>
            </a:r>
            <a:r>
              <a:rPr lang="ru-RU" sz="1400" dirty="0"/>
              <a:t>практики (питание, проживание, проезд)</a:t>
            </a:r>
            <a:endParaRPr lang="ru-RU" sz="1400" dirty="0" smtClean="0"/>
          </a:p>
        </p:txBody>
      </p:sp>
      <p:sp>
        <p:nvSpPr>
          <p:cNvPr id="20" name="Стрелка влево 19"/>
          <p:cNvSpPr/>
          <p:nvPr/>
        </p:nvSpPr>
        <p:spPr>
          <a:xfrm rot="1357775">
            <a:off x="2909986" y="3209094"/>
            <a:ext cx="864096" cy="3012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9011505">
            <a:off x="5364088" y="3191373"/>
            <a:ext cx="864096" cy="3012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9465175">
            <a:off x="2939856" y="4052319"/>
            <a:ext cx="864096" cy="3012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2856901">
            <a:off x="5386234" y="3993849"/>
            <a:ext cx="864096" cy="3012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42088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ДВИЖЕНИЕ  УЧАСТНИКОВ  ПРОЕКТА  = </a:t>
            </a:r>
          </a:p>
          <a:p>
            <a:pPr algn="ctr"/>
            <a:r>
              <a:rPr lang="ru-RU" sz="2000" b="1" i="1" dirty="0" smtClean="0"/>
              <a:t>малая родина  с  молодыми   специалистами</a:t>
            </a:r>
          </a:p>
        </p:txBody>
      </p:sp>
    </p:spTree>
    <p:extLst>
      <p:ext uri="{BB962C8B-B14F-4D97-AF65-F5344CB8AC3E}">
        <p14:creationId xmlns:p14="http://schemas.microsoft.com/office/powerpoint/2010/main" val="5536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1026</TotalTime>
  <Words>873</Words>
  <Application>Microsoft Office PowerPoint</Application>
  <PresentationFormat>Экран (4:3)</PresentationFormat>
  <Paragraphs>147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Georgia</vt:lpstr>
      <vt:lpstr>Trebuchet MS</vt:lpstr>
      <vt:lpstr>Wingdings</vt:lpstr>
      <vt:lpstr>Wingdings 2</vt:lpstr>
      <vt:lpstr>Городская</vt:lpstr>
      <vt:lpstr>Проект «Сохраняя кадры» на территории  муниципального образования  «Каргасокский район»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«Сохраняя кадры»</dc:title>
  <dc:creator>Леоненко В</dc:creator>
  <cp:lastModifiedBy>Мария Сергее. Чиглинцева</cp:lastModifiedBy>
  <cp:revision>206</cp:revision>
  <dcterms:created xsi:type="dcterms:W3CDTF">2023-01-30T08:36:08Z</dcterms:created>
  <dcterms:modified xsi:type="dcterms:W3CDTF">2023-05-22T07:43:15Z</dcterms:modified>
</cp:coreProperties>
</file>