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56" r:id="rId4"/>
    <p:sldId id="265" r:id="rId5"/>
    <p:sldId id="266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27" autoAdjust="0"/>
  </p:normalViewPr>
  <p:slideViewPr>
    <p:cSldViewPr snapToGrid="0">
      <p:cViewPr varScale="1">
        <p:scale>
          <a:sx n="94" d="100"/>
          <a:sy n="94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0B7-30EC-434F-8BAE-3ECC532E2826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1D9B-43C3-41D3-9F6D-2F6E433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9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vetom.ru/" TargetMode="External"/><Relationship Id="rId4" Type="http://schemas.openxmlformats.org/officeDocument/2006/relationships/hyperlink" Target="http://invetom.ru/programms/paket-dokument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3" y="432149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МКК Фонд микрофинансирования Томской области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7AF50-C8FD-45EB-88DD-A7EAE2597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48" y="1531963"/>
            <a:ext cx="11087100" cy="489388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Фонд включен в государственный реестр микрофинансовых организаций 30 января 2020 года, регистрационный номер 2003569009504.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Учредителем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Фонда является Томская область в лице </a:t>
            </a: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Департамента по управлению государственной собственностью Томской области.</a:t>
            </a:r>
            <a:b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Основным видом деятельности Фонда является предоставление льготных микрозаймов в сумме до </a:t>
            </a:r>
            <a:b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5 000 000 рублей сроком до 3-х лет.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Фонд оказывает поддержку Субъектам МСП и самозанятым гражданам на территории Томской области в рамках Национального проекта «Малое и среднее предпринимательство»</a:t>
            </a:r>
            <a:r>
              <a:rPr lang="ru-RU" sz="2000" b="1" i="0" dirty="0">
                <a:solidFill>
                  <a:srgbClr val="555555"/>
                </a:solidFill>
                <a:effectLst/>
                <a:latin typeface="+mn-lt"/>
              </a:rPr>
              <a:t/>
            </a:r>
            <a:br>
              <a:rPr lang="ru-RU" sz="2000" b="1" i="0" dirty="0">
                <a:solidFill>
                  <a:srgbClr val="555555"/>
                </a:solidFill>
                <a:effectLst/>
                <a:latin typeface="+mn-lt"/>
              </a:rPr>
            </a:br>
            <a:r>
              <a:rPr lang="ru-RU" sz="20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0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Офисы располагаются по адресам в городе Томске: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Московский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тракт, д. 12, 3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этаж (Центр «Мой </a:t>
            </a:r>
            <a:r>
              <a:rPr lang="ru-RU" sz="2000" b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бизнес»),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ул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 Енисейская, 37, офис 400.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Телефоны: +7 (3822) 902-910; +7 (3822) 901-000;</a:t>
            </a:r>
            <a: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Эл. Почта: </a:t>
            </a:r>
            <a:r>
              <a:rPr lang="en-US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fond@invetom.ru</a:t>
            </a:r>
            <a:r>
              <a:rPr lang="ru-RU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15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1500" b="0" i="0" dirty="0">
                <a:solidFill>
                  <a:srgbClr val="555555"/>
                </a:solidFill>
                <a:effectLst/>
                <a:latin typeface="Ubuntu"/>
              </a:rPr>
            </a:b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6957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1" y="234541"/>
            <a:ext cx="103079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Льготное</a:t>
            </a: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кредитование Субъектов МСП</a:t>
            </a:r>
            <a:r>
              <a:rPr lang="en-US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и самозанятых граждан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C4C007-FA3B-1A9E-05B3-4A02E1658130}"/>
              </a:ext>
            </a:extLst>
          </p:cNvPr>
          <p:cNvSpPr txBox="1"/>
          <p:nvPr/>
        </p:nvSpPr>
        <p:spPr>
          <a:xfrm>
            <a:off x="278859" y="944217"/>
            <a:ext cx="11648097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/>
              <a:t>Действующие процентные ставки:</a:t>
            </a:r>
          </a:p>
          <a:p>
            <a:r>
              <a:rPr lang="ru-RU" sz="1200" dirty="0"/>
              <a:t>									</a:t>
            </a:r>
          </a:p>
          <a:p>
            <a:r>
              <a:rPr lang="ru-RU" sz="1400" dirty="0"/>
              <a:t>Диапазон процентных ставок: </a:t>
            </a:r>
            <a:r>
              <a:rPr lang="ru-RU" sz="1400" b="1" dirty="0"/>
              <a:t>от 3-х% годовых до 7,8% годовых.</a:t>
            </a:r>
          </a:p>
          <a:p>
            <a:endParaRPr lang="ru-RU" sz="1400" dirty="0"/>
          </a:p>
          <a:p>
            <a:r>
              <a:rPr lang="ru-RU" sz="1400" dirty="0"/>
              <a:t>В Фонде действует </a:t>
            </a:r>
            <a:r>
              <a:rPr lang="ru-RU" sz="1400" b="1" dirty="0"/>
              <a:t>11 программ </a:t>
            </a:r>
            <a:r>
              <a:rPr lang="ru-RU" sz="1400" dirty="0"/>
              <a:t>кредитования!</a:t>
            </a:r>
          </a:p>
          <a:p>
            <a:endParaRPr lang="ru-RU" sz="1200" dirty="0"/>
          </a:p>
          <a:p>
            <a:r>
              <a:rPr lang="ru-RU" sz="1400" dirty="0"/>
              <a:t>Одни из самых востребованных программ:</a:t>
            </a:r>
          </a:p>
          <a:p>
            <a:endParaRPr lang="ru-RU" sz="1400" dirty="0"/>
          </a:p>
          <a:p>
            <a:r>
              <a:rPr lang="ru-RU" sz="1400" u="sng" dirty="0"/>
              <a:t>«Социальный предприниматель»</a:t>
            </a:r>
            <a:r>
              <a:rPr lang="ru-RU" sz="1400" dirty="0"/>
              <a:t>: для Субъектов МСП - социальных предпринимателей, процентная ставка - </a:t>
            </a:r>
            <a:r>
              <a:rPr lang="ru-RU" sz="1400" b="1" u="sng" dirty="0"/>
              <a:t>4,55% годовых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u="sng" dirty="0"/>
              <a:t>«Восстановление СМСП»</a:t>
            </a:r>
            <a:r>
              <a:rPr lang="ru-RU" sz="1400" dirty="0"/>
              <a:t>: для СМСП – ранее находившихся в перечне «Пострадавших отраслей», процентная ставка - </a:t>
            </a:r>
            <a:r>
              <a:rPr lang="ru-RU" sz="1400" b="1" u="sng" dirty="0"/>
              <a:t>4% годовых </a:t>
            </a:r>
            <a:r>
              <a:rPr lang="ru-RU" sz="1400" dirty="0"/>
              <a:t>в первые 12 месяцев с даты заключения договора микрозайма, в последующие месяцы </a:t>
            </a:r>
            <a:r>
              <a:rPr lang="ru-RU" sz="1400" b="1" u="sng" dirty="0"/>
              <a:t>5,85% годовых</a:t>
            </a:r>
            <a:r>
              <a:rPr lang="ru-RU" sz="1400" dirty="0"/>
              <a:t>; </a:t>
            </a:r>
          </a:p>
          <a:p>
            <a:endParaRPr lang="ru-RU" sz="1400" dirty="0"/>
          </a:p>
          <a:p>
            <a:r>
              <a:rPr lang="ru-RU" sz="1400" u="sng" dirty="0"/>
              <a:t>«Приоритетный проект»</a:t>
            </a:r>
            <a:r>
              <a:rPr lang="ru-RU" sz="1400" dirty="0"/>
              <a:t>: для Субъектов МСП, реализующих на территории Томской области приоритетные проекты (женское предпринимательство, бизнес-инкубатор, фермерство и пр.), процентная ставка - </a:t>
            </a:r>
            <a:r>
              <a:rPr lang="ru-RU" sz="1400" b="1" u="sng" dirty="0"/>
              <a:t>7,15% годовых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b="1" dirty="0"/>
              <a:t>Срок микрозайма:</a:t>
            </a:r>
          </a:p>
          <a:p>
            <a:endParaRPr lang="ru-RU" sz="1400" dirty="0"/>
          </a:p>
          <a:p>
            <a:r>
              <a:rPr lang="ru-RU" sz="1400" dirty="0"/>
              <a:t>От 6-ти до 36-ти месяцев.</a:t>
            </a:r>
          </a:p>
          <a:p>
            <a:endParaRPr lang="ru-RU" sz="1400" dirty="0"/>
          </a:p>
          <a:p>
            <a:r>
              <a:rPr lang="ru-RU" sz="1400" b="1" dirty="0"/>
              <a:t>Сумма микрозайма:</a:t>
            </a:r>
          </a:p>
          <a:p>
            <a:r>
              <a:rPr lang="ru-RU" sz="1400" dirty="0"/>
              <a:t>    </a:t>
            </a:r>
          </a:p>
          <a:p>
            <a:r>
              <a:rPr lang="ru-RU" sz="1400" dirty="0"/>
              <a:t>от 50 000 рублей до 3 000 000 рублей – на расходы по текущей деятельности;</a:t>
            </a:r>
          </a:p>
          <a:p>
            <a:r>
              <a:rPr lang="ru-RU" sz="1400" dirty="0"/>
              <a:t>от 50 000 рублей до 5 000 000 рублей – на расходы по инвестиционной деятельности;</a:t>
            </a:r>
          </a:p>
          <a:p>
            <a:r>
              <a:rPr lang="ru-RU" sz="1400" dirty="0"/>
              <a:t>от 50 000 рублей до 2 000 000 рублей – рефинансирование кредитов сторонних банков.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257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406304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Условия предоставления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65122"/>
              </p:ext>
            </p:extLst>
          </p:nvPr>
        </p:nvGraphicFramePr>
        <p:xfrm>
          <a:off x="-1" y="0"/>
          <a:ext cx="12191999" cy="7052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:a16="http://schemas.microsoft.com/office/drawing/2014/main" val="478215040"/>
                    </a:ext>
                  </a:extLst>
                </a:gridCol>
                <a:gridCol w="10647204">
                  <a:extLst>
                    <a:ext uri="{9D8B030D-6E8A-4147-A177-3AD203B41FA5}">
                      <a16:colId xmlns:a16="http://schemas.microsoft.com/office/drawing/2014/main" val="3671297525"/>
                    </a:ext>
                  </a:extLst>
                </a:gridCol>
              </a:tblGrid>
              <a:tr h="7367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161683"/>
                  </a:ext>
                </a:extLst>
              </a:tr>
              <a:tr h="599049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Субъектам МСП (</a:t>
                      </a:r>
                      <a:r>
                        <a:rPr lang="ru-RU" sz="1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включён в единый реестр субъектов малого и среднего предпринимательства, для самозанятых граждан – реестр плательщика НПД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осуществляющим деятельность на территории Томской области при условии государственной регистрации или постановки на учет в налоговом органе на территории Томской области;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Индивидуальным предпринимателям, Организациям, самозанятым гражданам;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Предоставляются в валюте Российской Федерации;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Отсутствуют процедуры реорганизации, ликвидации или процедура по делу о несостоятельности (банкротстве);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деятельности не менее 3 (трех) месяцев на дату обращения за получением микрозайма;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 положительный финансовый результат хозяйственной деятельности в соответствии с бухгалтерской, налоговой отчетностью;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(Заемщик), имеющий расчетный счет в кредитной организации;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не имеет действующих исполнительных производств;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не выступает в качестве ответчика по действующим Арбитражным делам.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554989"/>
                  </a:ext>
                </a:extLst>
              </a:tr>
              <a:tr h="13076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201"/>
              </p:ext>
            </p:extLst>
          </p:nvPr>
        </p:nvGraphicFramePr>
        <p:xfrm>
          <a:off x="-1" y="3"/>
          <a:ext cx="12192001" cy="7411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6">
                  <a:extLst>
                    <a:ext uri="{9D8B030D-6E8A-4147-A177-3AD203B41FA5}">
                      <a16:colId xmlns:a16="http://schemas.microsoft.com/office/drawing/2014/main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:a16="http://schemas.microsoft.com/office/drawing/2014/main" val="3671297525"/>
                    </a:ext>
                  </a:extLst>
                </a:gridCol>
              </a:tblGrid>
              <a:tr h="59051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562212"/>
                          </a:solidFill>
                          <a:effectLst/>
                          <a:latin typeface="Arial Black" panose="020B0A04020102020204" pitchFamily="34" charset="0"/>
                        </a:rPr>
                        <a:t>Требования к обеспечению: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до 300 000 рублей – не требуется обеспечение!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</a:t>
                      </a:r>
                      <a:r>
                        <a:rPr lang="ru-RU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свыше 300 000 рублей до 1 000 000 рублей – требуется только поручительство!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от 1 000 000 рублей – предоставление залога!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Поручительство физических лиц, поручительство юридических лиц, индивидуальных предпринимателей;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Поручительство ООО «Гарантийный фонд Томской области»;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Залог движимого или недвижимого имущества (нежилые помещения, нежилые здания, нежилые сооружения, земельные участки).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недвижимому имуществу: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Относится к объекту завершенного строительства (принят в эксплуатацию);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Находится в собственности у Заявителя (Заемщика, Залогодателя);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Отсутствуют права третьих лиц на имущество;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Здания или сооружения принимаются в залог только с одновременной ипотекой по тому же договору прав залогодателя на земельный участок, на котором находится это здание или сооружение. При этом право постоянного бессрочного пользования на земельный участок не закладывается.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движимому имуществу: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Движимое имущество, местонахождение и хранение которого осуществляется на территории Томской области;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Находится в собственности у Заявителя;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Не обременено правами третьих лиц;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Соблюдены допустимые значения возраста объектов: Автомобили легковые (РФ – 7 лет, иностранного производства 10 лет);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Грузовые/Спецтехника (10 лет/15 лет)</a:t>
                      </a: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161683"/>
                  </a:ext>
                </a:extLst>
              </a:tr>
              <a:tr h="81012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554989"/>
                  </a:ext>
                </a:extLst>
              </a:tr>
              <a:tr h="14275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2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2D1DFA30-5EDA-9ED9-3D91-7A6FF5587D75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65AC97-80EC-26B4-369B-9DDCD81BB7DA}"/>
              </a:ext>
            </a:extLst>
          </p:cNvPr>
          <p:cNvSpPr txBox="1"/>
          <p:nvPr/>
        </p:nvSpPr>
        <p:spPr>
          <a:xfrm>
            <a:off x="418007" y="119270"/>
            <a:ext cx="11648097" cy="6794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562212"/>
                </a:solidFill>
                <a:latin typeface="Arial Black" panose="020B0A04020102020204" pitchFamily="34" charset="0"/>
              </a:rPr>
              <a:t>СМСП, получившие займы (период: 2020г.-2023г.), в том числе с собственными инвестиционными проектами: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«Клиника эстетической медицины» - приобретение оборудования;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«Автоальянс» - приобретение спецтехники;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«Сырная история»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(сырная ферма) - завершение строительства, закуп оборудования;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ИП ГКФХ Михайлина Лина Ивановна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(семейная молочная ферма) – строительство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доп.помещений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приобретение спецтехники, завершение строительства фермы;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«Медсанчасть №3» - приобретение оборудования (полностью оборудован кабинет маммографии);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«ПСК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Томбат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 - приобретение оборудования (приобретение оборудования, разработанного по собственной технологии);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«НПК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Синтел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- приобретения высокотехнологичного оборудования (резиденты ОЭЗ);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«МОЙЕ Керамик-Имплантате» - приобретения высокотехнологичного оборудования (резиденты ОЭЗ);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«Биолит» - завершение одного из этапов строительства высокотехнологичного производства;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«Клиника «Сибирская» - приобретение оборудования, капитальный ремонт помещения;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«Север-Комлект» - приобретение оборудования;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«Новохим»</a:t>
            </a: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приобретение оборудования (производство малотоннажной химии);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«Прайс-Т» - сырье/частичное обновление оборудования (производство по переработке дикорастущего сырья);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322653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6" y="142045"/>
            <a:ext cx="1150629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                                             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	</a:t>
            </a:r>
            <a:r>
              <a:rPr lang="ru-RU" sz="1200" dirty="0"/>
              <a:t>						</a:t>
            </a:r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/>
              <a:t>ШАГ ПЕРВЫЙ – ПОДАТЬ ЗАЯВКУ:</a:t>
            </a:r>
          </a:p>
          <a:p>
            <a:r>
              <a:rPr lang="ru-RU" sz="1200" b="1" dirty="0"/>
              <a:t>									</a:t>
            </a:r>
          </a:p>
          <a:p>
            <a:r>
              <a:rPr lang="ru-RU" sz="1200" b="1" dirty="0"/>
              <a:t>1. Получите консультацию по телефонам</a:t>
            </a:r>
            <a:r>
              <a:rPr lang="ru-RU" sz="1600" b="1" dirty="0"/>
              <a:t>: +7(3822) 902-910, </a:t>
            </a:r>
            <a:r>
              <a:rPr lang="ru-RU" sz="1200" b="1" dirty="0"/>
              <a:t>лично по адресу </a:t>
            </a:r>
            <a:r>
              <a:rPr lang="ru-RU" sz="1400" b="1" dirty="0"/>
              <a:t>г. Томск ул. Московский тракт, 12 </a:t>
            </a:r>
            <a:r>
              <a:rPr lang="ru-RU" sz="1200" b="1" dirty="0"/>
              <a:t> или напишите НАМ: </a:t>
            </a:r>
            <a:r>
              <a:rPr lang="en-US" sz="1200" b="0" i="0" u="none" strike="noStrike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fond@invetom.ru</a:t>
            </a:r>
            <a:r>
              <a:rPr lang="ru-RU" sz="1200" b="1" dirty="0"/>
              <a:t>	</a:t>
            </a:r>
          </a:p>
          <a:p>
            <a:endParaRPr lang="en-US" sz="1200" b="1" dirty="0"/>
          </a:p>
          <a:p>
            <a:r>
              <a:rPr lang="ru-RU" sz="1200" b="1" dirty="0"/>
              <a:t>2. Предоставьте полный пакет документов </a:t>
            </a:r>
            <a:r>
              <a:rPr lang="en-US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http://invetom.ru/programms/paket-dokumentov/</a:t>
            </a:r>
            <a:r>
              <a:rPr lang="ru-RU" sz="1200" b="1" dirty="0"/>
              <a:t> </a:t>
            </a:r>
            <a:r>
              <a:rPr lang="en-US" sz="1200" b="1" dirty="0"/>
              <a:t> </a:t>
            </a:r>
            <a:r>
              <a:rPr lang="ru-RU" sz="1200" b="1" dirty="0"/>
              <a:t>в офис ул. Московский тракт, 12 </a:t>
            </a:r>
          </a:p>
          <a:p>
            <a:endParaRPr lang="en-US" sz="1200" b="1" dirty="0"/>
          </a:p>
          <a:p>
            <a:r>
              <a:rPr lang="ru-RU" sz="1200" b="1" dirty="0"/>
              <a:t>3. Срок предварительного рассмотрения ПОЛНОГО пакета документов  - 1 день!</a:t>
            </a:r>
            <a:endParaRPr lang="en-US" sz="1200" b="1" dirty="0"/>
          </a:p>
          <a:p>
            <a:r>
              <a:rPr lang="ru-RU" sz="1200" b="1" dirty="0"/>
              <a:t>								</a:t>
            </a:r>
          </a:p>
          <a:p>
            <a:r>
              <a:rPr lang="ru-RU" sz="1400" b="1" dirty="0"/>
              <a:t>ШАГ ВТОРОЙ – УЗНАТЬ РЕШЕНИЕ:</a:t>
            </a:r>
          </a:p>
          <a:p>
            <a:r>
              <a:rPr lang="ru-RU" sz="1200" b="1" dirty="0"/>
              <a:t>									</a:t>
            </a:r>
          </a:p>
          <a:p>
            <a:r>
              <a:rPr lang="ru-RU" sz="1200" b="1" dirty="0"/>
              <a:t>1. Наш менеджер свяжется с Вами и сообщит решение.									</a:t>
            </a:r>
          </a:p>
          <a:p>
            <a:r>
              <a:rPr lang="ru-RU" sz="1200" b="1" dirty="0"/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/>
              <a:t>3. Выберете дату погашения и сообщите нам реквизиты, для зачисления денежных средств.							</a:t>
            </a:r>
          </a:p>
          <a:p>
            <a:r>
              <a:rPr lang="ru-RU" sz="1400" b="1" dirty="0"/>
              <a:t>ШАГ ТРЕТИЙ – ПОЛУЧЕНИЕ ДЕНЕЖНЫХ СРЕДСТВ И ЦЕЛЕВОЕ ИСПОЛЬЗОВАНИЕ:</a:t>
            </a:r>
            <a:r>
              <a:rPr lang="ru-RU" sz="1200" b="1" dirty="0"/>
              <a:t>									</a:t>
            </a:r>
          </a:p>
          <a:p>
            <a:r>
              <a:rPr lang="ru-RU" sz="1200" b="1" dirty="0"/>
              <a:t>1. Подпишите Договор займа и получите пакет документов.									</a:t>
            </a:r>
          </a:p>
          <a:p>
            <a:r>
              <a:rPr lang="ru-RU" sz="1200" b="1" dirty="0"/>
              <a:t>2. С момента подписания документов и предоставления залога,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/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  <a:hlinkClick r:id="rId5"/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567</Words>
  <Application>Microsoft Office PowerPoint</Application>
  <PresentationFormat>Широкоэкранный</PresentationFormat>
  <Paragraphs>113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Ubuntu</vt:lpstr>
      <vt:lpstr>Wingdings</vt:lpstr>
      <vt:lpstr>Тема Office</vt:lpstr>
      <vt:lpstr>   Фонд включен в государственный реестр микрофинансовых организаций 30 января 2020 года, регистрационный номер 2003569009504.  Учредителем Фонда является Томская область в лице Департамента по управлению государственной собственностью Томской области.  Основным видом деятельности Фонда является предоставление льготных микрозаймов в сумме до  5 000 000 рублей сроком до 3-х лет.    Фонд оказывает поддержку Субъектам МСП и самозанятым гражданам на территории Томской области в рамках Национального проекта «Малое и среднее предпринимательство»  Офисы располагаются по адресам в городе Томске:  Московский тракт, д. 12, 3 этаж (Центр «Мой бизнес»),  ул. Енисейская, 37, офис 400.   Телефоны: +7 (3822) 902-910; +7 (3822) 901-000;  Эл. Почта: fond@invetom.ru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Данила Андрее. Иванов</cp:lastModifiedBy>
  <cp:revision>54</cp:revision>
  <dcterms:created xsi:type="dcterms:W3CDTF">2020-08-28T02:19:09Z</dcterms:created>
  <dcterms:modified xsi:type="dcterms:W3CDTF">2023-10-04T08:17:04Z</dcterms:modified>
</cp:coreProperties>
</file>