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31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6" r:id="rId21"/>
    <p:sldId id="307" r:id="rId22"/>
    <p:sldId id="308" r:id="rId23"/>
    <p:sldId id="309" r:id="rId24"/>
    <p:sldId id="310" r:id="rId25"/>
    <p:sldId id="311" r:id="rId26"/>
    <p:sldId id="300" r:id="rId27"/>
    <p:sldId id="299" r:id="rId28"/>
    <p:sldId id="281" r:id="rId29"/>
    <p:sldId id="282" r:id="rId30"/>
    <p:sldId id="312" r:id="rId31"/>
    <p:sldId id="313" r:id="rId32"/>
    <p:sldId id="314" r:id="rId33"/>
    <p:sldId id="315" r:id="rId34"/>
    <p:sldId id="316" r:id="rId35"/>
    <p:sldId id="286" r:id="rId36"/>
    <p:sldId id="287" r:id="rId37"/>
    <p:sldId id="288" r:id="rId38"/>
    <p:sldId id="290" r:id="rId39"/>
    <p:sldId id="291" r:id="rId40"/>
    <p:sldId id="292" r:id="rId41"/>
    <p:sldId id="293" r:id="rId42"/>
    <p:sldId id="317" r:id="rId43"/>
    <p:sldId id="294" r:id="rId44"/>
    <p:sldId id="295" r:id="rId45"/>
    <p:sldId id="296" r:id="rId46"/>
    <p:sldId id="297" r:id="rId47"/>
    <p:sldId id="304" r:id="rId48"/>
    <p:sldId id="305" r:id="rId49"/>
    <p:sldId id="29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05A"/>
    <a:srgbClr val="1F5480"/>
    <a:srgbClr val="2E2C2D"/>
    <a:srgbClr val="47627F"/>
    <a:srgbClr val="ED613E"/>
    <a:srgbClr val="BF3C48"/>
    <a:srgbClr val="856E45"/>
    <a:srgbClr val="6F267F"/>
    <a:srgbClr val="FECB00"/>
    <a:srgbClr val="72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9885" autoAdjust="0"/>
  </p:normalViewPr>
  <p:slideViewPr>
    <p:cSldViewPr snapToGrid="0">
      <p:cViewPr varScale="1">
        <p:scale>
          <a:sx n="100" d="100"/>
          <a:sy n="100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EC5FF-65FF-40DE-8B33-9603863FD31D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8F4E-EE41-4E42-821A-341174EC15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78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3B255B-21AD-4FB6-9E1E-209540F70E52}" type="slidenum">
              <a:rPr lang="ru-RU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8466-FB2D-4DAE-9E73-9FA79E46AFC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028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E8466-FB2D-4DAE-9E73-9FA79E46AFC7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0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C5915E-0D69-4A14-AFFD-E6E4BBB3C289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7C8B05-05BA-4F80-8E0B-9E5AE528B7EF}" type="slidenum">
              <a:rPr lang="ru-RU" smtClean="0">
                <a:latin typeface="Arial" pitchFamily="34" charset="0"/>
                <a:cs typeface="Arial" pitchFamily="34" charset="0"/>
              </a:rPr>
              <a:pPr/>
              <a:t>49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rgasok@findep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kargasok@findep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853" y="2020804"/>
            <a:ext cx="7799832" cy="13404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БЮДЖЕТ ДЛЯ ГРАЖДАН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2962275" y="3681943"/>
            <a:ext cx="6181725" cy="87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/>
          <a:lstStyle/>
          <a:p>
            <a:pPr algn="ctr" eaLnBrk="1" hangingPunct="1">
              <a:lnSpc>
                <a:spcPts val="2850"/>
              </a:lnSpc>
              <a:buClr>
                <a:schemeClr val="accent1"/>
              </a:buClr>
              <a:buSzPct val="100000"/>
            </a:pPr>
            <a:r>
              <a:rPr lang="ru-RU" sz="2700" b="1" dirty="0">
                <a:solidFill>
                  <a:srgbClr val="002060"/>
                </a:solidFill>
              </a:rPr>
              <a:t>Муниципальное образование</a:t>
            </a:r>
          </a:p>
          <a:p>
            <a:pPr algn="ctr" eaLnBrk="1" hangingPunct="1">
              <a:lnSpc>
                <a:spcPts val="2850"/>
              </a:lnSpc>
              <a:buClr>
                <a:schemeClr val="accent1"/>
              </a:buClr>
              <a:buSzPct val="100000"/>
            </a:pPr>
            <a:r>
              <a:rPr lang="ru-RU" sz="2700" b="1" dirty="0">
                <a:solidFill>
                  <a:srgbClr val="002060"/>
                </a:solidFill>
              </a:rPr>
              <a:t>«Каргасокский район»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88933" y="5388172"/>
            <a:ext cx="4182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Составлен на основе решения Думы Каргасокского района №277 от 25.12.2019 г. «О бюджете муниципального образования «Каргасокский район» на 2020 год и на плановый период 2021 и 2022 годы».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19" y="334045"/>
            <a:ext cx="8500553" cy="611935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2.3.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Основные характеристики районного бюджета (млн. руб.)</a:t>
            </a:r>
          </a:p>
          <a:p>
            <a:pPr marL="0" indent="0">
              <a:buNone/>
              <a:defRPr/>
            </a:pPr>
            <a:endParaRPr lang="ru-RU" sz="2000" b="1" u="sng" dirty="0" smtClean="0"/>
          </a:p>
          <a:p>
            <a:pPr marL="0" indent="0">
              <a:buNone/>
              <a:defRPr/>
            </a:pPr>
            <a:endParaRPr lang="ru-RU" sz="2000" b="1" u="sng" dirty="0"/>
          </a:p>
          <a:p>
            <a:pPr marL="0" indent="0">
              <a:buNone/>
              <a:defRPr/>
            </a:pPr>
            <a:endParaRPr lang="ru-RU" sz="2000" b="1" u="sng" dirty="0" smtClean="0"/>
          </a:p>
          <a:p>
            <a:pPr marL="0" indent="0">
              <a:buNone/>
              <a:defRPr/>
            </a:pPr>
            <a:endParaRPr lang="ru-RU" sz="2000" b="1" u="sng" dirty="0" smtClean="0"/>
          </a:p>
          <a:p>
            <a:pPr marL="0" indent="0">
              <a:buNone/>
              <a:defRPr/>
            </a:pPr>
            <a:endParaRPr lang="ru-RU" sz="2000" b="1" u="sng" dirty="0" smtClean="0"/>
          </a:p>
          <a:p>
            <a:pPr marL="0" indent="0">
              <a:buNone/>
              <a:defRPr/>
            </a:pPr>
            <a:endParaRPr lang="ru-RU" sz="2000" b="1" u="sng" dirty="0"/>
          </a:p>
          <a:p>
            <a:pPr marL="0" indent="0">
              <a:buNone/>
              <a:defRPr/>
            </a:pPr>
            <a:endParaRPr lang="ru-RU" sz="2000" b="1" u="sng" dirty="0" smtClean="0"/>
          </a:p>
          <a:p>
            <a:pPr marL="0" indent="0">
              <a:buNone/>
              <a:defRPr/>
            </a:pPr>
            <a:endParaRPr lang="ru-RU" sz="1200" b="1" u="sng" dirty="0"/>
          </a:p>
          <a:p>
            <a:pPr marL="0" indent="0" algn="just">
              <a:buNone/>
              <a:defRPr/>
            </a:pPr>
            <a:endParaRPr lang="en-US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  <a:defRPr/>
            </a:pPr>
            <a:endParaRPr lang="ru-RU" sz="12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buNone/>
              <a:defRPr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Источники финансирования дефицита бюджета:</a:t>
            </a:r>
          </a:p>
          <a:p>
            <a:pPr marL="0" indent="0" algn="just">
              <a:buNone/>
              <a:defRPr/>
            </a:pP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          Источниками финансирования дефицита бюджета являются:</a:t>
            </a:r>
          </a:p>
          <a:p>
            <a:pPr marL="0" indent="0" algn="just">
              <a:buNone/>
              <a:defRPr/>
            </a:pP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              - изменения остатков бюджетных средств на начало финансового года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в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20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20-2022 годах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пока не запланированы</a:t>
            </a:r>
            <a:r>
              <a:rPr lang="en-US" sz="12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0" indent="0" algn="just">
              <a:buNone/>
              <a:defRPr/>
            </a:pP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              - разница между полученными и погашенными кредитами, предоставленными областным бюджетом</a:t>
            </a:r>
          </a:p>
          <a:p>
            <a:pPr marL="342839" indent="-342839" algn="just">
              <a:buNone/>
              <a:defRPr/>
            </a:pPr>
            <a:endParaRPr lang="ru-RU" sz="12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76189"/>
              </p:ext>
            </p:extLst>
          </p:nvPr>
        </p:nvGraphicFramePr>
        <p:xfrm>
          <a:off x="357018" y="1429272"/>
          <a:ext cx="8247291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32"/>
                <a:gridCol w="1988187"/>
                <a:gridCol w="2061823"/>
                <a:gridCol w="1914549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Дефицит (-)</a:t>
                      </a:r>
                    </a:p>
                    <a:p>
                      <a:pPr algn="ctr"/>
                      <a:r>
                        <a:rPr lang="ru-RU" sz="1200" dirty="0" smtClean="0"/>
                        <a:t>Профицит (+)</a:t>
                      </a:r>
                      <a:endParaRPr lang="ru-RU" sz="1200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2017 г.</a:t>
                      </a:r>
                      <a:r>
                        <a:rPr lang="ru-RU" sz="1200" b="1" baseline="0" dirty="0" smtClean="0"/>
                        <a:t> – фактически исполнено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</a:t>
                      </a:r>
                      <a:r>
                        <a:rPr lang="en-US" sz="1600" i="1" dirty="0" smtClean="0"/>
                        <a:t>2</a:t>
                      </a:r>
                      <a:r>
                        <a:rPr lang="ru-RU" sz="1600" i="1" dirty="0" smtClean="0"/>
                        <a:t>29,1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1 317,9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r>
                        <a:rPr lang="en-US" sz="1600" i="1" dirty="0" smtClean="0"/>
                        <a:t>119,1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2018 г. –</a:t>
                      </a:r>
                      <a:r>
                        <a:rPr lang="ru-RU" sz="1200" b="1" baseline="0" dirty="0" smtClean="0"/>
                        <a:t> фактически исполнено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1 314,9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1 358,0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-43,10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2019 г. – фактически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исполнено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1 418,1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1 448,4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-30,3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2020 г. – план *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</a:t>
                      </a:r>
                      <a:r>
                        <a:rPr lang="ru-RU" sz="1600" i="1" baseline="0" dirty="0" smtClean="0"/>
                        <a:t> 350,6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1 377,4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-26,8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20</a:t>
                      </a:r>
                      <a:r>
                        <a:rPr lang="en-US" sz="1600" b="1" dirty="0" smtClean="0"/>
                        <a:t>2</a:t>
                      </a:r>
                      <a:r>
                        <a:rPr lang="ru-RU" sz="1600" b="1" dirty="0" smtClean="0"/>
                        <a:t>1</a:t>
                      </a:r>
                      <a:r>
                        <a:rPr lang="ru-RU" sz="1600" b="1" baseline="0" dirty="0" smtClean="0"/>
                        <a:t> г. – план *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1 290,9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1 318,6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-27,7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20</a:t>
                      </a:r>
                      <a:r>
                        <a:rPr lang="en-US" sz="1600" b="1" dirty="0" smtClean="0"/>
                        <a:t>2</a:t>
                      </a:r>
                      <a:r>
                        <a:rPr lang="ru-RU" sz="1600" b="1" dirty="0" smtClean="0"/>
                        <a:t>2</a:t>
                      </a:r>
                      <a:r>
                        <a:rPr lang="ru-RU" sz="1600" b="1" baseline="0" dirty="0" smtClean="0"/>
                        <a:t> г. – план *</a:t>
                      </a:r>
                      <a:endParaRPr lang="ru-RU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1 262,2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1 291,5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-29,3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30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95A1435-9EDB-401D-B9F5-3CA98EDCE80D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10" name="Рисунок 5" descr="money_PNG35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1769" y="5438309"/>
            <a:ext cx="1038473" cy="10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5600" y="5852405"/>
            <a:ext cx="711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* -  на данный момент не все межбюджетные трансферты из областного бюджета распределены между муниципальными образованиями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18" y="404598"/>
            <a:ext cx="8329511" cy="597681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2.4. Виды доходов бюджета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400" b="1" u="sng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Доходы бюджета</a:t>
            </a:r>
            <a:r>
              <a:rPr lang="ru-RU" altLang="ru-RU" sz="1400" b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-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поступающие от населения, организаций, </a:t>
            </a:r>
            <a:r>
              <a:rPr lang="ru-RU" altLang="ru-RU" sz="1400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учреждений </a:t>
            </a: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в бюджет денежные средства.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400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     В соответствии с бюджетным законодательством в бюджеты муниципальных районов поступают следующие основные виды доходов (по установленным нормативам):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налог на доходы физических лиц; налог, взимаемый в связи с применением упрощенной системы налогообложения;  единый налог на вмененный доход; акцизы на бензин, дизельное топливо и моторные масла; государственная пошлина; земельный налог с межселенных территорий;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</a:t>
            </a:r>
            <a:r>
              <a:rPr lang="ru-RU" altLang="ru-RU" sz="1400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неналоговые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арендная плата за пользование землей и другим муниципальным имуществом, плата за негативное воздействие на окружающую среду, доходы от продажи муниципального имущества, штрафы за некоторые виды нарушений;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 - </a:t>
            </a:r>
            <a:r>
              <a:rPr lang="ru-RU" altLang="ru-RU" sz="1400" b="1" i="1" u="sng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безвозмездные поступления</a:t>
            </a:r>
            <a:r>
              <a:rPr lang="ru-RU" altLang="ru-RU" sz="1400" i="1" dirty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: межбюджетные трансферты из других уровней бюджета, а также от физических и юридических лиц. </a:t>
            </a:r>
            <a:endParaRPr lang="ru-RU" altLang="ru-RU" sz="1400" i="1" dirty="0" smtClean="0">
              <a:solidFill>
                <a:schemeClr val="bg2">
                  <a:lumMod val="25000"/>
                </a:schemeClr>
              </a:solidFill>
              <a:cs typeface="Tahoma" pitchFamily="34" charset="0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400" b="1" i="1" dirty="0" smtClean="0">
                <a:solidFill>
                  <a:schemeClr val="bg2">
                    <a:lumMod val="25000"/>
                  </a:schemeClr>
                </a:solidFill>
                <a:cs typeface="Tahoma" pitchFamily="34" charset="0"/>
              </a:rPr>
              <a:t>План по доходам районного бюджета составляет:</a:t>
            </a: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altLang="ru-RU" sz="1200" i="1" dirty="0" smtClean="0">
                <a:cs typeface="Tahoma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ru-RU" sz="2000" b="1" u="sng" dirty="0" smtClean="0"/>
          </a:p>
          <a:p>
            <a:pPr marL="0" indent="0" algn="just">
              <a:buNone/>
              <a:defRPr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99554" y="4581599"/>
          <a:ext cx="8215371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7"/>
                <a:gridCol w="2738457"/>
                <a:gridCol w="27384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1 350,5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1 290,9 млн. руб.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1 262,2 млн. руб.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305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F36E585-15E5-4F1D-BD35-3848FDD2D4C4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72" y="260614"/>
            <a:ext cx="8362090" cy="604880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2.5. Состав налоговых доходов районного бюджета (млн. руб.)</a:t>
            </a:r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1339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44B54AD-D26F-42FB-95DA-D522D9C453A8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80279"/>
              </p:ext>
            </p:extLst>
          </p:nvPr>
        </p:nvGraphicFramePr>
        <p:xfrm>
          <a:off x="611566" y="1000080"/>
          <a:ext cx="8136898" cy="5553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5"/>
                <a:gridCol w="1008112"/>
                <a:gridCol w="936104"/>
                <a:gridCol w="1008112"/>
                <a:gridCol w="1080120"/>
                <a:gridCol w="936104"/>
                <a:gridCol w="1008111"/>
              </a:tblGrid>
              <a:tr h="356709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Норматив отчислений, %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Поступило</a:t>
                      </a:r>
                      <a:r>
                        <a:rPr lang="ru-RU" sz="1200" baseline="0" dirty="0" smtClean="0"/>
                        <a:t> в 2</a:t>
                      </a:r>
                      <a:r>
                        <a:rPr lang="ru-RU" sz="1200" dirty="0" smtClean="0"/>
                        <a:t>018 г</a:t>
                      </a:r>
                      <a:endParaRPr lang="ru-RU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Поступило в  2019 г</a:t>
                      </a:r>
                      <a:endParaRPr lang="ru-RU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08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2020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2021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2022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055469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 на доходы физических лиц –</a:t>
                      </a:r>
                      <a:r>
                        <a:rPr lang="ru-RU" sz="1100" b="1" baseline="0" dirty="0" smtClean="0"/>
                        <a:t> с территорий поселений/межселенных территорий</a:t>
                      </a:r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15</a:t>
                      </a:r>
                      <a:r>
                        <a:rPr lang="ru-RU" sz="1100" b="1" i="1" dirty="0" smtClean="0"/>
                        <a:t>/</a:t>
                      </a:r>
                      <a:r>
                        <a:rPr lang="ru-RU" sz="1100" i="1" dirty="0" smtClean="0"/>
                        <a:t>25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207,0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210,8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220,2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233,9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249,3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Налог, взимаемый в связи с применением упрощенной системы налогообложения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30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7,1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7,3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7,2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9,3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Единый налог на вмененный</a:t>
                      </a:r>
                      <a:r>
                        <a:rPr lang="ru-RU" sz="1100" b="1" baseline="0" dirty="0" smtClean="0"/>
                        <a:t> доход</a:t>
                      </a:r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100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8,3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8,3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8,3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2,0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0,0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894217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Акцизы на бензин, дизельное топливо и моторные масла 2019/2020,</a:t>
                      </a:r>
                      <a:r>
                        <a:rPr lang="ru-RU" sz="1100" b="1" baseline="0" dirty="0" smtClean="0"/>
                        <a:t> 2021</a:t>
                      </a:r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0,4095/</a:t>
                      </a:r>
                    </a:p>
                    <a:p>
                      <a:pPr algn="ctr"/>
                      <a:r>
                        <a:rPr lang="ru-RU" sz="1100" i="1" dirty="0" smtClean="0"/>
                        <a:t>0,4289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9,3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11,0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13,2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Государственная пошлина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i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1,5 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1,8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1,9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1,9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571712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Другие</a:t>
                      </a:r>
                    </a:p>
                    <a:p>
                      <a:endParaRPr lang="ru-RU" sz="1100" b="1" dirty="0" smtClean="0"/>
                    </a:p>
                    <a:p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0,4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0,5</a:t>
                      </a:r>
                      <a:endParaRPr lang="ru-RU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0,4</a:t>
                      </a:r>
                      <a:endParaRPr lang="ru-RU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1" dirty="0" smtClean="0"/>
                        <a:t>0,5</a:t>
                      </a:r>
                      <a:endParaRPr lang="ru-RU" sz="1100" i="1" dirty="0"/>
                    </a:p>
                  </a:txBody>
                  <a:tcPr anchor="ctr"/>
                </a:tc>
              </a:tr>
              <a:tr h="249208"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/>
                        <a:t>ВСЕГО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/>
                        <a:t>233,6</a:t>
                      </a:r>
                      <a:endParaRPr lang="ru-RU" sz="11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/>
                        <a:t>239,9</a:t>
                      </a:r>
                      <a:endParaRPr lang="ru-RU" sz="11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249,4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258,9</a:t>
                      </a:r>
                      <a:endParaRPr lang="ru-RU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/>
                        <a:t>274,2</a:t>
                      </a:r>
                      <a:endParaRPr lang="ru-RU" sz="1100" b="1" i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14482" y="285090"/>
            <a:ext cx="8786983" cy="604880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2.6. Состав неналоговых доходов районного бюджета (млн. руб.)</a:t>
            </a:r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1441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FDCC290-8868-4575-B902-37923D79BAB0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49302"/>
              </p:ext>
            </p:extLst>
          </p:nvPr>
        </p:nvGraphicFramePr>
        <p:xfrm>
          <a:off x="601133" y="1039068"/>
          <a:ext cx="8102599" cy="512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29"/>
                <a:gridCol w="1091542"/>
                <a:gridCol w="1469381"/>
                <a:gridCol w="965599"/>
                <a:gridCol w="1091542"/>
                <a:gridCol w="1175506"/>
              </a:tblGrid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700"/>
                        </a:spcBef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Получено в </a:t>
                      </a:r>
                      <a:r>
                        <a:rPr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</a:pPr>
                      <a:endParaRPr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ru-RU" sz="1200" b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Получено</a:t>
                      </a:r>
                      <a:r>
                        <a:rPr lang="ru-RU" sz="1200" b="1" baseline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200" b="1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в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2019 г</a:t>
                      </a:r>
                      <a:endParaRPr sz="12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 на </a:t>
                      </a:r>
                      <a:endParaRPr lang="ru-RU" sz="1200" b="1" dirty="0"/>
                    </a:p>
                  </a:txBody>
                  <a:tcPr marL="0" marR="0" marT="2540" marB="0"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 г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1 г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" marB="0" anchor="ctr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libri"/>
                          <a:cs typeface="Calibri"/>
                        </a:rPr>
                        <a:t>2022 г</a:t>
                      </a:r>
                      <a:endParaRPr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254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аренды земли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43,4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42,8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5,5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5,4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5,4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аренды имущества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0,9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706844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Платежи при пользовании природными ресурсами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8,8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17,6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8,6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8,6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8,6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платных услуг и компенсации затрат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3,8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2,8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37084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Доходы от продажи активов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3,1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19,9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0,6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0,7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43383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Штрафы, санкции</a:t>
                      </a: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lang="ru-RU" sz="1400" b="1" dirty="0" smtClean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1,9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3,0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0,2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0,2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0,2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18542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Calibri"/>
                          <a:cs typeface="Calibri"/>
                        </a:rPr>
                        <a:t>Прочие</a:t>
                      </a:r>
                      <a:endParaRPr sz="14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0,2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0,5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0,3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0,4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0" i="1" dirty="0" smtClean="0">
                          <a:latin typeface="Calibri"/>
                          <a:cs typeface="Calibri"/>
                        </a:rPr>
                        <a:t>0,3</a:t>
                      </a:r>
                      <a:endParaRPr sz="1800" b="0" i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  <a:tr h="185420">
                <a:tc>
                  <a:txBody>
                    <a:bodyPr/>
                    <a:lstStyle/>
                    <a:p>
                      <a:pPr marL="30480" algn="r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latin typeface="Calibri"/>
                          <a:cs typeface="Calibri"/>
                        </a:rPr>
                        <a:t>Всего </a:t>
                      </a:r>
                      <a:r>
                        <a:rPr sz="1800" b="1" dirty="0" err="1">
                          <a:latin typeface="Calibri"/>
                          <a:cs typeface="Calibri"/>
                        </a:rPr>
                        <a:t>неналоговые</a:t>
                      </a:r>
                      <a:r>
                        <a:rPr sz="1800" b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 err="1" smtClean="0">
                          <a:latin typeface="Calibri"/>
                          <a:cs typeface="Calibri"/>
                        </a:rPr>
                        <a:t>доходы</a:t>
                      </a:r>
                      <a:endParaRPr lang="ru-RU" sz="1800" b="1" spc="-5" dirty="0" smtClean="0">
                        <a:latin typeface="Calibri"/>
                        <a:cs typeface="Calibri"/>
                      </a:endParaRPr>
                    </a:p>
                    <a:p>
                      <a:pPr marL="30480" algn="r">
                        <a:lnSpc>
                          <a:spcPct val="100000"/>
                        </a:lnSpc>
                      </a:pP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62,2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87,1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18,5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18,6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18,8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25" y="296609"/>
            <a:ext cx="8230415" cy="5976813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2.7. Виды безвозмездных поступлений районного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482" y="3215183"/>
            <a:ext cx="3600043" cy="11518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just">
              <a:defRPr/>
            </a:pPr>
            <a:r>
              <a:rPr lang="ru-RU" altLang="ru-RU" b="1" u="sng" dirty="0">
                <a:solidFill>
                  <a:schemeClr val="bg2">
                    <a:lumMod val="25000"/>
                  </a:schemeClr>
                </a:solidFill>
              </a:rPr>
              <a:t>ИНЫЕ межбюджетные трансферты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– средства, предоставляемые в случаях и порядке предусмотренных законами Томской </a:t>
            </a:r>
            <a:r>
              <a:rPr lang="ru-RU" altLang="ru-RU" sz="1200" b="1" dirty="0" smtClean="0">
                <a:solidFill>
                  <a:schemeClr val="bg2">
                    <a:lumMod val="25000"/>
                  </a:schemeClr>
                </a:solidFill>
              </a:rPr>
              <a:t>области или нормативными актами района</a:t>
            </a:r>
            <a:endParaRPr lang="ru-RU" altLang="ru-RU" sz="1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965" y="1000695"/>
            <a:ext cx="3714071" cy="12137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just">
              <a:defRPr/>
            </a:pPr>
            <a:r>
              <a:rPr lang="ru-RU" altLang="ru-RU" b="1" u="sng" dirty="0">
                <a:solidFill>
                  <a:schemeClr val="bg2">
                    <a:lumMod val="25000"/>
                  </a:schemeClr>
                </a:solidFill>
              </a:rPr>
              <a:t>ДОТАЦИИ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 на безвозмездной и безвозвратной основе без определения конкретной цели использования, в целях выравнивания бюджетной обеспеченности и сбалансированности бюджетов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482" y="1000696"/>
            <a:ext cx="3786018" cy="1223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just">
              <a:defRPr/>
            </a:pPr>
            <a:r>
              <a:rPr lang="ru-RU" altLang="ru-RU" b="1" u="sng" dirty="0">
                <a:solidFill>
                  <a:schemeClr val="bg2">
                    <a:lumMod val="25000"/>
                  </a:schemeClr>
                </a:solidFill>
              </a:rPr>
              <a:t>СУБСИДИИ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в целях софинансирования расходных обязательств нижестоящего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964" y="3215183"/>
            <a:ext cx="3600043" cy="11518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altLang="ru-RU" b="1" u="sng" dirty="0">
                <a:solidFill>
                  <a:schemeClr val="bg2">
                    <a:lumMod val="25000"/>
                  </a:schemeClr>
                </a:solidFill>
              </a:rPr>
              <a:t>СУБВЕНЦИИ</a:t>
            </a: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- средства, предоставляемые </a:t>
            </a:r>
          </a:p>
          <a:p>
            <a:pPr algn="ctr">
              <a:defRPr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 на обеспечение исполнения передаваемых </a:t>
            </a:r>
          </a:p>
          <a:p>
            <a:pPr algn="ctr">
              <a:defRPr/>
            </a:pPr>
            <a:r>
              <a:rPr lang="ru-RU" altLang="ru-RU" sz="1200" b="1" dirty="0">
                <a:solidFill>
                  <a:schemeClr val="bg2">
                    <a:lumMod val="25000"/>
                  </a:schemeClr>
                </a:solidFill>
              </a:rPr>
              <a:t>отдельных государственных полномочий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00033" y="4437614"/>
            <a:ext cx="3601400" cy="12238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БЕЗВОЗМЕЗДНЫЕ ПОСТУПЛЕНИЯ </a:t>
            </a:r>
          </a:p>
          <a:p>
            <a:pPr algn="ctr">
              <a:defRPr/>
            </a:pP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</a:rPr>
              <a:t>от граждан и юридических лиц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19498" y="2276401"/>
            <a:ext cx="2295502" cy="93734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МЕЖБЮДЖЕТНЫЕ</a:t>
            </a:r>
          </a:p>
          <a:p>
            <a:pPr algn="ctr">
              <a:defRPr/>
            </a:pPr>
            <a:r>
              <a:rPr lang="ru-RU" b="1" u="sng" dirty="0">
                <a:solidFill>
                  <a:schemeClr val="bg2">
                    <a:lumMod val="25000"/>
                  </a:schemeClr>
                </a:solidFill>
              </a:rPr>
              <a:t>ТРАНСФЕРТЫ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957" y="5796832"/>
            <a:ext cx="7847605" cy="1016533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Возвраты неиспользованных межбюджетных трансфертов – разница между полученными в районный бюджет и возвращенными из районного бюджета остатками неиспользованных межбюджетных трансфертов прошлых лет. 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5370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B58C4DE-9153-419E-9565-1AC5710E1A12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29" y="334045"/>
            <a:ext cx="8400100" cy="6119357"/>
          </a:xfrm>
        </p:spPr>
        <p:txBody>
          <a:bodyPr/>
          <a:lstStyle/>
          <a:p>
            <a:pPr marL="0" indent="0" algn="r"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2.8. Состав безвозмездных поступлений районного бюджета</a:t>
            </a:r>
          </a:p>
          <a:p>
            <a:pPr marL="0" indent="0">
              <a:buNone/>
              <a:defRPr/>
            </a:pPr>
            <a:endParaRPr lang="ru-RU" sz="2000" dirty="0"/>
          </a:p>
        </p:txBody>
      </p:sp>
      <p:sp>
        <p:nvSpPr>
          <p:cNvPr id="16450" name="TextBox 1"/>
          <p:cNvSpPr txBox="1">
            <a:spLocks noChangeArrowheads="1"/>
          </p:cNvSpPr>
          <p:nvPr/>
        </p:nvSpPr>
        <p:spPr bwMode="auto">
          <a:xfrm>
            <a:off x="7667059" y="620576"/>
            <a:ext cx="1152503" cy="31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400" dirty="0"/>
              <a:t>млн. руб.</a:t>
            </a:r>
          </a:p>
        </p:txBody>
      </p:sp>
      <p:sp>
        <p:nvSpPr>
          <p:cNvPr id="1645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7C89796-0DF0-4C84-877E-D212F0275613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46487"/>
              </p:ext>
            </p:extLst>
          </p:nvPr>
        </p:nvGraphicFramePr>
        <p:xfrm>
          <a:off x="548019" y="1221986"/>
          <a:ext cx="8064894" cy="48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224136"/>
                <a:gridCol w="1224136"/>
                <a:gridCol w="936104"/>
                <a:gridCol w="1080120"/>
                <a:gridCol w="936102"/>
              </a:tblGrid>
              <a:tr h="609924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Получено в 2018 году</a:t>
                      </a:r>
                      <a:endParaRPr lang="ru-RU" sz="12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Поступило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в 2019 г</a:t>
                      </a:r>
                      <a:endParaRPr lang="ru-RU" sz="1200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План на</a:t>
                      </a:r>
                      <a:endParaRPr lang="ru-RU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019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2020 г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2021 г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2022 г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5434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Дотации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173,5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178,1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232,8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195,2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200,4</a:t>
                      </a:r>
                      <a:endParaRPr lang="ru-RU" sz="1600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Субвенции на исполнение</a:t>
                      </a:r>
                      <a:r>
                        <a:rPr lang="ru-RU" sz="1200" b="1" baseline="0" dirty="0" smtClean="0"/>
                        <a:t> отдельных государственных полномочий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544,9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565,7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563,9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562,2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562,1</a:t>
                      </a:r>
                      <a:endParaRPr lang="ru-RU" sz="1600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Субсидии на софинансирование и иные МБТ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271,2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308,4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247,8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217,8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168,5</a:t>
                      </a:r>
                      <a:endParaRPr lang="ru-RU" sz="1600" dirty="0"/>
                    </a:p>
                  </a:txBody>
                  <a:tcPr anchor="ctr"/>
                </a:tc>
              </a:tr>
              <a:tr h="60992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Прочие безвозмездные поступления (в т. ч. по договорам о</a:t>
                      </a:r>
                      <a:r>
                        <a:rPr lang="ru-RU" sz="1200" b="1" baseline="0" dirty="0" smtClean="0"/>
                        <a:t> социальном партнерстве)</a:t>
                      </a:r>
                      <a:r>
                        <a:rPr lang="ru-RU" sz="1200" b="1" dirty="0" smtClean="0"/>
                        <a:t>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41,5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41,7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38,2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38,2</a:t>
                      </a:r>
                      <a:endParaRPr lang="ru-RU" sz="1600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Возвраты неиспользованных межбюджетных трансфертов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-12,0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- 2,8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-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  <a:tr h="601569"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/>
                        <a:t>ВСЕГО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1 019,1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1 091,0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1</a:t>
                      </a:r>
                      <a:r>
                        <a:rPr lang="ru-RU" sz="1800" b="1" i="1" baseline="0" dirty="0" smtClean="0"/>
                        <a:t> 082,6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1</a:t>
                      </a:r>
                      <a:r>
                        <a:rPr lang="ru-RU" sz="1800" b="1" i="1" baseline="0" dirty="0" smtClean="0"/>
                        <a:t> 013,4</a:t>
                      </a:r>
                      <a:endParaRPr lang="ru-RU" sz="1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969,2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965" y="285091"/>
            <a:ext cx="8500553" cy="612079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2.9. Прочие безвозмездные поступления</a:t>
            </a:r>
          </a:p>
          <a:p>
            <a:pPr marL="0" indent="0" algn="just">
              <a:buNone/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Это, в основном, безвозмездные поступления от негосударственных организаций – недропользователей, работающих на территории района, в рамках договоров о социальном партнерстве.</a:t>
            </a:r>
          </a:p>
          <a:p>
            <a:pPr marL="0" indent="0" algn="r">
              <a:buNone/>
              <a:defRPr/>
            </a:pP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747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F8812AD-6D17-4A2C-A182-431CC48ED5D1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79" name="TextBox 2"/>
          <p:cNvSpPr txBox="1">
            <a:spLocks noChangeArrowheads="1"/>
          </p:cNvSpPr>
          <p:nvPr/>
        </p:nvSpPr>
        <p:spPr bwMode="auto">
          <a:xfrm>
            <a:off x="7931769" y="1290105"/>
            <a:ext cx="857929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22237"/>
              </p:ext>
            </p:extLst>
          </p:nvPr>
        </p:nvGraphicFramePr>
        <p:xfrm>
          <a:off x="428596" y="1571612"/>
          <a:ext cx="8208915" cy="518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5"/>
                <a:gridCol w="1440160"/>
                <a:gridCol w="1296144"/>
                <a:gridCol w="129614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Поступило в </a:t>
                      </a:r>
                      <a:r>
                        <a:rPr sz="1200" b="1" dirty="0" smtClean="0"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8 г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lang="ru-RU" sz="1200" b="1" smtClean="0">
                          <a:latin typeface="Calibri"/>
                          <a:cs typeface="Calibri"/>
                        </a:rPr>
                        <a:t>Поступило </a:t>
                      </a: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в </a:t>
                      </a:r>
                      <a:r>
                        <a:rPr sz="1200" b="1" dirty="0" smtClean="0">
                          <a:latin typeface="Calibri"/>
                          <a:cs typeface="Calibri"/>
                        </a:rPr>
                        <a:t>201</a:t>
                      </a: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9 г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Calibri"/>
                          <a:cs typeface="Calibri"/>
                        </a:rPr>
                        <a:t>Прогноз поступления в 2020, 2021, 2022 </a:t>
                      </a:r>
                      <a:r>
                        <a:rPr lang="ru-RU" sz="1200" b="1" dirty="0" err="1" smtClean="0">
                          <a:latin typeface="Calibri"/>
                          <a:cs typeface="Calibri"/>
                        </a:rPr>
                        <a:t>гг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"Томскнефть"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16,4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16,1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16,1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"Востокгазпром"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en-US" sz="1800" i="1" dirty="0" smtClean="0">
                          <a:latin typeface="+mj-lt"/>
                          <a:cs typeface="Calibri"/>
                        </a:rPr>
                        <a:t>10</a:t>
                      </a: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7,5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7,5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</a:t>
                      </a: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 smtClean="0">
                          <a:latin typeface="Calibri"/>
                          <a:cs typeface="Calibri"/>
                        </a:rPr>
                        <a:t>"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Газпромнефть-Восток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8,0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9,0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9,0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ПАО "НК </a:t>
                      </a:r>
                      <a:r>
                        <a:rPr sz="1800" dirty="0" err="1" smtClean="0">
                          <a:latin typeface="Calibri"/>
                          <a:cs typeface="Calibri"/>
                        </a:rPr>
                        <a:t>Руснефть</a:t>
                      </a: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"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"НордИмпериал"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1,1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"Альянснефтегаз"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0,4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ООО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"СН-Газдобыча"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0,3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"ВТК"</a:t>
                      </a: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0,3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0,1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sz="1800" spc="-5" dirty="0" smtClean="0">
                          <a:latin typeface="Calibri"/>
                          <a:cs typeface="Calibri"/>
                        </a:rPr>
                        <a:t>ОАО</a:t>
                      </a:r>
                      <a:r>
                        <a:rPr sz="1800" spc="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"Газпром-Трансгаз-Томск"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3,1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Calibri"/>
                        </a:rPr>
                        <a:t>2,5</a:t>
                      </a: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5080" marB="0" anchor="ctr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508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АО «</a:t>
                      </a:r>
                      <a:r>
                        <a:rPr lang="ru-RU" sz="1800" dirty="0" err="1" smtClean="0">
                          <a:latin typeface="Calibri"/>
                          <a:cs typeface="Calibri"/>
                        </a:rPr>
                        <a:t>Транснефть</a:t>
                      </a:r>
                      <a:r>
                        <a:rPr lang="ru-RU" sz="1800" dirty="0" smtClean="0">
                          <a:latin typeface="Calibri"/>
                          <a:cs typeface="Calibri"/>
                        </a:rPr>
                        <a:t> -  Центральная</a:t>
                      </a:r>
                      <a:r>
                        <a:rPr lang="ru-RU" sz="1800" baseline="0" dirty="0" smtClean="0">
                          <a:latin typeface="Calibri"/>
                          <a:cs typeface="Calibri"/>
                        </a:rPr>
                        <a:t> Сибирь»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Times New Roman"/>
                        </a:rPr>
                        <a:t>1,0</a:t>
                      </a:r>
                      <a:endParaRPr sz="1800" i="1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Times New Roman"/>
                        </a:rPr>
                        <a:t>1,5</a:t>
                      </a:r>
                      <a:endParaRPr sz="1800" i="1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>
                        <a:lnSpc>
                          <a:spcPct val="100000"/>
                        </a:lnSpc>
                      </a:pPr>
                      <a:r>
                        <a:rPr lang="ru-RU" sz="1800" spc="-5" dirty="0" smtClean="0">
                          <a:latin typeface="Calibri"/>
                          <a:cs typeface="Calibri"/>
                        </a:rPr>
                        <a:t>ОГАУК</a:t>
                      </a:r>
                      <a:r>
                        <a:rPr lang="ru-RU" sz="1800" spc="-5" baseline="0" dirty="0" smtClean="0">
                          <a:latin typeface="Calibri"/>
                          <a:cs typeface="Calibri"/>
                        </a:rPr>
                        <a:t> «ДТН «Авангард»</a:t>
                      </a:r>
                      <a:endParaRPr lang="ru-RU" sz="1800" spc="-5" dirty="0" smtClean="0">
                        <a:latin typeface="Calibri"/>
                        <a:cs typeface="Calibri"/>
                      </a:endParaRPr>
                    </a:p>
                    <a:p>
                      <a:pPr marL="30480">
                        <a:lnSpc>
                          <a:spcPct val="100000"/>
                        </a:lnSpc>
                      </a:pP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Calibri"/>
                      </a:endParaRPr>
                    </a:p>
                  </a:txBody>
                  <a:tcPr marL="0" marR="0" marT="4445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latin typeface="+mj-lt"/>
                          <a:cs typeface="Times New Roman"/>
                        </a:rPr>
                        <a:t>1,0</a:t>
                      </a:r>
                      <a:endParaRPr sz="1800" i="1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sz="1800" i="1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3048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800" b="1" dirty="0" smtClean="0">
                          <a:latin typeface="Calibri"/>
                          <a:cs typeface="Calibri"/>
                        </a:rPr>
                        <a:t>Всего поступлений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065" algn="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Calibri"/>
                          <a:cs typeface="Calibri"/>
                        </a:rPr>
                        <a:t>41,5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Calibri"/>
                          <a:cs typeface="Calibri"/>
                        </a:rPr>
                        <a:t>41,7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0" algn="r">
                        <a:lnSpc>
                          <a:spcPct val="100000"/>
                        </a:lnSpc>
                      </a:pPr>
                      <a:r>
                        <a:rPr lang="ru-RU" sz="2000" b="1" dirty="0" smtClean="0">
                          <a:latin typeface="Calibri"/>
                          <a:cs typeface="Calibri"/>
                        </a:rPr>
                        <a:t>38,2</a:t>
                      </a:r>
                      <a:endParaRPr sz="2000" b="1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554" y="334045"/>
            <a:ext cx="8186975" cy="611935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2.10.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Бюджетные расходы</a:t>
            </a:r>
          </a:p>
          <a:p>
            <a:pPr marL="0" indent="359936" algn="just">
              <a:buNone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Расходование средств районного бюджета идет на исполнение расходных обязательств нашего района в соответствии с его полномочиями.</a:t>
            </a:r>
          </a:p>
          <a:p>
            <a:pPr marL="0" indent="359936">
              <a:buNone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Особенностью формирования расходной части бюджета на 2020-2022 годы является его программный характер (более 90 % расходов запланированы на исполнение 9 утвержденных муниципальных программ).</a:t>
            </a:r>
          </a:p>
          <a:p>
            <a:pPr marL="0" indent="359936" algn="just">
              <a:buNone/>
              <a:defRPr/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</a:rPr>
              <a:t>Приоритетными направлениями расходов являются:</a:t>
            </a:r>
          </a:p>
          <a:p>
            <a:pPr marL="0" indent="457119" algn="just">
              <a:buNone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социальную сферу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(образование, культура, физкультура и спорт, социальное обеспечение); </a:t>
            </a:r>
          </a:p>
          <a:p>
            <a:pPr marL="0" indent="457119" algn="just">
              <a:buNone/>
              <a:defRPr/>
            </a:pPr>
            <a:endParaRPr lang="ru-RU" sz="1200" dirty="0" smtClean="0"/>
          </a:p>
          <a:p>
            <a:pPr marL="0" indent="457119" algn="just">
              <a:buNone/>
              <a:defRPr/>
            </a:pPr>
            <a:endParaRPr lang="ru-RU" sz="1200" dirty="0"/>
          </a:p>
          <a:p>
            <a:pPr marL="0" indent="457119" algn="just">
              <a:buNone/>
              <a:defRPr/>
            </a:pPr>
            <a:endParaRPr lang="ru-RU" sz="1200" dirty="0" smtClean="0"/>
          </a:p>
          <a:p>
            <a:pPr marL="0" indent="457119" algn="just">
              <a:buNone/>
              <a:defRPr/>
            </a:pPr>
            <a:endParaRPr lang="ru-RU" sz="1200" dirty="0"/>
          </a:p>
          <a:p>
            <a:pPr marL="0" indent="457119" algn="just">
              <a:buNone/>
              <a:defRPr/>
            </a:pPr>
            <a:endParaRPr lang="ru-RU" sz="1200" dirty="0" smtClean="0"/>
          </a:p>
          <a:p>
            <a:pPr marL="0" indent="457119" algn="just">
              <a:buNone/>
              <a:defRPr/>
            </a:pPr>
            <a:endParaRPr lang="ru-RU" sz="1200" dirty="0"/>
          </a:p>
          <a:p>
            <a:pPr marL="0" lvl="0" indent="457119" algn="just">
              <a:buNone/>
              <a:defRPr/>
            </a:pPr>
            <a:r>
              <a:rPr lang="ru-RU" sz="1200" dirty="0" smtClean="0"/>
              <a:t>- </a:t>
            </a:r>
            <a:r>
              <a:rPr lang="ru-RU" sz="1200" u="sng" dirty="0">
                <a:solidFill>
                  <a:prstClr val="black"/>
                </a:solidFill>
              </a:rPr>
              <a:t>расходы на поддержку реального сектора экономики </a:t>
            </a:r>
            <a:r>
              <a:rPr lang="ru-RU" sz="1200" dirty="0">
                <a:solidFill>
                  <a:prstClr val="black"/>
                </a:solidFill>
              </a:rPr>
              <a:t>(субсидирование внутрирайонных пассажирских перевозок, поддержка развития сельского хозяйства, малого и среднего предпринимательства, жилищно-коммунального хозяйства, дорожная деятельность):</a:t>
            </a:r>
          </a:p>
          <a:p>
            <a:pPr marL="0" indent="457119" algn="just">
              <a:buNone/>
              <a:defRPr/>
            </a:pPr>
            <a:endParaRPr lang="ru-RU" sz="1200" dirty="0"/>
          </a:p>
          <a:p>
            <a:pPr marL="0" indent="457119" algn="just">
              <a:buNone/>
              <a:defRPr/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1200" u="sng" dirty="0" smtClean="0">
                <a:solidFill>
                  <a:schemeClr val="bg2">
                    <a:lumMod val="25000"/>
                  </a:schemeClr>
                </a:solidFill>
              </a:rPr>
              <a:t>расходы на поддержку реального сектора экономики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 (субсидирование внутрирайонных пассажирских перевозок, поддержка развития сельского хозяйства, малого и среднего предпринимательства, жилищно-коммунального хозяйства, дорожная деятельность);</a:t>
            </a:r>
          </a:p>
          <a:p>
            <a:pPr marL="0" indent="457119" algn="just">
              <a:buNone/>
              <a:defRPr/>
            </a:pPr>
            <a:endParaRPr lang="ru-RU" sz="1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019" y="2286480"/>
          <a:ext cx="8429682" cy="152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год, </a:t>
                      </a:r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год, </a:t>
                      </a:r>
                      <a:r>
                        <a:rPr lang="ru-RU" sz="1200" dirty="0" smtClean="0"/>
                        <a:t>млн. руб.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год, </a:t>
                      </a:r>
                      <a:r>
                        <a:rPr lang="ru-RU" sz="1200" dirty="0" smtClean="0"/>
                        <a:t>млн. руб.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921,2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8</a:t>
                      </a:r>
                      <a:r>
                        <a:rPr lang="ru-RU" sz="1600" i="1" dirty="0" smtClean="0"/>
                        <a:t>9</a:t>
                      </a:r>
                      <a:r>
                        <a:rPr lang="en-US" sz="1600" i="1" dirty="0" smtClean="0"/>
                        <a:t>2</a:t>
                      </a:r>
                      <a:r>
                        <a:rPr lang="ru-RU" sz="1600" i="1" dirty="0" smtClean="0"/>
                        <a:t>,9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/>
                        <a:t>8</a:t>
                      </a:r>
                      <a:r>
                        <a:rPr lang="ru-RU" sz="1600" i="1" dirty="0" smtClean="0"/>
                        <a:t>80,7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9051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</a:t>
                      </a:r>
                      <a:r>
                        <a:rPr lang="en-US" sz="1600" i="1" dirty="0" smtClean="0"/>
                        <a:t>6</a:t>
                      </a:r>
                      <a:r>
                        <a:rPr lang="ru-RU" sz="1600" i="1" dirty="0" smtClean="0"/>
                        <a:t>6,88 %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</a:t>
                      </a:r>
                      <a:r>
                        <a:rPr lang="en-US" sz="1600" i="1" dirty="0" smtClean="0"/>
                        <a:t>6</a:t>
                      </a:r>
                      <a:r>
                        <a:rPr lang="ru-RU" sz="1600" i="1" dirty="0" smtClean="0"/>
                        <a:t>7,72 %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62,2 %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019" y="4715505"/>
          <a:ext cx="8429682" cy="1525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</a:t>
                      </a:r>
                      <a:r>
                        <a:rPr lang="en-US" sz="1600" dirty="0" smtClean="0"/>
                        <a:t>20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1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</a:t>
                      </a:r>
                      <a:r>
                        <a:rPr lang="en-US" sz="1600" dirty="0" smtClean="0"/>
                        <a:t>2</a:t>
                      </a:r>
                      <a:r>
                        <a:rPr lang="ru-RU" sz="1600" dirty="0" smtClean="0"/>
                        <a:t>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262,7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227,7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193,1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589051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19,08 %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 17,27 %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Или</a:t>
                      </a:r>
                      <a:r>
                        <a:rPr lang="ru-RU" sz="1600" i="1" baseline="0" dirty="0" smtClean="0"/>
                        <a:t> 14,96</a:t>
                      </a:r>
                      <a:r>
                        <a:rPr lang="ru-RU" sz="1600" i="1" dirty="0" smtClean="0"/>
                        <a:t> % </a:t>
                      </a:r>
                    </a:p>
                    <a:p>
                      <a:pPr algn="ctr"/>
                      <a:r>
                        <a:rPr lang="ru-RU" sz="1600" i="1" dirty="0" smtClean="0"/>
                        <a:t>всех расходов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47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A49DD10-2EBD-4CA6-B19B-7FB106866D4A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72" name="TextBox 2"/>
          <p:cNvSpPr txBox="1">
            <a:spLocks noChangeArrowheads="1"/>
          </p:cNvSpPr>
          <p:nvPr/>
        </p:nvSpPr>
        <p:spPr bwMode="auto">
          <a:xfrm>
            <a:off x="7929054" y="1999951"/>
            <a:ext cx="857929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  <p:sp>
        <p:nvSpPr>
          <p:cNvPr id="18473" name="TextBox 2"/>
          <p:cNvSpPr txBox="1">
            <a:spLocks noChangeArrowheads="1"/>
          </p:cNvSpPr>
          <p:nvPr/>
        </p:nvSpPr>
        <p:spPr bwMode="auto">
          <a:xfrm>
            <a:off x="7929054" y="4428975"/>
            <a:ext cx="857929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29" y="334045"/>
            <a:ext cx="8400100" cy="6119357"/>
          </a:xfrm>
        </p:spPr>
        <p:txBody>
          <a:bodyPr>
            <a:normAutofit/>
          </a:bodyPr>
          <a:lstStyle/>
          <a:p>
            <a:pPr marL="0" indent="457119">
              <a:buNone/>
              <a:defRPr/>
            </a:pPr>
            <a:r>
              <a:rPr lang="ru-RU" sz="1200" dirty="0" smtClean="0"/>
              <a:t>- </a:t>
            </a:r>
            <a:r>
              <a:rPr lang="ru-RU" sz="1200" u="sng" dirty="0" smtClean="0"/>
              <a:t>предоставление финансовой помощи бюджетам сельских поселений района;</a:t>
            </a:r>
          </a:p>
          <a:p>
            <a:pPr marL="0" indent="457119">
              <a:buNone/>
              <a:defRPr/>
            </a:pPr>
            <a:endParaRPr lang="ru-RU" sz="1200" u="sng" dirty="0" smtClean="0"/>
          </a:p>
          <a:p>
            <a:pPr marL="0" indent="457119">
              <a:buNone/>
              <a:defRPr/>
            </a:pPr>
            <a:endParaRPr lang="ru-RU" sz="1200" u="sng" dirty="0"/>
          </a:p>
          <a:p>
            <a:pPr marL="0" indent="457119">
              <a:buNone/>
              <a:defRPr/>
            </a:pPr>
            <a:endParaRPr lang="ru-RU" sz="1200" u="sng" dirty="0" smtClean="0"/>
          </a:p>
          <a:p>
            <a:pPr marL="0" indent="457119">
              <a:buNone/>
              <a:defRPr/>
            </a:pPr>
            <a:endParaRPr lang="ru-RU" sz="1200" u="sng" dirty="0"/>
          </a:p>
          <a:p>
            <a:pPr marL="0" indent="457119">
              <a:buNone/>
              <a:defRPr/>
            </a:pPr>
            <a:endParaRPr lang="ru-RU" sz="1200" u="sng" dirty="0" smtClean="0"/>
          </a:p>
          <a:p>
            <a:pPr marL="0" indent="457119">
              <a:buNone/>
              <a:defRPr/>
            </a:pPr>
            <a:endParaRPr lang="ru-RU" sz="1200" u="sng" dirty="0" smtClean="0"/>
          </a:p>
          <a:p>
            <a:pPr marL="0" indent="457119">
              <a:buNone/>
              <a:defRPr/>
            </a:pPr>
            <a:endParaRPr lang="ru-RU" sz="1200" u="sng" dirty="0"/>
          </a:p>
          <a:p>
            <a:pPr marL="0" indent="457119">
              <a:buNone/>
              <a:defRPr/>
            </a:pPr>
            <a:endParaRPr lang="ru-RU" sz="1200" u="sng" dirty="0" smtClean="0"/>
          </a:p>
          <a:p>
            <a:pPr marL="0" indent="457119">
              <a:buNone/>
              <a:defRPr/>
            </a:pPr>
            <a:r>
              <a:rPr lang="ru-RU" sz="1200" u="sng" dirty="0" smtClean="0"/>
              <a:t>(</a:t>
            </a:r>
            <a:r>
              <a:rPr lang="ru-RU" sz="1200" u="sng" dirty="0" smtClean="0"/>
              <a:t>ИМБТ – иные межбюджетные трансферты</a:t>
            </a:r>
            <a:r>
              <a:rPr lang="ru-RU" sz="1200" u="sng" dirty="0" smtClean="0"/>
              <a:t>)</a:t>
            </a:r>
            <a:endParaRPr lang="ru-RU" sz="1200" u="sng" dirty="0"/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ru-RU" sz="1200" b="1" dirty="0" smtClean="0"/>
              <a:t>дотации </a:t>
            </a:r>
            <a:r>
              <a:rPr lang="ru-RU" sz="1200" dirty="0" smtClean="0"/>
              <a:t>предоставляются с целью выравнивания  бюджетной обеспеченности поселений , а </a:t>
            </a:r>
            <a:r>
              <a:rPr lang="ru-RU" sz="1200" b="1" dirty="0" smtClean="0"/>
              <a:t>иные межбюджетные трансферты </a:t>
            </a:r>
            <a:r>
              <a:rPr lang="ru-RU" sz="1200" dirty="0" smtClean="0"/>
              <a:t>– с целью софинансирования расходов, имеющих целевое назначение (например: на дорожную деятельность, на компенсацию расходов по организации электроснабжения от дизельных электростанций, на развитие физкультуры и спорта, на организацию временных рабочих мест и др.)</a:t>
            </a:r>
          </a:p>
          <a:p>
            <a:pPr marL="0" lvl="0" indent="457119" algn="just">
              <a:buNone/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- Из всех расходов - </a:t>
            </a:r>
            <a:r>
              <a:rPr lang="ru-RU" sz="1200" u="sng" dirty="0">
                <a:solidFill>
                  <a:prstClr val="black"/>
                </a:solidFill>
              </a:rPr>
              <a:t>в том числе расходы капитального характера </a:t>
            </a:r>
            <a:r>
              <a:rPr lang="ru-RU" sz="1200" dirty="0">
                <a:solidFill>
                  <a:prstClr val="black"/>
                </a:solidFill>
              </a:rPr>
              <a:t>(приобретение, строительство, реконструкция и капитальный ремонт объектов муниципальной собственности). </a:t>
            </a:r>
          </a:p>
          <a:p>
            <a:pPr marL="0" indent="0">
              <a:spcAft>
                <a:spcPts val="600"/>
              </a:spcAft>
              <a:buNone/>
              <a:defRPr/>
            </a:pPr>
            <a:endParaRPr lang="ru-RU" sz="1200" dirty="0"/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ru-RU" sz="1200" dirty="0" smtClean="0"/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ru-RU" sz="1200" dirty="0"/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ru-RU" sz="1200" dirty="0" smtClean="0"/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ru-RU" sz="1200" dirty="0" smtClean="0"/>
          </a:p>
          <a:p>
            <a:pPr marL="342839" indent="-342839" algn="just">
              <a:buFontTx/>
              <a:buChar char="-"/>
              <a:defRPr/>
            </a:pPr>
            <a:endParaRPr lang="ru-RU" sz="1200" u="sng" dirty="0" smtClean="0"/>
          </a:p>
          <a:p>
            <a:pPr marL="0" indent="457119">
              <a:buNone/>
              <a:defRPr/>
            </a:pPr>
            <a:endParaRPr lang="ru-RU" sz="12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018" y="764560"/>
          <a:ext cx="8429685" cy="140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5"/>
                <a:gridCol w="2809895"/>
                <a:gridCol w="28098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Дотации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ИМБТ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2020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90,8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168,6</a:t>
                      </a:r>
                      <a:endParaRPr lang="ru-RU" sz="1600" i="1" dirty="0"/>
                    </a:p>
                  </a:txBody>
                  <a:tcPr anchor="ctr"/>
                </a:tc>
              </a:tr>
              <a:tr h="34024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2021</a:t>
                      </a:r>
                      <a:r>
                        <a:rPr lang="ru-RU" sz="1600" b="1" i="0" baseline="0" dirty="0" smtClean="0"/>
                        <a:t> </a:t>
                      </a:r>
                      <a:r>
                        <a:rPr lang="ru-RU" sz="1600" b="1" i="0" dirty="0" smtClean="0"/>
                        <a:t>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90,4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168,8</a:t>
                      </a:r>
                    </a:p>
                  </a:txBody>
                  <a:tcPr anchor="ctr"/>
                </a:tc>
              </a:tr>
              <a:tr h="340245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/>
                        <a:t>2022 год</a:t>
                      </a:r>
                      <a:endParaRPr lang="ru-RU" sz="16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91,9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 smtClean="0"/>
                        <a:t>168,8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817456"/>
              </p:ext>
            </p:extLst>
          </p:nvPr>
        </p:nvGraphicFramePr>
        <p:xfrm>
          <a:off x="357019" y="4905318"/>
          <a:ext cx="8429682" cy="90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894"/>
                <a:gridCol w="2809894"/>
                <a:gridCol w="280989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2020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 год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2022 год</a:t>
                      </a:r>
                      <a:endParaRPr lang="ru-RU" sz="1600" dirty="0"/>
                    </a:p>
                  </a:txBody>
                  <a:tcPr anchor="ctr"/>
                </a:tc>
              </a:tr>
              <a:tr h="565264"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77,7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57,2</a:t>
                      </a:r>
                      <a:endParaRPr lang="ru-RU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35,0</a:t>
                      </a:r>
                      <a:endParaRPr lang="ru-RU" sz="16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49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21C8632-6FFD-4578-80D2-6467EB93A0C9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96" name="TextBox 2"/>
          <p:cNvSpPr txBox="1">
            <a:spLocks noChangeArrowheads="1"/>
          </p:cNvSpPr>
          <p:nvPr/>
        </p:nvSpPr>
        <p:spPr bwMode="auto">
          <a:xfrm>
            <a:off x="7929054" y="3929348"/>
            <a:ext cx="857929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7" name="TextBox 2"/>
          <p:cNvSpPr txBox="1">
            <a:spLocks noChangeArrowheads="1"/>
          </p:cNvSpPr>
          <p:nvPr/>
        </p:nvSpPr>
        <p:spPr bwMode="auto">
          <a:xfrm>
            <a:off x="7929054" y="429076"/>
            <a:ext cx="857929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3183466" y="0"/>
            <a:ext cx="5960533" cy="357082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/>
              <a:t>2.11. Расходы бюджета  по отраслям муниципального хозяйства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1618" y="1098036"/>
          <a:ext cx="8581723" cy="5067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49"/>
                <a:gridCol w="3846805"/>
                <a:gridCol w="1022528"/>
                <a:gridCol w="1493018"/>
                <a:gridCol w="1628123"/>
              </a:tblGrid>
              <a:tr h="231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Код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План на 2020год, тыс. руб.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План на 2021год,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тыс. руб</a:t>
                      </a:r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План на 2022год,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 тыс. руб.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400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0100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94 450,6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99 562,1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116 776,1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82329"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2 867,0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2 867,0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2 867,0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77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0104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47 318,4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48 447,5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49 795,9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477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14 233,1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14 276,1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14 441,6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32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0107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1 450,0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850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Резервные фонды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Arial Cyr"/>
                        </a:rPr>
                        <a:t> 0</a:t>
                      </a: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1 500,0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1 500,0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781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0113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25 282,2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30 171,6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45571,7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0200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2251,9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2215,4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2337,7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0203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2251,9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2215,4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2337,7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0400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93 871,6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80 467,8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67506,6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25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Общеэкономические вопросы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236,4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236,4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236,4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00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3 207,2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1 673,2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1 673,0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Транспорт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27 350,0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15 510,0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2 549,0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41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62 293,0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62 263,2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62 263,2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0412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785,0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785,0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785,0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0500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169 086,0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147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Arial Cyr"/>
                        </a:rPr>
                        <a:t> 486,9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125 855,9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Жилищное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7 114,4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213,6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213,6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Коммунальное хозяйство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148 476,0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146 623,3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124 992,3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0503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Благоустройство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12 895,6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0505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600,0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6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4C9BB53-E53D-4041-AF72-637283A57FB8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143933"/>
            <a:ext cx="6197600" cy="904279"/>
          </a:xfrm>
        </p:spPr>
        <p:txBody>
          <a:bodyPr>
            <a:normAutofit fontScale="90000"/>
          </a:bodyPr>
          <a:lstStyle/>
          <a:p>
            <a:pPr lvl="0">
              <a:lnSpc>
                <a:spcPts val="3422"/>
              </a:lnSpc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Уважаемые жители и гости Каргасокского района!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173565" y="1548342"/>
            <a:ext cx="8631768" cy="2117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целях обеспечения прозрачности и открытости бюджетного процесса 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Каргасокском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районе представляем вам этот информационный сборник.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Здесь можно, не обладая специальными знаниями в сфере бюджетного законодательства, познакомиться с бюджетной политикой нашего района, с основными этапами бюджетного процесса и основными характеристиками бюджета муниципального образования «Каргасокский район» на период 2020-2022 годов, принятого во втором чтении.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433" y="4115858"/>
            <a:ext cx="4288367" cy="2598315"/>
          </a:xfrm>
          <a:prstGeom prst="rect">
            <a:avLst/>
          </a:prstGeom>
          <a:noFill/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ru-RU" sz="1600" i="1" u="sng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Контактная информация: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636700, Томская область,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с. Каргасок, ул. Пушкина , д. 31,</a:t>
            </a:r>
          </a:p>
          <a:p>
            <a:pPr>
              <a:defRPr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Тел.: +7(38253)211-95, +7(38253)222-64, +7(38253)212-54 (факс),</a:t>
            </a:r>
          </a:p>
          <a:p>
            <a:pPr>
              <a:defRPr/>
            </a:pP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E-mail: </a:t>
            </a:r>
            <a:r>
              <a:rPr lang="en-US" sz="16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  <a:hlinkClick r:id="rId2"/>
              </a:rPr>
              <a:t>kargasok@findep.org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en-US" b="1" i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График работы: с 9</a:t>
            </a:r>
            <a:r>
              <a:rPr lang="ru-RU" sz="1600" i="1" baseline="300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00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до 17</a:t>
            </a:r>
            <a:r>
              <a:rPr lang="ru-RU" sz="1600" i="1" baseline="30000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15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(кроме субботы, воскресенья и праздничных дней)</a:t>
            </a:r>
            <a:endParaRPr lang="ru-RU" sz="1600" i="1" baseline="30000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6596" y="5330825"/>
            <a:ext cx="4041775" cy="1105598"/>
          </a:xfrm>
          <a:prstGeom prst="rect">
            <a:avLst/>
          </a:prstGeom>
          <a:noFill/>
        </p:spPr>
        <p:txBody>
          <a:bodyPr lIns="104306" tIns="52153" rIns="104306" bIns="52153">
            <a:spAutoFit/>
          </a:bodyPr>
          <a:lstStyle/>
          <a:p>
            <a:pPr algn="r">
              <a:defRPr/>
            </a:pPr>
            <a:r>
              <a:rPr lang="ru-RU" sz="14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Начальник Муниципального казенного учреждения Управление финансов Администрации Каргасокского района</a:t>
            </a:r>
          </a:p>
          <a:p>
            <a:pPr algn="r">
              <a:defRPr/>
            </a:pPr>
            <a:r>
              <a:rPr lang="ru-RU" sz="14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Андрейчук Т.В</a:t>
            </a:r>
            <a:r>
              <a:rPr lang="ru-RU" sz="2300" b="1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28002"/>
              </p:ext>
            </p:extLst>
          </p:nvPr>
        </p:nvGraphicFramePr>
        <p:xfrm>
          <a:off x="348552" y="979409"/>
          <a:ext cx="8429684" cy="5824007"/>
        </p:xfrm>
        <a:graphic>
          <a:graphicData uri="http://schemas.openxmlformats.org/drawingml/2006/table">
            <a:tbl>
              <a:tblPr/>
              <a:tblGrid>
                <a:gridCol w="667448"/>
                <a:gridCol w="3979333"/>
                <a:gridCol w="1014274"/>
                <a:gridCol w="1509713"/>
                <a:gridCol w="1258916"/>
              </a:tblGrid>
              <a:tr h="2450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Код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Наименование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План на 2020год, тыс. руб.</a:t>
                      </a:r>
                      <a:endParaRPr lang="ru-RU" sz="8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План на 2021год,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тыс. руб</a:t>
                      </a:r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План на 2022год,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dirty="0" smtClean="0">
                          <a:effectLst/>
                          <a:latin typeface="Arial Cyr"/>
                        </a:rPr>
                        <a:t> тыс.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245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782 266,3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802 279,4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789 043,5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245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168 371,7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169 571,7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171 585,5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Общее образование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512 228,1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548 233,0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530 085,8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58 587,6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40 798,0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43 013,9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321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10,0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23,5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75,1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2206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Молодежная политика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4 742,1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4 742,1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4 742,1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0709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38 326,9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38 911,1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39 541,1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2385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0800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85 663,0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40 735,6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 smtClean="0">
                          <a:effectLst/>
                          <a:latin typeface="Arial Cyr"/>
                        </a:rPr>
                        <a:t>41 788,2</a:t>
                      </a:r>
                      <a:endParaRPr lang="ru-RU" sz="10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1671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0801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Культура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80 094,1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35 137,7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36 081,4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2450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0804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5,569,0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5 597,9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 smtClean="0">
                          <a:effectLst/>
                          <a:latin typeface="Arial Cyr"/>
                        </a:rPr>
                        <a:t>5 706,8</a:t>
                      </a:r>
                      <a:endParaRPr lang="ru-RU" sz="10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988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0900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1 313,0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20410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0909</a:t>
                      </a:r>
                      <a:endParaRPr lang="ru-RU" sz="1100" dirty="0"/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Другие вопросы в области здравоохранения</a:t>
                      </a:r>
                      <a:endParaRPr lang="ru-RU" sz="1100" dirty="0"/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1 313,0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42 894,4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42 090,6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42 101,3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1003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4 346,4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3 533,2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3 533,2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9340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1004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38 548,0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38 557,4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38 568,1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71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1100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10 360,0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7 784,2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7 784,2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1101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Физическая культура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4 374,5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4 374,5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4 374,5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71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1102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Times New Roman" pitchFamily="18" charset="0"/>
                        </a:rPr>
                        <a:t>Массовый спорт</a:t>
                      </a:r>
                    </a:p>
                  </a:txBody>
                  <a:tcPr marL="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5 775,8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3 200,0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1103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321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1300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4 408,0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5 551,0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6 422,0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321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1301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4 408,0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5 551,0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6 422,0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47705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1400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90 788,1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90 392,3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91 919,4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  <a:tr h="3212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1401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60 991,9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60 775,7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62 499,6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1655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1403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29 796,2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effectLst/>
                          <a:latin typeface="Arial Cyr"/>
                        </a:rPr>
                        <a:t>29 616,6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effectLst/>
                          <a:latin typeface="Arial Cyr"/>
                        </a:rPr>
                        <a:t>29 419,8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9F9">
                        <a:alpha val="50195"/>
                      </a:srgbClr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Cyr"/>
                          <a:cs typeface="Arial" pitchFamily="34" charset="0"/>
                        </a:rPr>
                        <a:t>ИТОГО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Cyr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1 377 352,9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effectLst/>
                          <a:latin typeface="Arial Cyr"/>
                        </a:rPr>
                        <a:t>1 318 565,2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/>
                        </a:rPr>
                        <a:t>1 291 534,9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CEE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165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CDE49FC-4FD2-45EB-A6B8-3EDCCD8F918B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183466" y="0"/>
            <a:ext cx="5960533" cy="357082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/>
              <a:t>2.11. Расходы бюджета  по отраслям муниципального хозяйства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3" y="188640"/>
            <a:ext cx="8424935" cy="44644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ПРОГРАММА</a:t>
            </a:r>
            <a:b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«ПОВЫШЕНИЕ ЭНЕРГОЭФФЕКТИВНОСТИ В МУНИЦИПАЛЬНОМ ОБРАЗОВАНИИ «КАРГАСОКСКИЙ РАЙОН»</a:t>
            </a:r>
            <a:b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Утверждена постановлением Администрации</a:t>
            </a:r>
            <a:b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Каргасокского района от 13.10.2015  № 154</a:t>
            </a: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0099"/>
              </a:solidFill>
              <a:latin typeface="Trebuchet MS" panose="020B0603020202020204"/>
            </a:endParaRPr>
          </a:p>
        </p:txBody>
      </p:sp>
      <p:pic>
        <p:nvPicPr>
          <p:cNvPr id="7" name="Рисунок 6" descr="Illustration vector of modern eco world environment and happiness family,graphic design of eco modern world in paper art style Фото со стока - 9445958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344816" cy="4149080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</p:pic>
    </p:spTree>
    <p:extLst>
      <p:ext uri="{BB962C8B-B14F-4D97-AF65-F5344CB8AC3E}">
        <p14:creationId xmlns:p14="http://schemas.microsoft.com/office/powerpoint/2010/main" val="10716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116632"/>
            <a:ext cx="8337484" cy="367240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ПРОГРАММЫ: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00808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ЭНЕРГОЭФФЕКТИВНОСТИ В МУНИЦИПАЛЬНОМ ОБРАЗОВАНИИ «КАРГАСОКСКИЙ РАЙОН»</a:t>
            </a:r>
            <a:br>
              <a:rPr lang="ru-RU" sz="24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0099"/>
              </a:solidFill>
              <a:latin typeface="Trebuchet MS" panose="020B0603020202020204"/>
            </a:endParaRPr>
          </a:p>
        </p:txBody>
      </p:sp>
      <p:pic>
        <p:nvPicPr>
          <p:cNvPr id="6" name="Рисунок 5" descr="https://press.ugraces.ru/content/images/2018/01/Energoeffektivno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8064896" cy="4077072"/>
          </a:xfrm>
          <a:prstGeom prst="rect">
            <a:avLst/>
          </a:prstGeom>
          <a:noFill/>
          <a:ln>
            <a:noFill/>
          </a:ln>
          <a:effectLst>
            <a:softEdge rad="774700"/>
          </a:effectLst>
        </p:spPr>
      </p:pic>
    </p:spTree>
    <p:extLst>
      <p:ext uri="{BB962C8B-B14F-4D97-AF65-F5344CB8AC3E}">
        <p14:creationId xmlns:p14="http://schemas.microsoft.com/office/powerpoint/2010/main" val="8582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32248" cy="208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642956"/>
              </p:ext>
            </p:extLst>
          </p:nvPr>
        </p:nvGraphicFramePr>
        <p:xfrm>
          <a:off x="467544" y="2089176"/>
          <a:ext cx="8280921" cy="3991820"/>
        </p:xfrm>
        <a:graphic>
          <a:graphicData uri="http://schemas.openxmlformats.org/drawingml/2006/table">
            <a:tbl>
              <a:tblPr/>
              <a:tblGrid>
                <a:gridCol w="4256870"/>
                <a:gridCol w="1353073"/>
                <a:gridCol w="1335489"/>
                <a:gridCol w="1335489"/>
              </a:tblGrid>
              <a:tr h="763760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цели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625" marB="476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7820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потребления топливно-энергетических ресурсов объектами социальной сферы,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64770" marR="39370" marT="393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8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расхода топлива котельными,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ru-RU" sz="18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152">
                <a:tc>
                  <a:txBody>
                    <a:bodyPr/>
                    <a:lstStyle>
                      <a:lvl1pPr marL="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1pPr>
                      <a:lvl2pPr marL="742950" indent="-28575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2pPr>
                      <a:lvl3pPr marL="11430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3pPr>
                      <a:lvl4pPr marL="16002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4pPr>
                      <a:lvl5pPr marL="2057400" indent="-228600" algn="l" rtl="0" eaLnBrk="1" latinLnBrk="0" hangingPunct="1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5pPr>
                      <a:lvl6pPr marL="25146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6pPr>
                      <a:lvl7pPr marL="29718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7pPr>
                      <a:lvl8pPr marL="34290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8pPr>
                      <a:lvl9pPr marL="3886200" indent="-228600" algn="l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0"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потребления бензина муниципальным автотранспортом, %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8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8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770" marR="39370" marT="39370" marB="647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B5B2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0" marR="0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63688" y="620688"/>
            <a:ext cx="6875501" cy="108012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r" defTabSz="457200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ru-RU" sz="2800" b="1" dirty="0" smtClean="0">
              <a:solidFill>
                <a:srgbClr val="33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значения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33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показателей цели  ПРОГРАММЫ:</a:t>
            </a:r>
          </a:p>
        </p:txBody>
      </p:sp>
    </p:spTree>
    <p:extLst>
      <p:ext uri="{BB962C8B-B14F-4D97-AF65-F5344CB8AC3E}">
        <p14:creationId xmlns:p14="http://schemas.microsoft.com/office/powerpoint/2010/main" val="1252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14.stc.all.kpcdn.net/share/i/12/8137598/inx960x64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5391"/>
            <a:ext cx="2232248" cy="1368152"/>
          </a:xfrm>
          <a:prstGeom prst="rect">
            <a:avLst/>
          </a:prstGeom>
          <a:noFill/>
          <a:ln>
            <a:noFill/>
          </a:ln>
          <a:effectLst>
            <a:softEdge rad="241300"/>
          </a:effec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1331640" y="188640"/>
            <a:ext cx="73448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расходования средств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2020 -2022 годах</a:t>
            </a:r>
            <a:endParaRPr lang="ru-RU" sz="2000" kern="0" dirty="0" smtClean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95260"/>
              </p:ext>
            </p:extLst>
          </p:nvPr>
        </p:nvGraphicFramePr>
        <p:xfrm>
          <a:off x="323528" y="1268761"/>
          <a:ext cx="8568953" cy="54952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160936"/>
                <a:gridCol w="1150352"/>
                <a:gridCol w="1150352"/>
                <a:gridCol w="1107313"/>
              </a:tblGrid>
              <a:tr h="461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Наименование мероприятия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2020 год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2021 год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2022 год</a:t>
                      </a:r>
                      <a:endParaRPr lang="ru-RU" sz="14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7447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Повышение энергетической эффективности в коммунальных системах и обеспечение надежности функционирования коммунального комплекса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Строительство блочной модульной котельной в п. Геологический Каргасокского района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</a:t>
                      </a:r>
                      <a:r>
                        <a:rPr lang="ru-RU" sz="1400" baseline="0" dirty="0" smtClean="0">
                          <a:effectLst/>
                        </a:rPr>
                        <a:t> 385,0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22</a:t>
                      </a:r>
                      <a:r>
                        <a:rPr lang="ru-RU" sz="1400" baseline="0" dirty="0" smtClean="0">
                          <a:effectLst/>
                        </a:rPr>
                        <a:t> 231,0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/>
                </a:tc>
              </a:tr>
              <a:tr h="6335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Ремонт ветхих сетей теплоснабжения, водоснабжения, замена оборудования в котельных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1 000,0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1 000,0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2 000,0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</a:tr>
              <a:tr h="4398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Ремонт ветхих сетей электроснабжения, замена оборудования в дизельных электростанциях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500,0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1 500,0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1 500,0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/>
                </a:tc>
              </a:tr>
              <a:tr h="6335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Реконструкция сетей электроснабжения 10/0,4 кВ в с. Новый Васюган Каргасокского района Томской области, в </a:t>
                      </a:r>
                      <a:r>
                        <a:rPr lang="ru-RU" sz="1400" b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т.ч</a:t>
                      </a: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. разработка ПСД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950,0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</a:tr>
              <a:tr h="35166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Повышение энергетической эффективности в системах уличного освещения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8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Замена светильников и сетей уличного освещения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r>
                        <a:rPr lang="ru-RU" sz="1400" dirty="0" smtClean="0">
                          <a:effectLst/>
                        </a:rPr>
                        <a:t>00,0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500,0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bg1"/>
                    </a:solidFill>
                  </a:tcPr>
                </a:tc>
              </a:tr>
              <a:tr h="28803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Обеспечивающая подпрограмма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850" marR="658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704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Обеспечение деятельности Муниципального казенного учреждения «Управление жилищно-коммунального хозяйства и капитального строительства МО «Каргасокский район</a:t>
                      </a:r>
                      <a:r>
                        <a:rPr lang="ru-RU" sz="1400" b="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»</a:t>
                      </a:r>
                      <a:endParaRPr lang="ru-RU" sz="14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6 595,2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6 616,5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6 697,8</a:t>
                      </a:r>
                      <a:endParaRPr lang="ru-RU" sz="1400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422336">
                <a:tc>
                  <a:txBody>
                    <a:bodyPr/>
                    <a:lstStyle/>
                    <a:p>
                      <a:pPr algn="r" fontAlgn="base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ИТОГО, тыс.руб.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31</a:t>
                      </a:r>
                      <a:r>
                        <a:rPr lang="ru-RU" sz="1400" b="1" baseline="0" dirty="0" smtClean="0">
                          <a:effectLst/>
                        </a:rPr>
                        <a:t> 930,2</a:t>
                      </a:r>
                      <a:endParaRPr lang="ru-RU" sz="14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31</a:t>
                      </a:r>
                      <a:r>
                        <a:rPr lang="ru-RU" sz="1400" b="1" baseline="0" dirty="0" smtClean="0">
                          <a:effectLst/>
                        </a:rPr>
                        <a:t> 847,5</a:t>
                      </a:r>
                      <a:endParaRPr lang="ru-RU" sz="14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10 197,8</a:t>
                      </a:r>
                      <a:endParaRPr lang="ru-RU" sz="1400" b="1" dirty="0">
                        <a:solidFill>
                          <a:srgbClr val="3B5B25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1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ww.hoover.org/sites/default/files/research/images/conservation_shutterstock_878990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930"/>
            <a:ext cx="1728192" cy="1234579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31640" y="188640"/>
            <a:ext cx="633670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872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реализации программы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872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2020 году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8723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040130"/>
              </p:ext>
            </p:extLst>
          </p:nvPr>
        </p:nvGraphicFramePr>
        <p:xfrm>
          <a:off x="251520" y="1052736"/>
          <a:ext cx="8712967" cy="5753072"/>
        </p:xfrm>
        <a:graphic>
          <a:graphicData uri="http://schemas.openxmlformats.org/drawingml/2006/table">
            <a:tbl>
              <a:tblPr/>
              <a:tblGrid>
                <a:gridCol w="4283295"/>
                <a:gridCol w="3405028"/>
                <a:gridCol w="1024644"/>
              </a:tblGrid>
              <a:tr h="2202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подпрограммы, задачи подпрограммы, основного мероприятия</a:t>
                      </a:r>
                      <a:endParaRPr lang="ru-RU" sz="115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результата мероприятий</a:t>
                      </a:r>
                      <a:endParaRPr lang="ru-RU" sz="115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 единица измерения</a:t>
                      </a:r>
                      <a:endParaRPr lang="ru-RU" sz="115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endParaRPr lang="ru-RU" sz="115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1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15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 «Повышение энергетической эффективности в ЖКХ Каргасокского района»</a:t>
                      </a:r>
                      <a:endParaRPr lang="ru-RU" sz="115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5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1. Повышение энергетической эффективности в коммунальных системах</a:t>
                      </a:r>
                      <a:r>
                        <a:rPr lang="ru-RU" sz="11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обеспечение надежности функционирования коммунального комплекса</a:t>
                      </a:r>
                      <a:endParaRPr lang="ru-RU" sz="115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мероприятие: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энергетической эффективности в коммунальных системах</a:t>
                      </a: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подготовка объектов ЖКХ к безаварийному прохождению отопительного сезона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мероприятий</a:t>
                      </a: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проводимых </a:t>
                      </a: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объектах коммунальной инфраструктуры в целях повышения энергетической эффективности и обеспечения надежности функционирования, ед.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1: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</a:t>
                      </a: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блочной модульной котельной в п. Геологический Каргасокского района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топлива (газ) на выработку тепловой энергии на котельных, т.у.т./Гкал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0,155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77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2: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ветхих сетей теплоснабжения, водоснабжения, замена оборудования котельных, систем водоснабжения и водоотведения 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потерь тепловой энергии при ее передаче в общем объеме переданной тепловой энергии, %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3: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ветхих сетей электроснабжения, замена оборудования в дизельных электростанциях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потерь электрической энергии при ее передаче в общем объеме переданной электрической энергии, %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371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 2. Повышение энергетической эффективности в системах уличного освещения</a:t>
                      </a:r>
                      <a:endParaRPr lang="ru-RU" sz="1150" b="1" i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мероприятие: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энергоэффективной светотехники и систем автоматического управления в системах уличного освещения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расхода ЭЭ в системах уличного освещения, %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1: 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светильников и сетей уличного освещения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светильников уличного освещения с энергоэффективными лампами в общем количестве светильников уличного освещения, %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15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47" marR="28840" marT="28840" marB="4744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8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235" y="2566882"/>
            <a:ext cx="8358017" cy="363918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Муниципальная </a:t>
            </a:r>
            <a:r>
              <a:rPr lang="ru-RU" sz="4000" b="1" dirty="0"/>
              <a:t>программа </a:t>
            </a:r>
            <a:r>
              <a:rPr lang="ru-RU" sz="4000" b="1" dirty="0" smtClean="0"/>
              <a:t>«Формирование современной городской среды на территории Каргасокского района»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ru-RU" sz="2400" i="1" dirty="0"/>
              <a:t>Утверждена постановлением Администрации </a:t>
            </a:r>
            <a:r>
              <a:rPr lang="ru-RU" sz="2400" i="1" dirty="0" smtClean="0"/>
              <a:t>Каргасокского района </a:t>
            </a:r>
            <a:r>
              <a:rPr lang="ru-RU" sz="2400" i="1" dirty="0"/>
              <a:t>от </a:t>
            </a:r>
            <a:r>
              <a:rPr lang="ru-RU" sz="2000" i="1" dirty="0" smtClean="0"/>
              <a:t>20.12.2017 № 352</a:t>
            </a:r>
            <a:r>
              <a:rPr lang="ru-RU" sz="2400" i="1" dirty="0" smtClean="0"/>
              <a:t>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2253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8ABF5AF-7C52-465C-9FC5-E22DF7A43140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667" y="1048922"/>
            <a:ext cx="8932333" cy="634929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программы: </a:t>
            </a:r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качества и комфорта городской среды на территории Каргасокского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gray">
          <a:xfrm>
            <a:off x="112640" y="5567190"/>
            <a:ext cx="9031360" cy="907111"/>
          </a:xfrm>
          <a:prstGeom prst="rect">
            <a:avLst/>
          </a:prstGeom>
          <a:gradFill flip="none" rotWithShape="1">
            <a:gsLst>
              <a:gs pos="42000">
                <a:schemeClr val="bg2">
                  <a:tint val="66000"/>
                  <a:satMod val="160000"/>
                  <a:alpha val="5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91424" tIns="45712" rIns="91424" bIns="45712" anchor="ctr"/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59934" y="1642534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Целевой показатель - количество благоустроенных территорий: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2495" y="3454399"/>
            <a:ext cx="622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Объемы финансирования муниципальной программы: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3393" y="3654409"/>
            <a:ext cx="8022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2020 год –  500 тыс. руб., 2021 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тыс. руб., 2022 год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тыс. руб.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(финансирование из федерального бюджета пока отсутствует)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3333" y="4441965"/>
            <a:ext cx="8348134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Основные направления расходования средств в 2020 году: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Благоустройство 3-х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общественных пространств: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Парк Победы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3 этап;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Детская площадка по ул. Красноармейская;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371600" marR="0" lvl="3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 возле Автовокзала.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182583" y="2108199"/>
            <a:ext cx="3177752" cy="502120"/>
            <a:chOff x="1258" y="1993"/>
            <a:chExt cx="3206" cy="387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 rot="3419336">
              <a:off x="1294" y="1957"/>
              <a:ext cx="371" cy="444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gray">
            <a:xfrm>
              <a:off x="1973" y="2056"/>
              <a:ext cx="122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 территории</a:t>
              </a:r>
              <a:endParaRPr lang="en-US" sz="2400" dirty="0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3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 smtClean="0"/>
                <a:t>2020 </a:t>
              </a:r>
            </a:p>
            <a:p>
              <a:r>
                <a:rPr lang="ru-RU" sz="1400" b="1" dirty="0" smtClean="0"/>
                <a:t>год</a:t>
              </a:r>
              <a:endParaRPr lang="en-US" sz="1400" b="1" dirty="0"/>
            </a:p>
          </p:txBody>
        </p:sp>
      </p:grpSp>
      <p:grpSp>
        <p:nvGrpSpPr>
          <p:cNvPr id="52" name="Group 12"/>
          <p:cNvGrpSpPr>
            <a:grpSpLocks/>
          </p:cNvGrpSpPr>
          <p:nvPr/>
        </p:nvGrpSpPr>
        <p:grpSpPr bwMode="auto">
          <a:xfrm>
            <a:off x="4684959" y="2108200"/>
            <a:ext cx="3062040" cy="535986"/>
            <a:chOff x="1269" y="2601"/>
            <a:chExt cx="3195" cy="389"/>
          </a:xfrm>
        </p:grpSpPr>
        <p:sp>
          <p:nvSpPr>
            <p:cNvPr id="5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4"/>
            <p:cNvSpPr>
              <a:spLocks noChangeArrowheads="1"/>
            </p:cNvSpPr>
            <p:nvPr/>
          </p:nvSpPr>
          <p:spPr bwMode="gray">
            <a:xfrm rot="3419336">
              <a:off x="1331" y="2539"/>
              <a:ext cx="387" cy="511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8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 территории</a:t>
              </a:r>
              <a:endParaRPr lang="en-US" sz="2400" dirty="0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53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 smtClean="0"/>
                <a:t>2</a:t>
              </a:r>
              <a:r>
                <a:rPr lang="ru-RU" sz="1400" b="1" dirty="0" smtClean="0"/>
                <a:t>021</a:t>
              </a:r>
            </a:p>
            <a:p>
              <a:r>
                <a:rPr lang="ru-RU" sz="1400" b="1" dirty="0" smtClean="0"/>
                <a:t>год</a:t>
              </a:r>
              <a:endParaRPr lang="en-US" sz="1400" b="1" dirty="0"/>
            </a:p>
          </p:txBody>
        </p:sp>
      </p:grpSp>
      <p:grpSp>
        <p:nvGrpSpPr>
          <p:cNvPr id="57" name="Group 17"/>
          <p:cNvGrpSpPr>
            <a:grpSpLocks/>
          </p:cNvGrpSpPr>
          <p:nvPr/>
        </p:nvGrpSpPr>
        <p:grpSpPr bwMode="auto">
          <a:xfrm>
            <a:off x="1182053" y="2878667"/>
            <a:ext cx="3957214" cy="498416"/>
            <a:chOff x="1263" y="3220"/>
            <a:chExt cx="3201" cy="363"/>
          </a:xfrm>
        </p:grpSpPr>
        <p:sp>
          <p:nvSpPr>
            <p:cNvPr id="5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gray">
            <a:xfrm rot="3419336">
              <a:off x="1254" y="3229"/>
              <a:ext cx="363" cy="345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1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/>
                <a:t>3 территории</a:t>
              </a:r>
              <a:endParaRPr lang="en-US" sz="2400" dirty="0"/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4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 smtClean="0"/>
                <a:t>2022</a:t>
              </a:r>
            </a:p>
            <a:p>
              <a:r>
                <a:rPr lang="ru-RU" sz="1400" b="1" dirty="0" smtClean="0"/>
                <a:t>год</a:t>
              </a:r>
              <a:endParaRPr lang="en-US" sz="14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838090" y="0"/>
            <a:ext cx="630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Муниципальная программа «Формирование современной городской среды на территории Каргасокского района»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03564" y="1868408"/>
            <a:ext cx="8313221" cy="44289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безопасности жизнедеятельности населения муниципального образования «Каргасокский район»</a:t>
            </a:r>
            <a:b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Утверждена постановлением Администрации </a:t>
            </a:r>
            <a:b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</a:rPr>
              <a:t>Каргасокского района от 15.10.2015  № 155</a:t>
            </a:r>
            <a:r>
              <a:rPr lang="ru-RU" sz="2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b="1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37E2142-E460-4F43-8025-7349912FB268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Заголовок 2"/>
          <p:cNvSpPr>
            <a:spLocks noGrp="1"/>
          </p:cNvSpPr>
          <p:nvPr>
            <p:ph type="title"/>
          </p:nvPr>
        </p:nvSpPr>
        <p:spPr>
          <a:xfrm>
            <a:off x="3463140" y="804335"/>
            <a:ext cx="4156861" cy="372680"/>
          </a:xfrm>
        </p:spPr>
        <p:txBody>
          <a:bodyPr/>
          <a:lstStyle/>
          <a:p>
            <a:r>
              <a:rPr lang="ru-RU" sz="1400" b="1" dirty="0" smtClean="0"/>
              <a:t>Цель и задачи муниципальной программы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4895" y="1058332"/>
            <a:ext cx="8572500" cy="132400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1000" b="1" u="sng" dirty="0" smtClean="0">
                <a:solidFill>
                  <a:schemeClr val="bg2">
                    <a:lumMod val="25000"/>
                  </a:schemeClr>
                </a:solidFill>
              </a:rPr>
              <a:t>Цель:</a:t>
            </a:r>
          </a:p>
          <a:p>
            <a:pPr marL="342839" indent="-342839">
              <a:lnSpc>
                <a:spcPct val="11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Повышение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уровня 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и качества жизни населения на территории </a:t>
            </a:r>
            <a:r>
              <a:rPr lang="ru-RU" sz="1000" dirty="0" err="1" smtClean="0">
                <a:solidFill>
                  <a:schemeClr val="bg2">
                    <a:lumMod val="25000"/>
                  </a:schemeClr>
                </a:solidFill>
              </a:rPr>
              <a:t>Каргасокского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 района, развитие человеческого капитала.</a:t>
            </a:r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1000" b="1" u="sng" dirty="0" smtClean="0">
                <a:solidFill>
                  <a:schemeClr val="bg2">
                    <a:lumMod val="25000"/>
                  </a:schemeClr>
                </a:solidFill>
              </a:rPr>
              <a:t>Задачи:</a:t>
            </a:r>
            <a:endParaRPr lang="ru-RU" sz="1000" b="1" u="sng" dirty="0">
              <a:solidFill>
                <a:schemeClr val="bg2">
                  <a:lumMod val="25000"/>
                </a:schemeClr>
              </a:solidFill>
            </a:endParaRPr>
          </a:p>
          <a:p>
            <a:pPr marL="342839" indent="-342839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1. Обеспечение </a:t>
            </a: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надлежащего уровня антитеррористической защищенности и защиты от проявлений экстремисткой деятельности на территории муниципального образования «Каргасокский район».</a:t>
            </a:r>
          </a:p>
          <a:p>
            <a:pPr marL="342839" indent="-342839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2. Снижение уровня преступности и уровня наркомании.</a:t>
            </a:r>
          </a:p>
          <a:p>
            <a:pPr marL="342839" indent="-342839" algn="just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</a:rPr>
              <a:t>3. Создание условий для сокращения количества лиц, погибших в результате ДТП,  количества ДТП</a:t>
            </a:r>
            <a:r>
              <a:rPr lang="ru-RU" sz="1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357019" y="2273661"/>
            <a:ext cx="8500553" cy="2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1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 цели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3952" y="2565270"/>
          <a:ext cx="7307637" cy="103631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718762"/>
                <a:gridCol w="914277"/>
                <a:gridCol w="914277"/>
                <a:gridCol w="914277"/>
                <a:gridCol w="846044"/>
              </a:tblGrid>
              <a:tr h="228729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Показатели цели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2019</a:t>
                      </a: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</a:tr>
              <a:tr h="31821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погибших в результате ДТП, преступных посягательств - до, чел.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</a:tr>
              <a:tr h="226776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Сокращение количества пострадавших в результате ДТП, преступных посягательств - до, чел.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+mj-lt"/>
                        </a:rPr>
                        <a:t>280</a:t>
                      </a: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280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buClr>
                          <a:schemeClr val="folHlink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buClr>
                          <a:schemeClr val="folHlink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275</a:t>
                      </a: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1439" marR="91439" marT="45719" marB="45719" horzOverflow="overflow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0819" y="3817799"/>
          <a:ext cx="8504237" cy="13715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5072098"/>
                <a:gridCol w="1214446"/>
                <a:gridCol w="1214446"/>
                <a:gridCol w="1003247"/>
              </a:tblGrid>
              <a:tr h="1869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подпрограмм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2020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</a:tr>
              <a:tr h="3962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/>
                        <a:t>Профилактика террористической и экстремистской деятельности на территории муниципального образования «Каргасокский район»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</a:tr>
              <a:tr h="243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kern="1200" dirty="0" smtClean="0"/>
                        <a:t>Профилактика преступности и наркомании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en-US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</a:tr>
              <a:tr h="243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Повышение безопасности дорожного движения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</a:tr>
              <a:tr h="243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175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 horzOverflow="overflow"/>
                </a:tc>
              </a:tr>
            </a:tbl>
          </a:graphicData>
        </a:graphic>
      </p:graphicFrame>
      <p:sp>
        <p:nvSpPr>
          <p:cNvPr id="27713" name="TextBox 2"/>
          <p:cNvSpPr txBox="1">
            <a:spLocks noChangeArrowheads="1"/>
          </p:cNvSpPr>
          <p:nvPr/>
        </p:nvSpPr>
        <p:spPr bwMode="auto">
          <a:xfrm>
            <a:off x="8047547" y="3594795"/>
            <a:ext cx="856571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016" y="3505869"/>
            <a:ext cx="8641732" cy="319646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Объем финансирования Программы</a:t>
            </a: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301310" y="5123164"/>
            <a:ext cx="6786054" cy="37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r">
              <a:defRPr/>
            </a:pPr>
            <a:r>
              <a:rPr lang="ru-RU" sz="1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Основная направленность мероприятий Программы в </a:t>
            </a:r>
            <a:r>
              <a:rPr lang="ru-RU" sz="1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</a:t>
            </a:r>
            <a:r>
              <a:rPr lang="en-US" sz="1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</a:t>
            </a:r>
            <a:r>
              <a:rPr lang="ru-RU" sz="1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 г</a:t>
            </a:r>
            <a:endParaRPr lang="ru-RU" sz="14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141711" y="5436075"/>
            <a:ext cx="8786982" cy="114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marL="342839" indent="-342839" algn="just">
              <a:spcBef>
                <a:spcPct val="20000"/>
              </a:spcBef>
              <a:buFontTx/>
              <a:buChar char="•"/>
              <a:defRPr/>
            </a:pPr>
            <a:r>
              <a:rPr lang="ru-RU" sz="12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Обеспечение надлежащего уровня антитеррористической защищенности и защиты от проявлений экстремистской деятельности на территории муниципального образования «Каргасокский район»</a:t>
            </a:r>
          </a:p>
          <a:p>
            <a:pPr marL="342839" indent="-342839" algn="just">
              <a:spcBef>
                <a:spcPct val="20000"/>
              </a:spcBef>
              <a:buFontTx/>
              <a:buChar char="•"/>
              <a:defRPr/>
            </a:pPr>
            <a:r>
              <a:rPr lang="ru-RU" sz="12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сокращения количества лиц, погибших в результате ДТП, количества ДТП</a:t>
            </a:r>
          </a:p>
          <a:p>
            <a:pPr marL="342839" indent="-342839" algn="just">
              <a:spcBef>
                <a:spcPct val="20000"/>
              </a:spcBef>
              <a:buFontTx/>
              <a:buChar char="•"/>
              <a:defRPr/>
            </a:pPr>
            <a:r>
              <a:rPr lang="ru-RU" sz="1200" kern="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Привлечение граждан Российской Федерации к охране общественного порядка на территории муниципального образования «Каргасокский </a:t>
            </a:r>
            <a:r>
              <a:rPr lang="ru-RU" sz="1200" kern="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marL="342839" indent="-342839" algn="just">
              <a:spcBef>
                <a:spcPct val="20000"/>
              </a:spcBef>
              <a:defRPr/>
            </a:pPr>
            <a:endParaRPr lang="ru-RU" sz="1100" kern="0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5F066C4-348D-4DA5-B34C-D7DC61617BC4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6"/>
          <p:cNvGrpSpPr>
            <a:grpSpLocks noChangeAspect="1"/>
          </p:cNvGrpSpPr>
          <p:nvPr/>
        </p:nvGrpSpPr>
        <p:grpSpPr bwMode="auto">
          <a:xfrm>
            <a:off x="8210616" y="698561"/>
            <a:ext cx="419462" cy="774639"/>
            <a:chOff x="2526619" y="3231420"/>
            <a:chExt cx="1325880" cy="2447151"/>
          </a:xfrm>
        </p:grpSpPr>
        <p:sp>
          <p:nvSpPr>
            <p:cNvPr id="16" name="Rounded Rectangle 47"/>
            <p:cNvSpPr/>
            <p:nvPr/>
          </p:nvSpPr>
          <p:spPr>
            <a:xfrm>
              <a:off x="2526619" y="4539657"/>
              <a:ext cx="1325880" cy="1138914"/>
            </a:xfrm>
            <a:prstGeom prst="roundRect">
              <a:avLst>
                <a:gd name="adj" fmla="val 5138"/>
              </a:avLst>
            </a:prstGeom>
            <a:solidFill>
              <a:srgbClr val="C11D07"/>
            </a:solidFill>
            <a:ln>
              <a:noFill/>
            </a:ln>
            <a:effectLst>
              <a:outerShdw blurRad="317500" dist="38100" dir="5400000" algn="t" rotWithShape="0">
                <a:prstClr val="black">
                  <a:alpha val="65000"/>
                </a:prstClr>
              </a:outerShdw>
            </a:effectLst>
            <a:scene3d>
              <a:camera prst="perspectiveRelaxed" fov="7200000">
                <a:rot lat="17673596" lon="0" rev="0"/>
              </a:camera>
              <a:lightRig rig="threePt" dir="t">
                <a:rot lat="0" lon="0" rev="10200000"/>
              </a:lightRig>
            </a:scene3d>
            <a:sp3d extrusionH="38100" prstMaterial="plastic">
              <a:bevelT w="50800" h="508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Isosceles Triangle 35"/>
            <p:cNvSpPr/>
            <p:nvPr/>
          </p:nvSpPr>
          <p:spPr>
            <a:xfrm>
              <a:off x="2701879" y="3231420"/>
              <a:ext cx="975360" cy="2069621"/>
            </a:xfrm>
            <a:custGeom>
              <a:avLst/>
              <a:gdLst>
                <a:gd name="connsiteX0" fmla="*/ 509840 w 975360"/>
                <a:gd name="connsiteY0" fmla="*/ 792 h 2069621"/>
                <a:gd name="connsiteX1" fmla="*/ 563039 w 975360"/>
                <a:gd name="connsiteY1" fmla="*/ 10265 h 2069621"/>
                <a:gd name="connsiteX2" fmla="*/ 975360 w 975360"/>
                <a:gd name="connsiteY2" fmla="*/ 1885811 h 2069621"/>
                <a:gd name="connsiteX3" fmla="*/ 487880 w 975360"/>
                <a:gd name="connsiteY3" fmla="*/ 2069621 h 2069621"/>
                <a:gd name="connsiteX4" fmla="*/ 400 w 975360"/>
                <a:gd name="connsiteY4" fmla="*/ 1885811 h 2069621"/>
                <a:gd name="connsiteX5" fmla="*/ 447 w 975360"/>
                <a:gd name="connsiteY5" fmla="*/ 1885602 h 2069621"/>
                <a:gd name="connsiteX6" fmla="*/ 0 w 975360"/>
                <a:gd name="connsiteY6" fmla="*/ 1885602 h 2069621"/>
                <a:gd name="connsiteX7" fmla="*/ 410486 w 975360"/>
                <a:gd name="connsiteY7" fmla="*/ 8836 h 2069621"/>
                <a:gd name="connsiteX8" fmla="*/ 509840 w 975360"/>
                <a:gd name="connsiteY8" fmla="*/ 792 h 206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360" h="2069621">
                  <a:moveTo>
                    <a:pt x="509840" y="792"/>
                  </a:moveTo>
                  <a:cubicBezTo>
                    <a:pt x="527756" y="1978"/>
                    <a:pt x="545585" y="4458"/>
                    <a:pt x="563039" y="10265"/>
                  </a:cubicBezTo>
                  <a:lnTo>
                    <a:pt x="975360" y="1885811"/>
                  </a:lnTo>
                  <a:cubicBezTo>
                    <a:pt x="975360" y="2008368"/>
                    <a:pt x="757108" y="2069621"/>
                    <a:pt x="487880" y="2069621"/>
                  </a:cubicBezTo>
                  <a:cubicBezTo>
                    <a:pt x="218652" y="2069621"/>
                    <a:pt x="400" y="2008368"/>
                    <a:pt x="400" y="1885811"/>
                  </a:cubicBezTo>
                  <a:cubicBezTo>
                    <a:pt x="416" y="1885741"/>
                    <a:pt x="431" y="1885671"/>
                    <a:pt x="447" y="1885602"/>
                  </a:cubicBezTo>
                  <a:lnTo>
                    <a:pt x="0" y="1885602"/>
                  </a:lnTo>
                  <a:lnTo>
                    <a:pt x="410486" y="8836"/>
                  </a:lnTo>
                  <a:cubicBezTo>
                    <a:pt x="444336" y="757"/>
                    <a:pt x="477232" y="-1367"/>
                    <a:pt x="509840" y="792"/>
                  </a:cubicBezTo>
                  <a:close/>
                </a:path>
              </a:pathLst>
            </a:custGeom>
            <a:gradFill>
              <a:gsLst>
                <a:gs pos="0">
                  <a:srgbClr val="F82306"/>
                </a:gs>
                <a:gs pos="100000">
                  <a:srgbClr val="A01704"/>
                </a:gs>
                <a:gs pos="40000">
                  <a:srgbClr val="F83B22"/>
                </a:gs>
              </a:gsLst>
              <a:lin ang="240000" scaled="0"/>
            </a:gradFill>
            <a:ln>
              <a:noFill/>
            </a:ln>
            <a:effectLst>
              <a:innerShdw blurRad="317500" dist="50800" dir="3000000">
                <a:prstClr val="black">
                  <a:alpha val="35000"/>
                </a:prstClr>
              </a:inn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Isosceles Triangle 35"/>
            <p:cNvSpPr/>
            <p:nvPr/>
          </p:nvSpPr>
          <p:spPr>
            <a:xfrm>
              <a:off x="2754036" y="4527775"/>
              <a:ext cx="858174" cy="382083"/>
            </a:xfrm>
            <a:custGeom>
              <a:avLst/>
              <a:gdLst/>
              <a:ahLst/>
              <a:cxnLst/>
              <a:rect l="l" t="t" r="r" b="b"/>
              <a:pathLst>
                <a:path w="860697" h="384360">
                  <a:moveTo>
                    <a:pt x="70995" y="0"/>
                  </a:moveTo>
                  <a:cubicBezTo>
                    <a:pt x="181101" y="30977"/>
                    <a:pt x="302713" y="47879"/>
                    <a:pt x="430508" y="47879"/>
                  </a:cubicBezTo>
                  <a:cubicBezTo>
                    <a:pt x="558047" y="47879"/>
                    <a:pt x="679426" y="31045"/>
                    <a:pt x="789368" y="226"/>
                  </a:cubicBezTo>
                  <a:lnTo>
                    <a:pt x="860697" y="324684"/>
                  </a:lnTo>
                  <a:cubicBezTo>
                    <a:pt x="727135" y="363624"/>
                    <a:pt x="582050" y="384360"/>
                    <a:pt x="430508" y="384360"/>
                  </a:cubicBezTo>
                  <a:cubicBezTo>
                    <a:pt x="278845" y="384360"/>
                    <a:pt x="133651" y="363591"/>
                    <a:pt x="0" y="32459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Isosceles Triangle 35"/>
            <p:cNvSpPr/>
            <p:nvPr/>
          </p:nvSpPr>
          <p:spPr>
            <a:xfrm>
              <a:off x="2882763" y="3950100"/>
              <a:ext cx="600722" cy="354791"/>
            </a:xfrm>
            <a:custGeom>
              <a:avLst/>
              <a:gdLst/>
              <a:ahLst/>
              <a:cxnLst/>
              <a:rect l="l" t="t" r="r" b="b"/>
              <a:pathLst>
                <a:path w="603182" h="353398">
                  <a:moveTo>
                    <a:pt x="68157" y="0"/>
                  </a:moveTo>
                  <a:cubicBezTo>
                    <a:pt x="141180" y="21147"/>
                    <a:pt x="220051" y="31240"/>
                    <a:pt x="302056" y="31240"/>
                  </a:cubicBezTo>
                  <a:cubicBezTo>
                    <a:pt x="383587" y="31240"/>
                    <a:pt x="462020" y="21263"/>
                    <a:pt x="534675" y="299"/>
                  </a:cubicBezTo>
                  <a:lnTo>
                    <a:pt x="603182" y="311919"/>
                  </a:lnTo>
                  <a:cubicBezTo>
                    <a:pt x="508278" y="338955"/>
                    <a:pt x="407075" y="353398"/>
                    <a:pt x="302056" y="353398"/>
                  </a:cubicBezTo>
                  <a:cubicBezTo>
                    <a:pt x="196690" y="353398"/>
                    <a:pt x="95166" y="338859"/>
                    <a:pt x="0" y="31161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Isosceles Triangle 35"/>
            <p:cNvSpPr/>
            <p:nvPr/>
          </p:nvSpPr>
          <p:spPr>
            <a:xfrm>
              <a:off x="3007196" y="3431559"/>
              <a:ext cx="351851" cy="282014"/>
            </a:xfrm>
            <a:custGeom>
              <a:avLst/>
              <a:gdLst/>
              <a:ahLst/>
              <a:cxnLst/>
              <a:rect l="l" t="t" r="r" b="b"/>
              <a:pathLst>
                <a:path w="353718" h="280374">
                  <a:moveTo>
                    <a:pt x="56505" y="0"/>
                  </a:moveTo>
                  <a:cubicBezTo>
                    <a:pt x="95458" y="7520"/>
                    <a:pt x="136018" y="11189"/>
                    <a:pt x="177626" y="11189"/>
                  </a:cubicBezTo>
                  <a:cubicBezTo>
                    <a:pt x="218579" y="11189"/>
                    <a:pt x="258515" y="7635"/>
                    <a:pt x="296925" y="462"/>
                  </a:cubicBezTo>
                  <a:lnTo>
                    <a:pt x="353718" y="258800"/>
                  </a:lnTo>
                  <a:cubicBezTo>
                    <a:pt x="297487" y="273547"/>
                    <a:pt x="238387" y="280374"/>
                    <a:pt x="177626" y="280374"/>
                  </a:cubicBezTo>
                  <a:cubicBezTo>
                    <a:pt x="116307" y="280374"/>
                    <a:pt x="56679" y="273421"/>
                    <a:pt x="0" y="25834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8F8F8"/>
                </a:gs>
                <a:gs pos="100000">
                  <a:srgbClr val="969696"/>
                </a:gs>
              </a:gsLst>
              <a:lin ang="0" scaled="1"/>
              <a:tileRect/>
            </a:gradFill>
            <a:ln w="12700" cap="rnd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Isosceles Triangle 35"/>
            <p:cNvSpPr/>
            <p:nvPr/>
          </p:nvSpPr>
          <p:spPr>
            <a:xfrm>
              <a:off x="2792653" y="3231420"/>
              <a:ext cx="377597" cy="2060521"/>
            </a:xfrm>
            <a:custGeom>
              <a:avLst/>
              <a:gdLst/>
              <a:ahLst/>
              <a:cxnLst/>
              <a:rect l="l" t="t" r="r" b="b"/>
              <a:pathLst>
                <a:path w="378767" h="2058550">
                  <a:moveTo>
                    <a:pt x="378767" y="0"/>
                  </a:moveTo>
                  <a:lnTo>
                    <a:pt x="221834" y="2058550"/>
                  </a:lnTo>
                  <a:cubicBezTo>
                    <a:pt x="131841" y="2048309"/>
                    <a:pt x="54775" y="2028807"/>
                    <a:pt x="0" y="1999947"/>
                  </a:cubicBezTo>
                  <a:lnTo>
                    <a:pt x="259148" y="285117"/>
                  </a:lnTo>
                  <a:lnTo>
                    <a:pt x="319782" y="7894"/>
                  </a:lnTo>
                  <a:cubicBezTo>
                    <a:pt x="339721" y="3135"/>
                    <a:pt x="359328" y="443"/>
                    <a:pt x="378767" y="0"/>
                  </a:cubicBez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Isosceles Triangle 35"/>
            <p:cNvSpPr/>
            <p:nvPr/>
          </p:nvSpPr>
          <p:spPr>
            <a:xfrm>
              <a:off x="3080143" y="3231420"/>
              <a:ext cx="154471" cy="2069618"/>
            </a:xfrm>
            <a:custGeom>
              <a:avLst/>
              <a:gdLst/>
              <a:ahLst/>
              <a:cxnLst/>
              <a:rect l="l" t="t" r="r" b="b"/>
              <a:pathLst>
                <a:path w="153711" h="2068782">
                  <a:moveTo>
                    <a:pt x="117624" y="0"/>
                  </a:moveTo>
                  <a:lnTo>
                    <a:pt x="153711" y="2067454"/>
                  </a:lnTo>
                  <a:cubicBezTo>
                    <a:pt x="138761" y="2068584"/>
                    <a:pt x="123595" y="2068782"/>
                    <a:pt x="108264" y="2068782"/>
                  </a:cubicBezTo>
                  <a:cubicBezTo>
                    <a:pt x="71048" y="2068782"/>
                    <a:pt x="34806" y="2067612"/>
                    <a:pt x="0" y="2064968"/>
                  </a:cubicBezTo>
                  <a:lnTo>
                    <a:pt x="100882" y="62"/>
                  </a:lnTo>
                  <a:close/>
                </a:path>
              </a:pathLst>
            </a:cu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17333" y="0"/>
            <a:ext cx="59266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«Обеспечение безопасности жизнедеятельности населения муниципального образования «Каргасокский район»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228599" y="1126067"/>
            <a:ext cx="8805333" cy="5511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Основные понятия………………………………………………………………………………………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………………………………………………..………………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</a:t>
            </a:r>
            <a:r>
              <a:rPr lang="en-US" sz="3200" b="1" dirty="0" smtClean="0">
                <a:solidFill>
                  <a:srgbClr val="202020"/>
                </a:solidFill>
              </a:rPr>
              <a:t>.</a:t>
            </a:r>
            <a:r>
              <a:rPr lang="ru-RU" sz="3200" b="1" dirty="0" smtClean="0">
                <a:solidFill>
                  <a:srgbClr val="202020"/>
                </a:solidFill>
              </a:rPr>
              <a:t>,,,,,,,,,,,,,,,,,…</a:t>
            </a:r>
            <a:r>
              <a:rPr lang="en-US" sz="3200" b="1" dirty="0" smtClean="0">
                <a:solidFill>
                  <a:srgbClr val="202020"/>
                </a:solidFill>
              </a:rPr>
              <a:t>4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Какие бывают бюджеты…………………………………………………………………………...……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………..</a:t>
            </a:r>
            <a:r>
              <a:rPr lang="en-US" sz="3200" b="1" dirty="0" smtClean="0">
                <a:solidFill>
                  <a:srgbClr val="202020"/>
                </a:solidFill>
              </a:rPr>
              <a:t>…</a:t>
            </a:r>
            <a:r>
              <a:rPr lang="ru-RU" sz="3200" b="1" dirty="0" smtClean="0">
                <a:solidFill>
                  <a:srgbClr val="202020"/>
                </a:solidFill>
              </a:rPr>
              <a:t>..,…………...</a:t>
            </a:r>
            <a:r>
              <a:rPr lang="en-US" sz="3200" b="1" dirty="0" smtClean="0">
                <a:solidFill>
                  <a:srgbClr val="202020"/>
                </a:solidFill>
              </a:rPr>
              <a:t>.</a:t>
            </a:r>
            <a:r>
              <a:rPr lang="ru-RU" sz="3200" b="1" dirty="0" smtClean="0">
                <a:solidFill>
                  <a:srgbClr val="202020"/>
                </a:solidFill>
              </a:rPr>
              <a:t>.. </a:t>
            </a:r>
            <a:r>
              <a:rPr lang="en-US" sz="3200" b="1" dirty="0" smtClean="0">
                <a:solidFill>
                  <a:srgbClr val="202020"/>
                </a:solidFill>
              </a:rPr>
              <a:t>5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Основные нормативно-правовые акты, регулирующие бюджетный процесс ………………….…</a:t>
            </a:r>
            <a:r>
              <a:rPr lang="en-US" sz="3200" b="1" dirty="0" smtClean="0">
                <a:solidFill>
                  <a:srgbClr val="202020"/>
                </a:solidFill>
              </a:rPr>
              <a:t>……..</a:t>
            </a:r>
            <a:r>
              <a:rPr lang="ru-RU" sz="3200" b="1" dirty="0" smtClean="0">
                <a:solidFill>
                  <a:srgbClr val="202020"/>
                </a:solidFill>
              </a:rPr>
              <a:t>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………………………….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……………..</a:t>
            </a:r>
            <a:r>
              <a:rPr lang="ru-RU" sz="3200" b="1" dirty="0" smtClean="0">
                <a:solidFill>
                  <a:srgbClr val="202020"/>
                </a:solidFill>
              </a:rPr>
              <a:t>. </a:t>
            </a:r>
            <a:r>
              <a:rPr lang="en-US" sz="3200" b="1" dirty="0" smtClean="0">
                <a:solidFill>
                  <a:srgbClr val="202020"/>
                </a:solidFill>
              </a:rPr>
              <a:t>6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Основные этапы составления проекта районного бюджета ………………………………………...…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</a:t>
            </a:r>
            <a:r>
              <a:rPr lang="ru-RU" sz="3200" b="1" dirty="0" smtClean="0">
                <a:solidFill>
                  <a:srgbClr val="202020"/>
                </a:solidFill>
              </a:rPr>
              <a:t>……</a:t>
            </a:r>
            <a:r>
              <a:rPr lang="en-US" sz="3200" b="1" dirty="0" smtClean="0">
                <a:solidFill>
                  <a:srgbClr val="202020"/>
                </a:solidFill>
              </a:rPr>
              <a:t>…</a:t>
            </a:r>
            <a:r>
              <a:rPr lang="ru-RU" sz="3200" b="1" dirty="0" smtClean="0">
                <a:solidFill>
                  <a:srgbClr val="202020"/>
                </a:solidFill>
              </a:rPr>
              <a:t>. </a:t>
            </a:r>
            <a:r>
              <a:rPr lang="en-US" sz="3200" b="1" dirty="0" smtClean="0">
                <a:solidFill>
                  <a:srgbClr val="202020"/>
                </a:solidFill>
              </a:rPr>
              <a:t>7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Динамика основных показателей социально-экономического развития Каргасокского района…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……………………………  </a:t>
            </a:r>
            <a:r>
              <a:rPr lang="en-US" sz="3200" b="1" dirty="0" smtClean="0">
                <a:solidFill>
                  <a:srgbClr val="202020"/>
                </a:solidFill>
              </a:rPr>
              <a:t>…</a:t>
            </a:r>
            <a:r>
              <a:rPr lang="ru-RU" sz="3200" b="1" dirty="0" smtClean="0">
                <a:solidFill>
                  <a:srgbClr val="202020"/>
                </a:solidFill>
              </a:rPr>
              <a:t>.. </a:t>
            </a:r>
            <a:r>
              <a:rPr lang="en-US" sz="3200" b="1" dirty="0" smtClean="0">
                <a:solidFill>
                  <a:srgbClr val="202020"/>
                </a:solidFill>
              </a:rPr>
              <a:t>8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Цели и задачи бюджетной политики……………………………………………………………...…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………………………….……</a:t>
            </a:r>
            <a:r>
              <a:rPr lang="en-US" sz="3200" b="1" dirty="0" smtClean="0">
                <a:solidFill>
                  <a:srgbClr val="202020"/>
                </a:solidFill>
              </a:rPr>
              <a:t>9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Основные характеристики районного бюджета    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………………………….…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0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Виды доходов бюджета……………………………………………………………………………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…….</a:t>
            </a:r>
            <a:r>
              <a:rPr lang="ru-RU" sz="3200" b="1" dirty="0" smtClean="0">
                <a:solidFill>
                  <a:srgbClr val="202020"/>
                </a:solidFill>
              </a:rPr>
              <a:t>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…………………………….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 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1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Состав налоговых доходов районного бюджета……………………………………………...……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</a:t>
            </a:r>
            <a:r>
              <a:rPr lang="ru-RU" sz="3200" b="1" dirty="0" smtClean="0">
                <a:solidFill>
                  <a:srgbClr val="202020"/>
                </a:solidFill>
              </a:rPr>
              <a:t>……….……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2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Состав неналоговых доходов районного бюджета  …………………………………………..……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…………………..</a:t>
            </a:r>
            <a:r>
              <a:rPr lang="en-US" sz="3200" b="1" dirty="0" smtClean="0">
                <a:solidFill>
                  <a:srgbClr val="202020"/>
                </a:solidFill>
              </a:rPr>
              <a:t>……</a:t>
            </a:r>
            <a:r>
              <a:rPr lang="ru-RU" sz="3200" b="1" dirty="0" smtClean="0">
                <a:solidFill>
                  <a:srgbClr val="202020"/>
                </a:solidFill>
              </a:rPr>
              <a:t>……..…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3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Виды безвозмездных поступлений районного бюджета  …………………………………….……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………………………….…..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4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Состав безвозмездных поступлений районного бюджета   … …………………………………..…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……………………..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….</a:t>
            </a:r>
            <a:r>
              <a:rPr lang="en-US" sz="3200" b="1" dirty="0" smtClean="0">
                <a:solidFill>
                  <a:srgbClr val="202020"/>
                </a:solidFill>
              </a:rPr>
              <a:t>.</a:t>
            </a:r>
            <a:r>
              <a:rPr lang="ru-RU" sz="3200" b="1" dirty="0" smtClean="0">
                <a:solidFill>
                  <a:srgbClr val="202020"/>
                </a:solidFill>
              </a:rPr>
              <a:t>…1</a:t>
            </a:r>
            <a:r>
              <a:rPr lang="en-US" sz="3200" b="1" dirty="0" smtClean="0">
                <a:solidFill>
                  <a:srgbClr val="202020"/>
                </a:solidFill>
              </a:rPr>
              <a:t>5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Прочие безвозмездные поступления    …………………………………………………………...…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……………….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……………………………………..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6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Бюджетные расходы…………………………………………………………………………………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……………………………..</a:t>
            </a:r>
            <a:r>
              <a:rPr lang="ru-RU" sz="3200" b="1" dirty="0" smtClean="0">
                <a:solidFill>
                  <a:srgbClr val="202020"/>
                </a:solidFill>
              </a:rPr>
              <a:t>..…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……………………….…</a:t>
            </a:r>
            <a:r>
              <a:rPr lang="ru-RU" sz="3200" b="1" dirty="0" smtClean="0">
                <a:solidFill>
                  <a:srgbClr val="202020"/>
                </a:solidFill>
              </a:rPr>
              <a:t>1</a:t>
            </a:r>
            <a:r>
              <a:rPr lang="en-US" sz="3200" b="1" dirty="0" smtClean="0">
                <a:solidFill>
                  <a:srgbClr val="202020"/>
                </a:solidFill>
              </a:rPr>
              <a:t>7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Муниципальная программа «Повышение </a:t>
            </a:r>
            <a:r>
              <a:rPr lang="ru-RU" sz="3200" b="1" dirty="0" err="1" smtClean="0">
                <a:solidFill>
                  <a:srgbClr val="202020"/>
                </a:solidFill>
              </a:rPr>
              <a:t>энергоэффективности</a:t>
            </a:r>
            <a:r>
              <a:rPr lang="ru-RU" sz="3200" b="1" dirty="0" smtClean="0">
                <a:solidFill>
                  <a:srgbClr val="202020"/>
                </a:solidFill>
              </a:rPr>
              <a:t> в муниципальном образовании Каргасокский район»……………………………………………………………………………………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……………..</a:t>
            </a:r>
            <a:r>
              <a:rPr lang="en-US" sz="3200" b="1" dirty="0" smtClean="0">
                <a:solidFill>
                  <a:srgbClr val="202020"/>
                </a:solidFill>
              </a:rPr>
              <a:t>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………………..…</a:t>
            </a:r>
            <a:r>
              <a:rPr lang="ru-RU" sz="3200" b="1" dirty="0" smtClean="0">
                <a:solidFill>
                  <a:srgbClr val="202020"/>
                </a:solidFill>
              </a:rPr>
              <a:t>2</a:t>
            </a:r>
            <a:r>
              <a:rPr lang="en-US" sz="3200" b="1" dirty="0" smtClean="0">
                <a:solidFill>
                  <a:srgbClr val="202020"/>
                </a:solidFill>
              </a:rPr>
              <a:t>1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Муниципальная программа «Формирование современной городской среды на территории Каргасокского района</a:t>
            </a:r>
            <a:r>
              <a:rPr lang="ru-RU" sz="3200" b="1" dirty="0" smtClean="0">
                <a:solidFill>
                  <a:srgbClr val="202020"/>
                </a:solidFill>
              </a:rPr>
              <a:t>»…………………..…..26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Муниципальная программа «Обеспечение безопасности жизнедеятельности населения муниципального образования «Каргасокский район» ……………………………………………………………………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……………………………………..........................…. </a:t>
            </a:r>
            <a:r>
              <a:rPr lang="ru-RU" sz="3200" b="1" dirty="0" smtClean="0">
                <a:solidFill>
                  <a:srgbClr val="202020"/>
                </a:solidFill>
              </a:rPr>
              <a:t>28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  <a:cs typeface="Times New Roman" pitchFamily="18" charset="0"/>
              </a:rPr>
              <a:t>Муниципальная программа «Развитие молодёжной политики, физической культуры и спорта на территории муниципального образования «Каргасокский район»»………………………</a:t>
            </a:r>
            <a:r>
              <a:rPr lang="en-US" sz="3200" b="1" dirty="0" smtClean="0">
                <a:solidFill>
                  <a:srgbClr val="202020"/>
                </a:solidFill>
                <a:cs typeface="Times New Roman" pitchFamily="18" charset="0"/>
              </a:rPr>
              <a:t>……………………………………………..</a:t>
            </a:r>
            <a:r>
              <a:rPr lang="ru-RU" sz="3200" b="1" dirty="0" smtClean="0">
                <a:solidFill>
                  <a:srgbClr val="202020"/>
                </a:solidFill>
                <a:cs typeface="Times New Roman" pitchFamily="18" charset="0"/>
              </a:rPr>
              <a:t>………</a:t>
            </a:r>
            <a:r>
              <a:rPr lang="en-US" sz="3200" b="1" dirty="0" smtClean="0">
                <a:solidFill>
                  <a:srgbClr val="202020"/>
                </a:solidFill>
                <a:cs typeface="Times New Roman" pitchFamily="18" charset="0"/>
              </a:rPr>
              <a:t>…………</a:t>
            </a:r>
            <a:r>
              <a:rPr lang="ru-RU" sz="3200" b="1" dirty="0" smtClean="0">
                <a:solidFill>
                  <a:srgbClr val="202020"/>
                </a:solidFill>
                <a:cs typeface="Times New Roman" pitchFamily="18" charset="0"/>
              </a:rPr>
              <a:t>……………………………………………………………...</a:t>
            </a:r>
            <a:r>
              <a:rPr lang="en-US" sz="3200" b="1" dirty="0" smtClean="0">
                <a:solidFill>
                  <a:srgbClr val="202020"/>
                </a:solidFill>
                <a:cs typeface="Times New Roman" pitchFamily="18" charset="0"/>
              </a:rPr>
              <a:t>…</a:t>
            </a:r>
            <a:r>
              <a:rPr lang="ru-RU" sz="3200" b="1" dirty="0" smtClean="0">
                <a:solidFill>
                  <a:srgbClr val="202020"/>
                </a:solidFill>
                <a:cs typeface="Times New Roman" pitchFamily="18" charset="0"/>
              </a:rPr>
              <a:t>…………………………………………30</a:t>
            </a:r>
            <a:endParaRPr lang="ru-RU" sz="3200" b="1" dirty="0" smtClean="0">
              <a:solidFill>
                <a:srgbClr val="20202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Муниципальная программа «Обеспечение доступным  и комфортным жильем и коммунальными услугами жителей муниципального </a:t>
            </a: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>
                <a:solidFill>
                  <a:srgbClr val="202020"/>
                </a:solidFill>
              </a:rPr>
              <a:t>           образования «Каргасокский район» 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……………………..…………………..</a:t>
            </a:r>
            <a:r>
              <a:rPr lang="en-US" sz="3200" b="1" dirty="0" smtClean="0">
                <a:solidFill>
                  <a:srgbClr val="202020"/>
                </a:solidFill>
              </a:rPr>
              <a:t>……..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 </a:t>
            </a:r>
            <a:r>
              <a:rPr lang="ru-RU" sz="3200" b="1" dirty="0" smtClean="0">
                <a:solidFill>
                  <a:srgbClr val="202020"/>
                </a:solidFill>
              </a:rPr>
              <a:t>35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Муниципальная программа «Развитие культуры и туризма в муниципальном образовании «Каргасокский район»……………………………………………………………………………………………………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………………………………….... </a:t>
            </a:r>
            <a:r>
              <a:rPr lang="ru-RU" sz="3200" b="1" dirty="0" smtClean="0">
                <a:solidFill>
                  <a:srgbClr val="202020"/>
                </a:solidFill>
              </a:rPr>
              <a:t>38</a:t>
            </a:r>
          </a:p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202020"/>
                </a:solidFill>
              </a:rPr>
              <a:t>Муниципальная программа «Развитие образования в муниципальном образовании «Каргасокский район»………………………………………………………………………………………………...…</a:t>
            </a:r>
            <a:r>
              <a:rPr lang="en-US" sz="3200" b="1" dirty="0" smtClean="0">
                <a:solidFill>
                  <a:srgbClr val="202020"/>
                </a:solidFill>
              </a:rPr>
              <a:t>…………………………………………………</a:t>
            </a:r>
            <a:r>
              <a:rPr lang="ru-RU" sz="3200" b="1" dirty="0" smtClean="0">
                <a:solidFill>
                  <a:srgbClr val="202020"/>
                </a:solidFill>
              </a:rPr>
              <a:t>………………………………………………..40</a:t>
            </a:r>
            <a:endParaRPr lang="ru-RU" sz="32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 dirty="0" smtClean="0"/>
              <a:t>Муниципальная программа  «Создание условий для устойчивого экономического развития муниципального образования </a:t>
            </a: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/>
              <a:t>           «</a:t>
            </a:r>
            <a:r>
              <a:rPr lang="ru-RU" sz="3200" b="1" dirty="0" err="1" smtClean="0"/>
              <a:t>Каргасокский</a:t>
            </a:r>
            <a:r>
              <a:rPr lang="ru-RU" sz="3200" b="1" dirty="0" smtClean="0"/>
              <a:t> район» </a:t>
            </a:r>
            <a:r>
              <a:rPr lang="ru-RU" sz="3200" b="1" dirty="0" smtClean="0"/>
              <a:t>………………………………………………………………………………………………………………………………………………………………………….….</a:t>
            </a:r>
            <a:r>
              <a:rPr lang="ru-RU" sz="3200" b="1" dirty="0" smtClean="0"/>
              <a:t>43</a:t>
            </a:r>
            <a:r>
              <a:rPr lang="ru-RU" sz="3200" b="1" dirty="0" smtClean="0">
                <a:solidFill>
                  <a:srgbClr val="202020"/>
                </a:solidFill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3200" b="1" dirty="0" smtClean="0"/>
              <a:t>Муниципальная программа  «Создание условий в </a:t>
            </a:r>
            <a:r>
              <a:rPr lang="ru-RU" sz="3200" b="1" dirty="0" err="1" smtClean="0"/>
              <a:t>Каргасокском</a:t>
            </a:r>
            <a:r>
              <a:rPr lang="ru-RU" sz="3200" b="1" dirty="0" smtClean="0"/>
              <a:t> районе новых и сохранение существующих ученических мест </a:t>
            </a:r>
          </a:p>
          <a:p>
            <a:pPr>
              <a:lnSpc>
                <a:spcPct val="80000"/>
              </a:lnSpc>
              <a:buNone/>
            </a:pPr>
            <a:r>
              <a:rPr lang="ru-RU" sz="3200" b="1" dirty="0" smtClean="0"/>
              <a:t>           в муниципальных общеобразовательных организациях» </a:t>
            </a:r>
            <a:r>
              <a:rPr lang="ru-RU" sz="3200" b="1" dirty="0" smtClean="0"/>
              <a:t>……………………………………………………………………………………………………………………   47</a:t>
            </a:r>
            <a:r>
              <a:rPr lang="ru-RU" sz="3200" b="1" dirty="0" smtClean="0">
                <a:solidFill>
                  <a:srgbClr val="202020"/>
                </a:solidFill>
              </a:rPr>
              <a:t>	</a:t>
            </a:r>
            <a:endParaRPr lang="ru-RU" sz="3200" b="1" u="sng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0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endParaRPr lang="ru-RU" sz="1300" b="1" u="sng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endParaRPr lang="ru-RU" sz="1300" b="1" dirty="0" smtClean="0">
              <a:solidFill>
                <a:srgbClr val="202020"/>
              </a:solidFill>
            </a:endParaRPr>
          </a:p>
          <a:p>
            <a:pPr>
              <a:lnSpc>
                <a:spcPct val="80000"/>
              </a:lnSpc>
            </a:pPr>
            <a:endParaRPr lang="ru-RU" sz="1300" b="1" dirty="0" smtClean="0"/>
          </a:p>
          <a:p>
            <a:pPr>
              <a:lnSpc>
                <a:spcPct val="80000"/>
              </a:lnSpc>
            </a:pPr>
            <a:endParaRPr lang="ru-RU" sz="2900" b="1" dirty="0" smtClean="0"/>
          </a:p>
          <a:p>
            <a:pPr>
              <a:lnSpc>
                <a:spcPct val="80000"/>
              </a:lnSpc>
            </a:pPr>
            <a:endParaRPr lang="ru-RU" sz="2900" b="1" dirty="0" smtClean="0"/>
          </a:p>
          <a:p>
            <a:pPr>
              <a:lnSpc>
                <a:spcPct val="80000"/>
              </a:lnSpc>
            </a:pPr>
            <a:endParaRPr lang="ru-RU" sz="29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15387" y="374135"/>
            <a:ext cx="1444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Содержание</a:t>
            </a:r>
            <a:endParaRPr lang="ru-RU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946400" y="143933"/>
            <a:ext cx="6197600" cy="904279"/>
          </a:xfrm>
        </p:spPr>
        <p:txBody>
          <a:bodyPr>
            <a:normAutofit/>
          </a:bodyPr>
          <a:lstStyle/>
          <a:p>
            <a:r>
              <a:rPr lang="ru-RU" b="1" dirty="0" smtClean="0"/>
              <a:t>Содержание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tlyagin\Desktop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1520" y="980728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Муниципальная программа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молодёжной политики,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физической культуры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спорта на территории муниципального образования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Каргасокский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район»»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постановлением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Администрации Каргасокского района от 11.10.2015 года №175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 реализации 2016 – 2021 годы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фото_\Герб Карга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348" y="430502"/>
            <a:ext cx="892700" cy="112629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спор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301208"/>
            <a:ext cx="1008112" cy="1329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tlyagin\Desktop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1772816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является комплексным и системным планом мероприятий для поэтапного увеличения численности населения, систематически занимающегося физической культурой и спортом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предусматривает  реализацию комплекса мероприятий, направленных на создание благоприятных условия для занятий физической культурой и спортом на территории Каргасокского района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D:\фото_\Герб Карга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348" y="430502"/>
            <a:ext cx="892700" cy="112629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спо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5085184"/>
            <a:ext cx="244827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tlyagin\Desktop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48478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«Создание условий для развития физической культуры и спорта и эффективной молодежной политики в муниципальном образовании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6" descr="D:\фото_\Герб Карга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348" y="430502"/>
            <a:ext cx="892700" cy="112629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99268"/>
              </p:ext>
            </p:extLst>
          </p:nvPr>
        </p:nvGraphicFramePr>
        <p:xfrm>
          <a:off x="395535" y="2708920"/>
          <a:ext cx="8352930" cy="2359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1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69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68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3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ЦЕЛИ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1448" marR="91448" marT="45712" marB="45712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1448" marR="91448" marT="45712" marB="45712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Доля населения муниципального образования «Каргасокский район», систематически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занимающегося</a:t>
                      </a:r>
                      <a:r>
                        <a:rPr lang="ru-RU" sz="14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физической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культурой и спортом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37,3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37,33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37,33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37,33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Удельный вес молодежи (14 - 30 лет), положительно оценивающей возможности для развития и самореализации молодежи в Каргасокском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районе, %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14,5</a:t>
                      </a:r>
                      <a:endParaRPr lang="ru-RU" sz="1050" dirty="0">
                        <a:latin typeface="Arial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15,1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15,1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Times New Roman"/>
                        </a:rPr>
                        <a:t>15,1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364" name="Picture 4" descr="Картинки по запросу спор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215228"/>
            <a:ext cx="4680520" cy="1310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tlyagin\Desktop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финансирования Программы: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995035"/>
              </p:ext>
            </p:extLst>
          </p:nvPr>
        </p:nvGraphicFramePr>
        <p:xfrm>
          <a:off x="1071538" y="2285992"/>
          <a:ext cx="7358114" cy="24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45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98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29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подпрограмм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C2448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C2448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7313">
                <a:tc>
                  <a:txBody>
                    <a:bodyPr/>
                    <a:lstStyle/>
                    <a:p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физической культуры</a:t>
                      </a:r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спорта </a:t>
                      </a:r>
                      <a:r>
                        <a:rPr lang="ru-RU" sz="16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территории Каргасокского района»</a:t>
                      </a:r>
                      <a:endParaRPr lang="ru-RU" sz="16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9 860, 0</a:t>
                      </a:r>
                      <a:endParaRPr lang="ru-RU" sz="1600" u="non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7284,2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7284,2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06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«Развитие эффективной молодежной политики и патриотического воспитания в </a:t>
                      </a:r>
                      <a:r>
                        <a:rPr lang="ru-RU" sz="16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Каргасокском</a:t>
                      </a:r>
                      <a:r>
                        <a:rPr lang="ru-RU" sz="16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районе»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120,0</a:t>
                      </a:r>
                      <a:endParaRPr lang="ru-RU" sz="1600" u="non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120,0</a:t>
                      </a:r>
                      <a:endParaRPr lang="ru-RU" sz="1600" u="non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u="none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u="none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120,0</a:t>
                      </a:r>
                      <a:endParaRPr lang="ru-RU" sz="1600" u="none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6" descr="D:\фото_\Герб Каргас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348" y="430502"/>
            <a:ext cx="892700" cy="1126290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157192"/>
            <a:ext cx="2376264" cy="1512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otlyagin\Desktop\bv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50017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реализации Программы в 2020 году: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428868"/>
            <a:ext cx="835292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Организация и проведение официальных спортивно-массовых мероприятий среди населения на территории Каргасокского района;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Организация участия сборных команд Каргасокского района в официальных межмуниципальных, региональных и всероссийских физкультурно-спортивных мероприятиях;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Стимулирование спортсменов Каргасокского района и их тренеров к высоким спортивным достижениям;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Укрепление материально-технической базы отрасли спорта путем приобретения спортивного инвентаря и оборудования;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Создание сети малобюджетных спортивных площадок по месту жительства и учебы в муниципальных образованиях;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Оснащение объектов спортивной инфраструктуры спортивно - технологическим оборудованием;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Организация участия талантливой молодёжи  в региональных форумах,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spc="50" dirty="0" smtClean="0">
                <a:latin typeface="Times New Roman" pitchFamily="18" charset="0"/>
                <a:cs typeface="Times New Roman" pitchFamily="18" charset="0"/>
              </a:rPr>
              <a:t>конкурсах,  фестивалях. </a:t>
            </a:r>
            <a:endParaRPr lang="ru-RU" sz="1600" spc="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5" descr="Картинки по запросу виды спорта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5929322" y="6000768"/>
            <a:ext cx="2879148" cy="690995"/>
          </a:xfrm>
          <a:prstGeom prst="rect">
            <a:avLst/>
          </a:prstGeom>
          <a:noFill/>
        </p:spPr>
      </p:pic>
      <p:pic>
        <p:nvPicPr>
          <p:cNvPr id="11" name="Picture 6" descr="D:\фото_\Герб Каргас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348" y="430502"/>
            <a:ext cx="892700" cy="112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8599" y="1557916"/>
            <a:ext cx="9035401" cy="30467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87866" y="1924390"/>
            <a:ext cx="9096068" cy="4431966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 algn="r">
              <a:defRPr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Муниципальная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программа «Обеспечение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доступным 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и комфортным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жильем и коммунальными услугами жителей муниципального образования «Каргасокский район»</a:t>
            </a:r>
          </a:p>
          <a:p>
            <a:pPr algn="r">
              <a:defRPr/>
            </a:pP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Утверждена постановлением </a:t>
            </a:r>
          </a:p>
          <a:p>
            <a:pPr algn="r">
              <a:defRPr/>
            </a:pP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Администрации </a:t>
            </a: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Каргасокского</a:t>
            </a:r>
          </a:p>
          <a:p>
            <a:pPr algn="r">
              <a:defRPr/>
            </a:pPr>
            <a:r>
              <a:rPr lang="ru-RU" sz="2200" i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ru-RU" sz="22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района от 27.10.2015  №160</a:t>
            </a:r>
          </a:p>
        </p:txBody>
      </p:sp>
      <p:sp>
        <p:nvSpPr>
          <p:cNvPr id="3174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A992AD2-F604-4752-9955-E17A730E2364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35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5173" y="1127259"/>
            <a:ext cx="2643206" cy="454219"/>
            <a:chOff x="2207" y="1636"/>
            <a:chExt cx="1831" cy="568"/>
          </a:xfrm>
          <a:solidFill>
            <a:schemeClr val="accent4"/>
          </a:solidFill>
        </p:grpSpPr>
        <p:sp>
          <p:nvSpPr>
            <p:cNvPr id="5" name="Freeform 13"/>
            <p:cNvSpPr>
              <a:spLocks/>
            </p:cNvSpPr>
            <p:nvPr/>
          </p:nvSpPr>
          <p:spPr bwMode="gray">
            <a:xfrm>
              <a:off x="2220" y="2066"/>
              <a:ext cx="1615" cy="138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gray">
            <a:xfrm>
              <a:off x="2207" y="1636"/>
              <a:ext cx="1831" cy="49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2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Цели программы</a:t>
              </a:r>
              <a:endParaRPr lang="en-US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559444"/>
            <a:ext cx="4929018" cy="786157"/>
            <a:chOff x="596" y="1824"/>
            <a:chExt cx="1472" cy="562"/>
          </a:xfrm>
        </p:grpSpPr>
        <p:sp>
          <p:nvSpPr>
            <p:cNvPr id="32781" name="Freeform 7"/>
            <p:cNvSpPr>
              <a:spLocks/>
            </p:cNvSpPr>
            <p:nvPr/>
          </p:nvSpPr>
          <p:spPr bwMode="gray">
            <a:xfrm>
              <a:off x="681" y="2196"/>
              <a:ext cx="1270" cy="190"/>
            </a:xfrm>
            <a:custGeom>
              <a:avLst/>
              <a:gdLst>
                <a:gd name="T0" fmla="*/ 5740 w 1120"/>
                <a:gd name="T1" fmla="*/ 6 h 252"/>
                <a:gd name="T2" fmla="*/ 5715 w 1120"/>
                <a:gd name="T3" fmla="*/ 6 h 252"/>
                <a:gd name="T4" fmla="*/ 5632 w 1120"/>
                <a:gd name="T5" fmla="*/ 6 h 252"/>
                <a:gd name="T6" fmla="*/ 5505 w 1120"/>
                <a:gd name="T7" fmla="*/ 6 h 252"/>
                <a:gd name="T8" fmla="*/ 5322 w 1120"/>
                <a:gd name="T9" fmla="*/ 6 h 252"/>
                <a:gd name="T10" fmla="*/ 5086 w 1120"/>
                <a:gd name="T11" fmla="*/ 6 h 252"/>
                <a:gd name="T12" fmla="*/ 4811 w 1120"/>
                <a:gd name="T13" fmla="*/ 6 h 252"/>
                <a:gd name="T14" fmla="*/ 4489 w 1120"/>
                <a:gd name="T15" fmla="*/ 6 h 252"/>
                <a:gd name="T16" fmla="*/ 4126 w 1120"/>
                <a:gd name="T17" fmla="*/ 5 h 252"/>
                <a:gd name="T18" fmla="*/ 3743 w 1120"/>
                <a:gd name="T19" fmla="*/ 5 h 252"/>
                <a:gd name="T20" fmla="*/ 3311 w 1120"/>
                <a:gd name="T21" fmla="*/ 5 h 252"/>
                <a:gd name="T22" fmla="*/ 2843 w 1120"/>
                <a:gd name="T23" fmla="*/ 5 h 252"/>
                <a:gd name="T24" fmla="*/ 2385 w 1120"/>
                <a:gd name="T25" fmla="*/ 5 h 252"/>
                <a:gd name="T26" fmla="*/ 1964 w 1120"/>
                <a:gd name="T27" fmla="*/ 5 h 252"/>
                <a:gd name="T28" fmla="*/ 1577 w 1120"/>
                <a:gd name="T29" fmla="*/ 5 h 252"/>
                <a:gd name="T30" fmla="*/ 1220 w 1120"/>
                <a:gd name="T31" fmla="*/ 6 h 252"/>
                <a:gd name="T32" fmla="*/ 915 w 1120"/>
                <a:gd name="T33" fmla="*/ 6 h 252"/>
                <a:gd name="T34" fmla="*/ 646 w 1120"/>
                <a:gd name="T35" fmla="*/ 6 h 252"/>
                <a:gd name="T36" fmla="*/ 416 w 1120"/>
                <a:gd name="T37" fmla="*/ 6 h 252"/>
                <a:gd name="T38" fmla="*/ 237 w 1120"/>
                <a:gd name="T39" fmla="*/ 6 h 252"/>
                <a:gd name="T40" fmla="*/ 100 w 1120"/>
                <a:gd name="T41" fmla="*/ 6 h 252"/>
                <a:gd name="T42" fmla="*/ 29 w 1120"/>
                <a:gd name="T43" fmla="*/ 6 h 252"/>
                <a:gd name="T44" fmla="*/ 0 w 1120"/>
                <a:gd name="T45" fmla="*/ 6 h 252"/>
                <a:gd name="T46" fmla="*/ 0 w 1120"/>
                <a:gd name="T47" fmla="*/ 2 h 252"/>
                <a:gd name="T48" fmla="*/ 2867 w 1120"/>
                <a:gd name="T49" fmla="*/ 0 h 252"/>
                <a:gd name="T50" fmla="*/ 5740 w 1120"/>
                <a:gd name="T51" fmla="*/ 2 h 252"/>
                <a:gd name="T52" fmla="*/ 5740 w 1120"/>
                <a:gd name="T53" fmla="*/ 6 h 252"/>
                <a:gd name="T54" fmla="*/ 5740 w 1120"/>
                <a:gd name="T55" fmla="*/ 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gray">
            <a:xfrm>
              <a:off x="596" y="1824"/>
              <a:ext cx="1472" cy="48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1. </a:t>
              </a:r>
              <a:r>
                <a:rPr lang="ru-RU" sz="900" b="1" dirty="0">
                  <a:solidFill>
                    <a:schemeClr val="accent4">
                      <a:lumMod val="50000"/>
                    </a:schemeClr>
                  </a:solidFill>
                </a:rPr>
                <a:t>Повышение доступности жилья и улучшение качества жилищного обеспечения</a:t>
              </a:r>
            </a:p>
            <a:p>
              <a:pPr algn="ctr">
                <a:defRPr/>
              </a:pPr>
              <a:r>
                <a:rPr lang="ru-RU" sz="900" b="1" dirty="0">
                  <a:solidFill>
                    <a:schemeClr val="accent4">
                      <a:lumMod val="50000"/>
                    </a:schemeClr>
                  </a:solidFill>
                </a:rPr>
                <a:t> населения муниципального образования «Каргасокский район»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995353" y="1639903"/>
            <a:ext cx="3916337" cy="643612"/>
            <a:chOff x="3282" y="1687"/>
            <a:chExt cx="1440" cy="356"/>
          </a:xfrm>
        </p:grpSpPr>
        <p:sp>
          <p:nvSpPr>
            <p:cNvPr id="32779" name="Freeform 10"/>
            <p:cNvSpPr>
              <a:spLocks/>
            </p:cNvSpPr>
            <p:nvPr/>
          </p:nvSpPr>
          <p:spPr bwMode="gray">
            <a:xfrm>
              <a:off x="3374" y="1959"/>
              <a:ext cx="1270" cy="84"/>
            </a:xfrm>
            <a:custGeom>
              <a:avLst/>
              <a:gdLst>
                <a:gd name="T0" fmla="*/ 5740 w 1120"/>
                <a:gd name="T1" fmla="*/ 0 h 252"/>
                <a:gd name="T2" fmla="*/ 5715 w 1120"/>
                <a:gd name="T3" fmla="*/ 0 h 252"/>
                <a:gd name="T4" fmla="*/ 5632 w 1120"/>
                <a:gd name="T5" fmla="*/ 0 h 252"/>
                <a:gd name="T6" fmla="*/ 5505 w 1120"/>
                <a:gd name="T7" fmla="*/ 0 h 252"/>
                <a:gd name="T8" fmla="*/ 5322 w 1120"/>
                <a:gd name="T9" fmla="*/ 0 h 252"/>
                <a:gd name="T10" fmla="*/ 5086 w 1120"/>
                <a:gd name="T11" fmla="*/ 0 h 252"/>
                <a:gd name="T12" fmla="*/ 4811 w 1120"/>
                <a:gd name="T13" fmla="*/ 0 h 252"/>
                <a:gd name="T14" fmla="*/ 4489 w 1120"/>
                <a:gd name="T15" fmla="*/ 0 h 252"/>
                <a:gd name="T16" fmla="*/ 4126 w 1120"/>
                <a:gd name="T17" fmla="*/ 0 h 252"/>
                <a:gd name="T18" fmla="*/ 3743 w 1120"/>
                <a:gd name="T19" fmla="*/ 0 h 252"/>
                <a:gd name="T20" fmla="*/ 3311 w 1120"/>
                <a:gd name="T21" fmla="*/ 0 h 252"/>
                <a:gd name="T22" fmla="*/ 2843 w 1120"/>
                <a:gd name="T23" fmla="*/ 0 h 252"/>
                <a:gd name="T24" fmla="*/ 2385 w 1120"/>
                <a:gd name="T25" fmla="*/ 0 h 252"/>
                <a:gd name="T26" fmla="*/ 1964 w 1120"/>
                <a:gd name="T27" fmla="*/ 0 h 252"/>
                <a:gd name="T28" fmla="*/ 1577 w 1120"/>
                <a:gd name="T29" fmla="*/ 0 h 252"/>
                <a:gd name="T30" fmla="*/ 1220 w 1120"/>
                <a:gd name="T31" fmla="*/ 0 h 252"/>
                <a:gd name="T32" fmla="*/ 915 w 1120"/>
                <a:gd name="T33" fmla="*/ 0 h 252"/>
                <a:gd name="T34" fmla="*/ 646 w 1120"/>
                <a:gd name="T35" fmla="*/ 0 h 252"/>
                <a:gd name="T36" fmla="*/ 416 w 1120"/>
                <a:gd name="T37" fmla="*/ 0 h 252"/>
                <a:gd name="T38" fmla="*/ 237 w 1120"/>
                <a:gd name="T39" fmla="*/ 0 h 252"/>
                <a:gd name="T40" fmla="*/ 100 w 1120"/>
                <a:gd name="T41" fmla="*/ 0 h 252"/>
                <a:gd name="T42" fmla="*/ 29 w 1120"/>
                <a:gd name="T43" fmla="*/ 0 h 252"/>
                <a:gd name="T44" fmla="*/ 0 w 1120"/>
                <a:gd name="T45" fmla="*/ 0 h 252"/>
                <a:gd name="T46" fmla="*/ 0 w 1120"/>
                <a:gd name="T47" fmla="*/ 0 h 252"/>
                <a:gd name="T48" fmla="*/ 2867 w 1120"/>
                <a:gd name="T49" fmla="*/ 0 h 252"/>
                <a:gd name="T50" fmla="*/ 5740 w 1120"/>
                <a:gd name="T51" fmla="*/ 0 h 252"/>
                <a:gd name="T52" fmla="*/ 5740 w 1120"/>
                <a:gd name="T53" fmla="*/ 0 h 252"/>
                <a:gd name="T54" fmla="*/ 5740 w 1120"/>
                <a:gd name="T55" fmla="*/ 0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gray">
            <a:xfrm>
              <a:off x="3282" y="1687"/>
              <a:ext cx="1440" cy="32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900" b="1" dirty="0">
                  <a:solidFill>
                    <a:schemeClr val="accent4">
                      <a:lumMod val="50000"/>
                    </a:schemeClr>
                  </a:solidFill>
                </a:rPr>
                <a:t>2. Повышение качества и надежности предоставления</a:t>
              </a:r>
            </a:p>
            <a:p>
              <a:pPr algn="ctr">
                <a:defRPr/>
              </a:pPr>
              <a:r>
                <a:rPr lang="ru-RU" sz="900" b="1" dirty="0">
                  <a:solidFill>
                    <a:schemeClr val="accent4">
                      <a:lumMod val="50000"/>
                    </a:schemeClr>
                  </a:solidFill>
                </a:rPr>
                <a:t> жилищно-коммунальных услуг</a:t>
              </a:r>
            </a:p>
            <a:p>
              <a:pPr algn="ctr">
                <a:defRPr/>
              </a:pPr>
              <a:r>
                <a:rPr lang="ru-RU" sz="900" b="1" dirty="0"/>
                <a:t> </a:t>
              </a:r>
              <a:r>
                <a:rPr lang="ru-RU" sz="900" b="1" dirty="0">
                  <a:solidFill>
                    <a:schemeClr val="accent4">
                      <a:lumMod val="50000"/>
                    </a:schemeClr>
                  </a:solidFill>
                </a:rPr>
                <a:t>населению муниципального образования «Каргасокский район</a:t>
              </a:r>
              <a:r>
                <a:rPr lang="ru-RU" sz="1000" b="1" dirty="0">
                  <a:solidFill>
                    <a:schemeClr val="accent4">
                      <a:lumMod val="50000"/>
                    </a:schemeClr>
                  </a:solidFill>
                </a:rPr>
                <a:t>»</a:t>
              </a:r>
            </a:p>
          </p:txBody>
        </p:sp>
      </p:grpSp>
      <p:sp>
        <p:nvSpPr>
          <p:cNvPr id="32773" name="Заголовок 2"/>
          <p:cNvSpPr>
            <a:spLocks noGrp="1"/>
          </p:cNvSpPr>
          <p:nvPr>
            <p:ph type="title"/>
          </p:nvPr>
        </p:nvSpPr>
        <p:spPr>
          <a:xfrm>
            <a:off x="197550" y="2282128"/>
            <a:ext cx="8229057" cy="296609"/>
          </a:xfrm>
        </p:spPr>
        <p:txBody>
          <a:bodyPr/>
          <a:lstStyle/>
          <a:p>
            <a:pPr algn="l"/>
            <a:r>
              <a:rPr lang="ru-RU" sz="1200" b="1" dirty="0" smtClean="0"/>
              <a:t>Показатели цели №1</a:t>
            </a:r>
          </a:p>
        </p:txBody>
      </p:sp>
      <p:sp>
        <p:nvSpPr>
          <p:cNvPr id="32774" name="Объект 1"/>
          <p:cNvSpPr>
            <a:spLocks noGrp="1"/>
          </p:cNvSpPr>
          <p:nvPr>
            <p:ph idx="1"/>
          </p:nvPr>
        </p:nvSpPr>
        <p:spPr>
          <a:xfrm>
            <a:off x="129817" y="2664610"/>
            <a:ext cx="8229057" cy="1500322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/>
              <a:t>Доля граждан, улучшивших жилищные условия в рамках подпрограмм, от общей численности признанных участниками: 201</a:t>
            </a:r>
            <a:r>
              <a:rPr lang="en-US" sz="1200" dirty="0" smtClean="0"/>
              <a:t>9</a:t>
            </a:r>
            <a:r>
              <a:rPr lang="ru-RU" sz="1200" dirty="0" smtClean="0"/>
              <a:t> г. – </a:t>
            </a:r>
            <a:r>
              <a:rPr lang="en-US" sz="1200" dirty="0" smtClean="0"/>
              <a:t>95</a:t>
            </a:r>
            <a:r>
              <a:rPr lang="ru-RU" sz="1200" dirty="0" smtClean="0"/>
              <a:t>,</a:t>
            </a:r>
            <a:r>
              <a:rPr lang="en-US" sz="1200" dirty="0" smtClean="0"/>
              <a:t>56</a:t>
            </a:r>
            <a:r>
              <a:rPr lang="ru-RU" sz="1200" dirty="0" smtClean="0"/>
              <a:t> %, 20</a:t>
            </a:r>
            <a:r>
              <a:rPr lang="en-US" sz="1200" dirty="0" smtClean="0"/>
              <a:t>20</a:t>
            </a:r>
            <a:r>
              <a:rPr lang="ru-RU" sz="1200" dirty="0" smtClean="0"/>
              <a:t> г. – 97,</a:t>
            </a:r>
            <a:r>
              <a:rPr lang="en-US" sz="1200" dirty="0" smtClean="0"/>
              <a:t>73</a:t>
            </a:r>
            <a:r>
              <a:rPr lang="ru-RU" sz="1200" dirty="0" smtClean="0"/>
              <a:t>%, 2021 г. – 100%.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/>
              <a:t>Доля ветеранов Великой Отечественной войны 1941-1945 годов и вдов участников Великой Отечественной войны 1941-1945 годов, которым оказана помощь в ремонте жилых помещений, в общей численности ветеранов Великой Отечественной войны 1941-1945 годов и вдов участников Великой Отечественной войны 1941-1945 годов: 201</a:t>
            </a:r>
            <a:r>
              <a:rPr lang="en-US" sz="1200" dirty="0" smtClean="0"/>
              <a:t>9</a:t>
            </a:r>
            <a:r>
              <a:rPr lang="ru-RU" sz="1200" dirty="0" smtClean="0"/>
              <a:t> г. – </a:t>
            </a:r>
            <a:r>
              <a:rPr lang="en-US" sz="1200" dirty="0" smtClean="0"/>
              <a:t>5</a:t>
            </a:r>
            <a:r>
              <a:rPr lang="ru-RU" sz="1200" dirty="0" smtClean="0"/>
              <a:t> %, 20</a:t>
            </a:r>
            <a:r>
              <a:rPr lang="en-US" sz="1200" dirty="0" smtClean="0"/>
              <a:t>20</a:t>
            </a:r>
            <a:r>
              <a:rPr lang="ru-RU" sz="1200" dirty="0" smtClean="0"/>
              <a:t> г. – 5</a:t>
            </a:r>
            <a:r>
              <a:rPr lang="en-US" sz="1200" dirty="0" smtClean="0"/>
              <a:t>,8</a:t>
            </a:r>
            <a:r>
              <a:rPr lang="ru-RU" sz="1200" dirty="0" smtClean="0"/>
              <a:t>%, 2021 г. – 7%. </a:t>
            </a:r>
          </a:p>
        </p:txBody>
      </p:sp>
      <p:sp>
        <p:nvSpPr>
          <p:cNvPr id="17" name="Заголовок 2"/>
          <p:cNvSpPr txBox="1">
            <a:spLocks/>
          </p:cNvSpPr>
          <p:nvPr/>
        </p:nvSpPr>
        <p:spPr bwMode="auto">
          <a:xfrm>
            <a:off x="358416" y="4139533"/>
            <a:ext cx="8229057" cy="2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>
              <a:defRPr/>
            </a:pPr>
            <a:r>
              <a:rPr lang="ru-RU" sz="1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Показатели цели №2</a:t>
            </a:r>
          </a:p>
        </p:txBody>
      </p:sp>
      <p:sp>
        <p:nvSpPr>
          <p:cNvPr id="18" name="Объект 1"/>
          <p:cNvSpPr txBox="1">
            <a:spLocks/>
          </p:cNvSpPr>
          <p:nvPr/>
        </p:nvSpPr>
        <p:spPr bwMode="auto">
          <a:xfrm>
            <a:off x="155217" y="4490966"/>
            <a:ext cx="8229057" cy="14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marL="342839" indent="-342839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Доля жилищного фонда, оборудованного водопроводом:</a:t>
            </a:r>
          </a:p>
          <a:p>
            <a:pPr marL="342839" indent="-342839" algn="just">
              <a:lnSpc>
                <a:spcPct val="80000"/>
              </a:lnSpc>
              <a:buFontTx/>
              <a:buChar char="•"/>
              <a:defRPr/>
            </a:pPr>
            <a:r>
              <a:rPr lang="ru-RU" sz="1200" kern="0" dirty="0" smtClean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201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9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 г. – 6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4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,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52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%, 20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20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 г. – </a:t>
            </a:r>
            <a:r>
              <a:rPr lang="ru-RU" sz="1200" kern="0" dirty="0" smtClean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65,</a:t>
            </a:r>
            <a:r>
              <a:rPr lang="en-US" sz="1200" kern="0" dirty="0" smtClean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2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%, 2021 г. – </a:t>
            </a:r>
            <a:r>
              <a:rPr lang="ru-RU" sz="1200" kern="0" dirty="0" smtClean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65,2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  <a:cs typeface="Calibri" pitchFamily="34" charset="0"/>
              </a:rPr>
              <a:t>%. </a:t>
            </a:r>
          </a:p>
          <a:p>
            <a:pPr marL="342839" indent="-342839" algn="just">
              <a:lnSpc>
                <a:spcPct val="80000"/>
              </a:lnSpc>
              <a:defRPr/>
            </a:pPr>
            <a:endParaRPr lang="ru-RU" sz="1200" kern="0" dirty="0">
              <a:solidFill>
                <a:srgbClr val="202020"/>
              </a:solidFill>
              <a:ea typeface="Times New Roman" pitchFamily="18" charset="0"/>
            </a:endParaRPr>
          </a:p>
          <a:p>
            <a:pPr marL="342839" indent="-342839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Доля газифицированного жилищного фонда: </a:t>
            </a:r>
          </a:p>
          <a:p>
            <a:pPr marL="342839" indent="-342839" algn="just">
              <a:lnSpc>
                <a:spcPct val="80000"/>
              </a:lnSpc>
              <a:buFontTx/>
              <a:buChar char="•"/>
              <a:defRPr/>
            </a:pPr>
            <a:r>
              <a:rPr lang="ru-RU" sz="1200" kern="0" dirty="0" smtClean="0">
                <a:solidFill>
                  <a:srgbClr val="202020"/>
                </a:solidFill>
                <a:ea typeface="Times New Roman" pitchFamily="18" charset="0"/>
              </a:rPr>
              <a:t>201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9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 г. – 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39 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%, 20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20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 г. – 4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3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,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1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 %, 2021 г. – </a:t>
            </a:r>
            <a:r>
              <a:rPr lang="ru-RU" sz="1200" kern="0" dirty="0" smtClean="0">
                <a:solidFill>
                  <a:srgbClr val="202020"/>
                </a:solidFill>
                <a:ea typeface="Times New Roman" pitchFamily="18" charset="0"/>
              </a:rPr>
              <a:t>45,2%.</a:t>
            </a:r>
            <a:endParaRPr lang="ru-RU" sz="1200" kern="0" dirty="0">
              <a:solidFill>
                <a:srgbClr val="202020"/>
              </a:solidFill>
              <a:ea typeface="Times New Roman" pitchFamily="18" charset="0"/>
            </a:endParaRPr>
          </a:p>
          <a:p>
            <a:pPr marL="342839" indent="-342839" algn="just">
              <a:lnSpc>
                <a:spcPct val="80000"/>
              </a:lnSpc>
              <a:defRPr/>
            </a:pPr>
            <a:endParaRPr lang="ru-RU" sz="1200" kern="0" dirty="0">
              <a:solidFill>
                <a:srgbClr val="202020"/>
              </a:solidFill>
              <a:ea typeface="Times New Roman" pitchFamily="18" charset="0"/>
            </a:endParaRPr>
          </a:p>
          <a:p>
            <a:pPr marL="342839" indent="-342839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Количество аварий на объектах ЖКХ:</a:t>
            </a:r>
          </a:p>
          <a:p>
            <a:pPr marL="342839" indent="-342839" algn="just">
              <a:lnSpc>
                <a:spcPct val="80000"/>
              </a:lnSpc>
              <a:buFontTx/>
              <a:buChar char="•"/>
              <a:defRPr/>
            </a:pPr>
            <a:r>
              <a:rPr lang="ru-RU" sz="1200" kern="0" dirty="0" smtClean="0">
                <a:solidFill>
                  <a:srgbClr val="202020"/>
                </a:solidFill>
                <a:ea typeface="Times New Roman" pitchFamily="18" charset="0"/>
              </a:rPr>
              <a:t>201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9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 г. – 0 ед., 20</a:t>
            </a:r>
            <a:r>
              <a:rPr lang="en-US" sz="1200" kern="0" dirty="0">
                <a:solidFill>
                  <a:srgbClr val="202020"/>
                </a:solidFill>
                <a:ea typeface="Times New Roman" pitchFamily="18" charset="0"/>
              </a:rPr>
              <a:t>20</a:t>
            </a:r>
            <a:r>
              <a:rPr lang="ru-RU" sz="1200" kern="0" dirty="0">
                <a:solidFill>
                  <a:srgbClr val="202020"/>
                </a:solidFill>
                <a:ea typeface="Times New Roman" pitchFamily="18" charset="0"/>
              </a:rPr>
              <a:t> г. – 0 ед., 2021 г. – 0 ед.</a:t>
            </a:r>
          </a:p>
        </p:txBody>
      </p:sp>
      <p:pic>
        <p:nvPicPr>
          <p:cNvPr id="32777" name="Picture 2" descr="C:\Users\SPEC\Downloads\dlya_vsekh_zagolovkov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2143" y="5143140"/>
            <a:ext cx="4001857" cy="14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71CF167-AA8E-44FC-898E-9E9E6A465CEB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74521" y="0"/>
            <a:ext cx="5969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район»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/>
          <p:nvPr/>
        </p:nvSpPr>
        <p:spPr>
          <a:xfrm>
            <a:off x="8135391" y="1357778"/>
            <a:ext cx="1008609" cy="1006454"/>
          </a:xfrm>
          <a:custGeom>
            <a:avLst/>
            <a:gdLst/>
            <a:ahLst/>
            <a:cxnLst/>
            <a:rect l="l" t="t" r="r" b="b"/>
            <a:pathLst>
              <a:path w="1008112" h="1006475">
                <a:moveTo>
                  <a:pt x="543272" y="753885"/>
                </a:moveTo>
                <a:lnTo>
                  <a:pt x="543272" y="897901"/>
                </a:lnTo>
                <a:lnTo>
                  <a:pt x="687288" y="897901"/>
                </a:lnTo>
                <a:lnTo>
                  <a:pt x="687288" y="753885"/>
                </a:lnTo>
                <a:close/>
                <a:moveTo>
                  <a:pt x="320824" y="753885"/>
                </a:moveTo>
                <a:lnTo>
                  <a:pt x="320824" y="897901"/>
                </a:lnTo>
                <a:lnTo>
                  <a:pt x="464840" y="897901"/>
                </a:lnTo>
                <a:lnTo>
                  <a:pt x="464840" y="753885"/>
                </a:lnTo>
                <a:close/>
                <a:moveTo>
                  <a:pt x="543272" y="537861"/>
                </a:moveTo>
                <a:lnTo>
                  <a:pt x="543272" y="681877"/>
                </a:lnTo>
                <a:lnTo>
                  <a:pt x="687288" y="681877"/>
                </a:lnTo>
                <a:lnTo>
                  <a:pt x="687288" y="537861"/>
                </a:lnTo>
                <a:close/>
                <a:moveTo>
                  <a:pt x="320824" y="537861"/>
                </a:moveTo>
                <a:lnTo>
                  <a:pt x="320824" y="681877"/>
                </a:lnTo>
                <a:lnTo>
                  <a:pt x="464840" y="681877"/>
                </a:lnTo>
                <a:lnTo>
                  <a:pt x="464840" y="537861"/>
                </a:lnTo>
                <a:close/>
                <a:moveTo>
                  <a:pt x="505897" y="200625"/>
                </a:moveTo>
                <a:lnTo>
                  <a:pt x="831956" y="526683"/>
                </a:lnTo>
                <a:lnTo>
                  <a:pt x="831956" y="1006475"/>
                </a:lnTo>
                <a:lnTo>
                  <a:pt x="727618" y="1006475"/>
                </a:lnTo>
                <a:lnTo>
                  <a:pt x="629252" y="1006475"/>
                </a:lnTo>
                <a:lnTo>
                  <a:pt x="382541" y="1006475"/>
                </a:lnTo>
                <a:lnTo>
                  <a:pt x="281125" y="1006475"/>
                </a:lnTo>
                <a:lnTo>
                  <a:pt x="179838" y="1006475"/>
                </a:lnTo>
                <a:lnTo>
                  <a:pt x="179838" y="526683"/>
                </a:lnTo>
                <a:lnTo>
                  <a:pt x="179838" y="526683"/>
                </a:lnTo>
                <a:close/>
                <a:moveTo>
                  <a:pt x="159263" y="38314"/>
                </a:moveTo>
                <a:lnTo>
                  <a:pt x="294184" y="38314"/>
                </a:lnTo>
                <a:lnTo>
                  <a:pt x="294184" y="169431"/>
                </a:lnTo>
                <a:lnTo>
                  <a:pt x="159263" y="304351"/>
                </a:lnTo>
                <a:close/>
                <a:moveTo>
                  <a:pt x="505897" y="2217"/>
                </a:moveTo>
                <a:lnTo>
                  <a:pt x="1008112" y="526683"/>
                </a:lnTo>
                <a:lnTo>
                  <a:pt x="905756" y="526683"/>
                </a:lnTo>
                <a:lnTo>
                  <a:pt x="505897" y="109108"/>
                </a:lnTo>
                <a:close/>
                <a:moveTo>
                  <a:pt x="505897" y="0"/>
                </a:moveTo>
                <a:lnTo>
                  <a:pt x="505897" y="106892"/>
                </a:lnTo>
                <a:lnTo>
                  <a:pt x="103107" y="524466"/>
                </a:lnTo>
                <a:lnTo>
                  <a:pt x="0" y="524466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3795" name="Picture 2" descr="C:\Users\SPEC\Downloads\dlya_vsekh_zagolovkov_2.png"/>
          <p:cNvPicPr>
            <a:picLocks noChangeAspect="1" noChangeArrowheads="1"/>
          </p:cNvPicPr>
          <p:nvPr/>
        </p:nvPicPr>
        <p:blipFill>
          <a:blip r:embed="rId2">
            <a:lum bright="56000" contrast="-58000"/>
          </a:blip>
          <a:srcRect/>
          <a:stretch>
            <a:fillRect/>
          </a:stretch>
        </p:blipFill>
        <p:spPr bwMode="auto">
          <a:xfrm>
            <a:off x="5142143" y="5143140"/>
            <a:ext cx="4001857" cy="14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/>
          <p:nvPr/>
        </p:nvSpPr>
        <p:spPr>
          <a:xfrm>
            <a:off x="8572501" y="499628"/>
            <a:ext cx="359732" cy="35852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8358018" y="4286430"/>
            <a:ext cx="504983" cy="502507"/>
          </a:xfrm>
          <a:custGeom>
            <a:avLst/>
            <a:gdLst/>
            <a:ahLst/>
            <a:cxnLst/>
            <a:rect l="l" t="t" r="r" b="b"/>
            <a:pathLst>
              <a:path w="504055" h="503237">
                <a:moveTo>
                  <a:pt x="171145" y="258032"/>
                </a:moveTo>
                <a:lnTo>
                  <a:pt x="171145" y="419796"/>
                </a:lnTo>
                <a:lnTo>
                  <a:pt x="332909" y="419796"/>
                </a:lnTo>
                <a:lnTo>
                  <a:pt x="332909" y="258032"/>
                </a:lnTo>
                <a:close/>
                <a:moveTo>
                  <a:pt x="252948" y="100312"/>
                </a:moveTo>
                <a:lnTo>
                  <a:pt x="415977" y="263341"/>
                </a:lnTo>
                <a:lnTo>
                  <a:pt x="415977" y="263341"/>
                </a:lnTo>
                <a:lnTo>
                  <a:pt x="415977" y="503237"/>
                </a:lnTo>
                <a:lnTo>
                  <a:pt x="363808" y="503237"/>
                </a:lnTo>
                <a:lnTo>
                  <a:pt x="314626" y="503237"/>
                </a:lnTo>
                <a:lnTo>
                  <a:pt x="191270" y="503237"/>
                </a:lnTo>
                <a:lnTo>
                  <a:pt x="140562" y="503237"/>
                </a:lnTo>
                <a:lnTo>
                  <a:pt x="89919" y="503237"/>
                </a:lnTo>
                <a:lnTo>
                  <a:pt x="89919" y="263341"/>
                </a:lnTo>
                <a:lnTo>
                  <a:pt x="89919" y="263341"/>
                </a:lnTo>
                <a:close/>
                <a:moveTo>
                  <a:pt x="79631" y="19157"/>
                </a:moveTo>
                <a:lnTo>
                  <a:pt x="147092" y="19157"/>
                </a:lnTo>
                <a:lnTo>
                  <a:pt x="147092" y="84715"/>
                </a:lnTo>
                <a:lnTo>
                  <a:pt x="79631" y="152176"/>
                </a:lnTo>
                <a:close/>
                <a:moveTo>
                  <a:pt x="252948" y="1109"/>
                </a:moveTo>
                <a:lnTo>
                  <a:pt x="504055" y="263341"/>
                </a:lnTo>
                <a:lnTo>
                  <a:pt x="452877" y="263341"/>
                </a:lnTo>
                <a:lnTo>
                  <a:pt x="252948" y="54554"/>
                </a:lnTo>
                <a:close/>
                <a:moveTo>
                  <a:pt x="252948" y="0"/>
                </a:moveTo>
                <a:lnTo>
                  <a:pt x="252948" y="53446"/>
                </a:lnTo>
                <a:lnTo>
                  <a:pt x="51553" y="262233"/>
                </a:lnTo>
                <a:lnTo>
                  <a:pt x="0" y="26223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810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B21BD5A-49CA-44A1-8B48-D85BDA88B07D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4521" y="0"/>
            <a:ext cx="5969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Муниципальная программа «Обеспечение доступным  и комфортным жильем и коммунальными услугами жителей муниципального образования «Каргасокский район»</a:t>
            </a:r>
          </a:p>
          <a:p>
            <a:pPr algn="ctr"/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692401" y="778931"/>
            <a:ext cx="6451600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Объем финансирования Программы:</a:t>
            </a:r>
            <a:endParaRPr lang="ru-RU" sz="12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055458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Подпрограмма 1. «Ликвидация ветхого и  аварийного муниципального жилищного фонда» </a:t>
            </a:r>
            <a:endParaRPr lang="ru-RU" sz="1100" b="1" i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r>
              <a:rPr lang="ru-RU" sz="1100" dirty="0" smtClean="0"/>
              <a:t>2020 г. – 6950,8 тыс. рублей; 2021 г. – 0,0 тыс. рублей; 2022 г. – 0,0 тыс. рублей.</a:t>
            </a:r>
          </a:p>
          <a:p>
            <a:pPr algn="just"/>
            <a:r>
              <a:rPr lang="ru-RU" sz="1100" dirty="0" smtClean="0"/>
              <a:t>Направление расходов – </a:t>
            </a:r>
            <a:r>
              <a:rPr lang="ru-RU" sz="1100" dirty="0" smtClean="0">
                <a:cs typeface="Times New Roman" panose="02020603050405020304" pitchFamily="18" charset="0"/>
              </a:rPr>
              <a:t>Расселение граждан из аварийного или непригодного для проживания жилищного фонда (Количество расселенных жилых помещений </a:t>
            </a:r>
            <a:r>
              <a:rPr lang="ru-RU" sz="1100" dirty="0" smtClean="0"/>
              <a:t>– 4 </a:t>
            </a:r>
            <a:r>
              <a:rPr lang="ru-RU" sz="1100" dirty="0" err="1" smtClean="0"/>
              <a:t>ед</a:t>
            </a:r>
            <a:r>
              <a:rPr lang="ru-RU" sz="1100" dirty="0" smtClean="0"/>
              <a:t>).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757553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 smtClean="0"/>
              <a:t>Подпрограмма 2. «Чистая вода Каргасокского района»</a:t>
            </a:r>
          </a:p>
          <a:p>
            <a:pPr algn="just"/>
            <a:r>
              <a:rPr lang="ru-RU" sz="1200" dirty="0" smtClean="0"/>
              <a:t>2020 г. – 800,0 тыс. рублей; 2021 г. –  900,0 тыс. рублей; 2022 г. –  </a:t>
            </a:r>
            <a:r>
              <a:rPr lang="ru-RU" sz="1200" b="1" dirty="0" smtClean="0"/>
              <a:t>1000,0</a:t>
            </a:r>
            <a:r>
              <a:rPr lang="ru-RU" sz="1200" dirty="0" smtClean="0"/>
              <a:t> тыс. рублей </a:t>
            </a:r>
          </a:p>
          <a:p>
            <a:pPr algn="just"/>
            <a:r>
              <a:rPr lang="ru-RU" sz="1200" dirty="0" smtClean="0"/>
              <a:t>Направление расходов – развитие системы водоснабжения (Оказание поддержки </a:t>
            </a:r>
            <a:r>
              <a:rPr lang="ru-RU" sz="1200" dirty="0" err="1" smtClean="0"/>
              <a:t>ресурсоснабжающим</a:t>
            </a:r>
            <a:r>
              <a:rPr lang="ru-RU" sz="1200" dirty="0" smtClean="0"/>
              <a:t> организациям на содержание станций водоочистки – 6 ед.).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552619"/>
            <a:ext cx="9144000" cy="938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Подпрограмма 3. «Устойчивое развитие  сельских территорий Каргасокского района»</a:t>
            </a:r>
            <a:endParaRPr lang="ru-RU" sz="1100" b="1" i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r>
              <a:rPr lang="ru-RU" sz="1100" dirty="0" smtClean="0"/>
              <a:t>2020 г. – 1646,4 тыс. рублей, 2021 г. – 833,2 тыс. рублей, 2022 г. – 833,2 тыс. рублей.</a:t>
            </a:r>
          </a:p>
          <a:p>
            <a:pPr algn="just"/>
            <a:r>
              <a:rPr lang="ru-RU" sz="1100" dirty="0" smtClean="0"/>
              <a:t>Направление расходов: </a:t>
            </a:r>
          </a:p>
          <a:p>
            <a:pPr algn="just"/>
            <a:r>
              <a:rPr lang="ru-RU" sz="1100" dirty="0" smtClean="0"/>
              <a:t>Предоставление государственной поддержки на улучшение жилищных условий гражданам,  в том числе молодым семьям и молодым специалистам (количество семей, которым предоставлена государственная поддержка – 3 семьи).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3449288"/>
            <a:ext cx="9144000" cy="9387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Подпрограмма 4. «Обеспечение жильем молодых семей в </a:t>
            </a:r>
            <a:r>
              <a:rPr lang="ru-RU" sz="1100" b="1" i="1" u="sng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Каргасокском</a:t>
            </a: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районе»</a:t>
            </a:r>
            <a:endParaRPr lang="ru-RU" sz="1100" b="1" i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r>
              <a:rPr lang="ru-RU" sz="1100" dirty="0" smtClean="0"/>
              <a:t>2020 г. - 700,0 тыс. рублей, 2021 г. – 700,0 тыс. рублей., 2022 г. – 700,0 тыс. рублей.</a:t>
            </a:r>
          </a:p>
          <a:p>
            <a:pPr algn="just"/>
            <a:r>
              <a:rPr lang="ru-RU" sz="1100" dirty="0" smtClean="0"/>
              <a:t>Направление расходов - Оказание молодым семьям государственной поддержки в целях улучшения жилищных условий путем предоставления социальных выплат на приобретение жилых помещений или создание объекта индивидуального жилищного строительства (Количество молодых семей, получивших социальную выплату – 4 семьи.).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4368800"/>
            <a:ext cx="9144000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u="sng" dirty="0" smtClean="0"/>
              <a:t>Подпрограмма 5. «Газификация Каргасокского района»</a:t>
            </a:r>
          </a:p>
          <a:p>
            <a:pPr algn="just"/>
            <a:r>
              <a:rPr lang="ru-RU" sz="1100" dirty="0" smtClean="0"/>
              <a:t>2020 г. – 0,0 тыс. рублей, 2021 г. – 0,0 тыс. рублей, 2022 год – 0,0 тыс. рублей.</a:t>
            </a:r>
          </a:p>
          <a:p>
            <a:pPr algn="just"/>
            <a:r>
              <a:rPr lang="ru-RU" sz="1100" dirty="0" smtClean="0"/>
              <a:t>Направление расходов - Количество домовладений, получивших техническую возможность для подключения к сети газоснабжения,  0 ед.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4930956"/>
            <a:ext cx="9144000" cy="93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Подпрограмма 6. «Оказание помощи в ремонте жилья ветеранов Великой Отечественной войны 1941-1945 годов и вдов участников Великой Отечественной войны 1941-1945 годов</a:t>
            </a: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1100" b="1" i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r>
              <a:rPr lang="ru-RU" sz="1100" dirty="0" smtClean="0"/>
              <a:t>2020 г. - 2000 тыс. рублей, 2021 г. – 2000 тыс. рублей, 2022 г. – 2000 тыс. рублей.</a:t>
            </a:r>
          </a:p>
          <a:p>
            <a:pPr algn="just"/>
            <a:r>
              <a:rPr lang="ru-RU" sz="1100" dirty="0" smtClean="0"/>
              <a:t>Направление расходов - Проведение ремонта жилых помещений ветеранов ВОВ и вдов участников ВОВ (количество отремонтированных жилых помещений, в которых проживают ветераны ВОВ и вдовы участников ВОВ – 7 ед.).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5858934"/>
            <a:ext cx="91440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Подпрограмма 7. «Обеспечивающая подпрограмма</a:t>
            </a: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1100" b="1" i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r>
              <a:rPr lang="ru-RU" sz="1100" dirty="0" smtClean="0"/>
              <a:t>2020 г. – 53100,2 тыс. рублей, 2021 г. – 54228,2 тыс. рублей, 2022 г. – 55576,1 тыс. рублей.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6249313"/>
            <a:ext cx="6744154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Подпрограмма 8. «</a:t>
            </a:r>
            <a:r>
              <a:rPr lang="ru-RU" sz="1100" u="sng" dirty="0" smtClean="0"/>
              <a:t>Обеспечение жильем семей, выезжающих из села Новый Тевриз Каргасокского района</a:t>
            </a:r>
            <a:r>
              <a:rPr lang="ru-RU" sz="1100" b="1" i="1" u="sng" dirty="0" smtClean="0">
                <a:solidFill>
                  <a:prstClr val="black"/>
                </a:solidFill>
                <a:ea typeface="Times New Roman" pitchFamily="18" charset="0"/>
                <a:cs typeface="Calibri" pitchFamily="34" charset="0"/>
              </a:rPr>
              <a:t>»</a:t>
            </a:r>
            <a:endParaRPr lang="ru-RU" sz="1100" b="1" i="1" u="sng" dirty="0" smtClean="0">
              <a:solidFill>
                <a:prstClr val="black"/>
              </a:solidFill>
              <a:cs typeface="Arial" pitchFamily="34" charset="0"/>
            </a:endParaRPr>
          </a:p>
          <a:p>
            <a:pPr algn="just"/>
            <a:r>
              <a:rPr lang="ru-RU" sz="1100" dirty="0" smtClean="0"/>
              <a:t>2020 г. – 0,0 тыс. рублей, 2021 г. – 0,0  тыс. рублей, 2022 г. – 0,0 тыс. рублей.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90236" y="1868409"/>
            <a:ext cx="7812310" cy="3745047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4000" b="1" dirty="0" smtClean="0"/>
              <a:t>Муниципальная программа </a:t>
            </a:r>
            <a:br>
              <a:rPr lang="ru-RU" sz="4000" b="1" dirty="0" smtClean="0"/>
            </a:br>
            <a:r>
              <a:rPr lang="ru-RU" sz="4000" b="1" dirty="0" smtClean="0"/>
              <a:t>«Развитие культуры и туризма в муниципальном образовании «Каргасокский район»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400" i="1" dirty="0" smtClean="0"/>
              <a:t>Утверждена постановлением </a:t>
            </a:r>
            <a:r>
              <a:rPr lang="ru-RU" sz="2400" i="1" dirty="0"/>
              <a:t/>
            </a:r>
            <a:br>
              <a:rPr lang="ru-RU" sz="2400" i="1" dirty="0"/>
            </a:br>
            <a:r>
              <a:rPr lang="ru-RU" sz="2400" i="1" dirty="0" smtClean="0"/>
              <a:t>Администрации Каргасокского района </a:t>
            </a:r>
            <a:br>
              <a:rPr lang="ru-RU" sz="2400" i="1" dirty="0" smtClean="0"/>
            </a:br>
            <a:r>
              <a:rPr lang="ru-RU" sz="2400" i="1" dirty="0" smtClean="0"/>
              <a:t> от 05.11.2015 №169»</a:t>
            </a:r>
            <a:endParaRPr lang="ru-RU" sz="24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F7633F3-A9C1-4554-AE6E-4013F0D57D7D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483" y="1071247"/>
          <a:ext cx="8715405" cy="114620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71476"/>
                <a:gridCol w="1117359"/>
                <a:gridCol w="1191851"/>
                <a:gridCol w="1042869"/>
                <a:gridCol w="1191850"/>
              </a:tblGrid>
              <a:tr h="36327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Показатели цели</a:t>
                      </a:r>
                      <a:endParaRPr lang="ru-RU" sz="9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2019</a:t>
                      </a:r>
                      <a:endParaRPr lang="ru-RU" sz="9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2020</a:t>
                      </a:r>
                      <a:endParaRPr lang="ru-RU" sz="9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2021</a:t>
                      </a:r>
                      <a:endParaRPr lang="ru-RU" sz="9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2022</a:t>
                      </a:r>
                      <a:endParaRPr lang="ru-RU" sz="9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506116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Индекс участия населения Каргасокского района в культурно-досуговых мероприятиях,</a:t>
                      </a:r>
                      <a:r>
                        <a:rPr lang="ru-RU" sz="900" baseline="0" dirty="0" smtClean="0"/>
                        <a:t> проводимых муниципальными учреждениями культуры, ед. на жителя.</a:t>
                      </a:r>
                      <a:endParaRPr lang="ru-RU" sz="9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10,7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76811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Количество субъектов туристической деятельности, ед.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7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8</a:t>
                      </a:r>
                      <a:endParaRPr lang="ru-RU" sz="9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31416" y="2578649"/>
          <a:ext cx="7585584" cy="12844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171475"/>
                <a:gridCol w="1089426"/>
                <a:gridCol w="1162054"/>
                <a:gridCol w="1162629"/>
              </a:tblGrid>
              <a:tr h="22966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Подпрограммы</a:t>
                      </a:r>
                      <a:endParaRPr lang="ru-RU" sz="9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2020</a:t>
                      </a:r>
                      <a:endParaRPr lang="ru-RU" sz="9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2021</a:t>
                      </a:r>
                      <a:endParaRPr lang="ru-RU" sz="9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2022</a:t>
                      </a:r>
                      <a:endParaRPr lang="ru-RU" sz="9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229665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900" dirty="0" smtClean="0"/>
                        <a:t>1.</a:t>
                      </a:r>
                      <a:r>
                        <a:rPr lang="ru-RU" sz="900" baseline="0" dirty="0" smtClean="0"/>
                        <a:t> </a:t>
                      </a:r>
                      <a:r>
                        <a:rPr lang="ru-RU" sz="900" dirty="0" smtClean="0"/>
                        <a:t>Развитие</a:t>
                      </a:r>
                      <a:r>
                        <a:rPr lang="ru-RU" sz="900" baseline="0" dirty="0" smtClean="0"/>
                        <a:t> культуры в Каргасокском районе</a:t>
                      </a:r>
                      <a:endParaRPr lang="ru-RU" sz="9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</a:rPr>
                        <a:t>93468,9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</a:rPr>
                        <a:t>46780,2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</a:rPr>
                        <a:t>47 799,9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2. Развитие</a:t>
                      </a:r>
                      <a:r>
                        <a:rPr lang="ru-RU" sz="900" baseline="0" dirty="0" smtClean="0"/>
                        <a:t> внутреннего и внешнего туризма на территории Каргасокского района</a:t>
                      </a:r>
                      <a:endParaRPr lang="ru-RU" sz="900" b="1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</a:rPr>
                        <a:t>20,0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</a:rPr>
                        <a:t>20,0</a:t>
                      </a:r>
                      <a:endParaRPr lang="ru-RU" sz="110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</a:rPr>
                        <a:t>20,0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29665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3. Обеспечивающая подпрограмма</a:t>
                      </a:r>
                      <a:endParaRPr lang="ru-RU" sz="900" b="1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</a:rPr>
                        <a:t>5 </a:t>
                      </a:r>
                      <a:r>
                        <a:rPr lang="ru-RU" sz="1000" dirty="0" smtClean="0">
                          <a:latin typeface="Times New Roman"/>
                        </a:rPr>
                        <a:t>549,2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</a:rPr>
                        <a:t>5 </a:t>
                      </a:r>
                      <a:r>
                        <a:rPr lang="ru-RU" sz="1000" dirty="0" smtClean="0">
                          <a:latin typeface="Times New Roman"/>
                        </a:rPr>
                        <a:t>577,9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</a:rPr>
                        <a:t>5 </a:t>
                      </a:r>
                      <a:r>
                        <a:rPr lang="ru-RU" sz="1000" dirty="0" smtClean="0">
                          <a:latin typeface="Times New Roman"/>
                        </a:rPr>
                        <a:t>686,8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229665"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Итого по программе: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</a:rPr>
                        <a:t>99</a:t>
                      </a:r>
                      <a:r>
                        <a:rPr lang="ru-RU" sz="1000" dirty="0">
                          <a:latin typeface="Times New Roman"/>
                        </a:rPr>
                        <a:t> </a:t>
                      </a:r>
                      <a:r>
                        <a:rPr lang="ru-RU" sz="1000" dirty="0" smtClean="0">
                          <a:latin typeface="Times New Roman"/>
                        </a:rPr>
                        <a:t>038,1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</a:rPr>
                        <a:t>52 378,1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</a:rPr>
                        <a:t>53 506,7</a:t>
                      </a:r>
                      <a:endParaRPr lang="ru-RU" sz="1100" dirty="0"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142536" y="2146754"/>
            <a:ext cx="8230414" cy="35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1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Финансирование муниципальной программы </a:t>
            </a:r>
          </a:p>
        </p:txBody>
      </p:sp>
      <p:sp>
        <p:nvSpPr>
          <p:cNvPr id="36926" name="TextBox 1"/>
          <p:cNvSpPr txBox="1">
            <a:spLocks noChangeArrowheads="1"/>
          </p:cNvSpPr>
          <p:nvPr/>
        </p:nvSpPr>
        <p:spPr bwMode="auto">
          <a:xfrm>
            <a:off x="7164198" y="2335892"/>
            <a:ext cx="714036" cy="23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900" dirty="0"/>
              <a:t>тыс. руб.</a:t>
            </a:r>
          </a:p>
        </p:txBody>
      </p:sp>
      <p:sp>
        <p:nvSpPr>
          <p:cNvPr id="36933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298CEDB-518E-4316-A0D3-BA47016B4C0A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39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1132" y="0"/>
            <a:ext cx="6002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Муниципальная программа «Развитие культуры и туризма в муниципальном образовании «Каргасокский район»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234268" y="575733"/>
            <a:ext cx="548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Цель Программы: Повышение качества и доступности услуг в сфере культуры и туризма в муниципальном образовании «Каргасокский район».</a:t>
            </a:r>
          </a:p>
          <a:p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957365"/>
            <a:ext cx="9025467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       Основные направления расходов Подпрограммы 1 «Развитие культуры в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Каргасокском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районе»  направлены на обеспечение деятельности Центральной районной библиотеки, районного Дома культуры, Детской школы искусств; организацию проведения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культурно-досуговых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,  праздничных мероприятий,  в том числе  проведение межрайонного фестиваля малых городов и сел   «Медвежий угол»,  итоговых мероприятий районного фестиваля народного творчества «Равнение на Победу!»,  участие коллективов художественной самодеятельности  в областных конкурсах в рамках фестиваля народного творчества «Вместе мы – Россия!», развитие народных художественных промыслов и ремесел, пополнение фондов библиотек и Музея искусств народов Севера.           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       Подпрограмма 1 также включает реализацию двух основных мероприятий: проведение работ по строительству, реконструкции и капитальному ремонту зданий и укрепление материально-технической базы учреждений культуры; совершенствование системы оплаты труда специалистов учреждений  культуры.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       Основное мероприятие «Проведение работ по строительству, реконструкции и капитальному ремонту зданий и укрепление материально технической базы учреждений культуры» в 2020 году включает мероприятия: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«Капитальный ремонт здания МБУК РДК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» (при наличии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софинансирования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из областного бюджета).</a:t>
            </a:r>
            <a:endParaRPr lang="ru-RU" sz="1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«Приобретение нежилого здания для размещения в нем Павловского центра творчества и досуга, расположенного по адресу: Томская область,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Каргасокский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район, с.Павлово»,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«Приобретение нежилого здания для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Новоюгинского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КДЦ»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      Подпрограмма 2 «Развитие внутреннего и въездного туризма на территории Каргасокского района»  в  2020 году направлена на обеспечение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софинансирования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проекта по социальному туризму в рамках государственной программы «Развитие культуры и туризма в Томской области».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      Обеспечивающая подпрограмма направлена на обеспечение деятельности Отдела культуры и туризма Администрации Каргасокского района.</a:t>
            </a:r>
          </a:p>
          <a:p>
            <a:pPr algn="just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        По итогам реализации  муниципальной программы  в очередном финансовом году планируется увеличение численности участников платных </a:t>
            </a:r>
            <a:r>
              <a:rPr lang="ru-RU" sz="1000" dirty="0" err="1" smtClean="0">
                <a:solidFill>
                  <a:schemeClr val="accent5">
                    <a:lumMod val="50000"/>
                  </a:schemeClr>
                </a:solidFill>
              </a:rPr>
              <a:t>культурно-досуговых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</a:rPr>
              <a:t> мероприятий, количества мероприятий и выставочных проектов, доли детей, привлекаемых к участию в творческих мероприятиях.</a:t>
            </a:r>
          </a:p>
          <a:p>
            <a:endParaRPr lang="ru-RU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166533" y="203020"/>
            <a:ext cx="5519996" cy="561541"/>
          </a:xfrm>
        </p:spPr>
        <p:txBody>
          <a:bodyPr/>
          <a:lstStyle/>
          <a:p>
            <a:pPr marL="513443" indent="-513443">
              <a:buFontTx/>
              <a:buAutoNum type="arabicPeriod"/>
            </a:pPr>
            <a:r>
              <a:rPr lang="ru-RU" sz="2600" b="1" dirty="0" smtClean="0"/>
              <a:t>Общие сведения о бюджете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933" y="836553"/>
            <a:ext cx="8566879" cy="568740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                                    1.1. Основные понятия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 – это форма образования и расходования денежных средств на финансовое обеспечение определенных задач и функций на определенный период.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Дефицит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расходов бюджета над его доходами.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Профицит бюджета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превышение доходов бюджета над его расходами.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Расходные обязательства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обязанность в соответствии с нормативным актом или договором предоставить кому-либо средства из соответствующего бюджета.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Бюджетные ассигнования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предельные объемы денежных средств, предусмотренных в соответствующем финансовом году для исполнения расходных обязательств этого года.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Муниципальная программа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документ стратегического планирования, с комплексом мероприятий, взаимоувязанных по задачам, срокам исполнения и финансовым ресурсам, призванных обеспечить эффективное достижение целей и задач социально – экономического развития Каргасокского района.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Межбюджетные трансферты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средства, предоставляемые одним бюджетом бюджетной системы другому бюджету бюджетной системы.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Бюджетная система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это совокупность видов бюджетов публично-правовых образований. И бюджет МО «Каргасокский район» и бюджеты сельских поселений являются местными бюджетами. Вместе они образуют консолидированный бюджет Каргасокского района;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Муниципальный долг –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это обязательства муниципального образования по ценным бумагам, бюджетным кредитам, кредитам кредитных организаций или по муниципальным гарантиям;</a:t>
            </a: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ru-RU" sz="1200" b="1" i="1" dirty="0" smtClean="0">
                <a:solidFill>
                  <a:schemeClr val="bg2">
                    <a:lumMod val="25000"/>
                  </a:schemeClr>
                </a:solidFill>
              </a:rPr>
              <a:t>Долговая нагрузка </a:t>
            </a:r>
            <a:r>
              <a:rPr lang="ru-RU" sz="1200" i="1" dirty="0" smtClean="0">
                <a:solidFill>
                  <a:schemeClr val="bg2">
                    <a:lumMod val="25000"/>
                  </a:schemeClr>
                </a:solidFill>
              </a:rPr>
              <a:t>– отношение муниципального долга к объему доходов без учета финансовой помощи.</a:t>
            </a:r>
          </a:p>
          <a:p>
            <a:pPr marL="0" indent="0">
              <a:buNone/>
              <a:defRPr/>
            </a:pPr>
            <a:endParaRPr lang="ru-RU" sz="1400" dirty="0"/>
          </a:p>
        </p:txBody>
      </p:sp>
      <p:sp>
        <p:nvSpPr>
          <p:cNvPr id="512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7F6B8AF-7689-4730-9AE8-73031A6C0074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09336" y="1711750"/>
            <a:ext cx="7272032" cy="360106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4000" b="1" dirty="0" smtClean="0"/>
              <a:t>Муниципальная программа </a:t>
            </a:r>
            <a:br>
              <a:rPr lang="ru-RU" sz="4000" b="1" dirty="0" smtClean="0"/>
            </a:br>
            <a:r>
              <a:rPr lang="ru-RU" sz="4000" b="1" dirty="0" smtClean="0"/>
              <a:t>«Развитие образования в муниципальном образовании «Каргасокский район» </a:t>
            </a: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2400" i="1" dirty="0" smtClean="0"/>
              <a:t>Утверждена постановлением Администрации Каргасокского района </a:t>
            </a:r>
            <a:br>
              <a:rPr lang="ru-RU" sz="2400" i="1" dirty="0" smtClean="0"/>
            </a:br>
            <a:r>
              <a:rPr lang="ru-RU" sz="2400" i="1" dirty="0" smtClean="0"/>
              <a:t>№203 от 07.12.2015</a:t>
            </a:r>
            <a:endParaRPr lang="ru-RU" sz="24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FE10568-9DC5-49FF-AE99-7091A9255DAC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40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536" y="714165"/>
          <a:ext cx="8715435" cy="201273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91175"/>
                <a:gridCol w="4174437"/>
                <a:gridCol w="875030"/>
                <a:gridCol w="823742"/>
                <a:gridCol w="812456"/>
                <a:gridCol w="738595"/>
              </a:tblGrid>
              <a:tr h="458254">
                <a:tc rowSpan="3">
                  <a:txBody>
                    <a:bodyPr/>
                    <a:lstStyle/>
                    <a:p>
                      <a:r>
                        <a:rPr lang="ru-RU" sz="1000" dirty="0" smtClean="0"/>
                        <a:t>Показатели цели программы и их значения (с детализацией по годам реализации)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Показатели цели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2019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2020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2021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2022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8534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Доля</a:t>
                      </a:r>
                      <a:r>
                        <a:rPr lang="ru-RU" sz="1000" baseline="0" dirty="0" smtClean="0"/>
                        <a:t> выпускников муниципальных общеобразовательных организаций, сдавших единый государственный экзамен по русскому языку и математике, в общей численности выпускников муниципальных образовательных организаций, сдававших единый государственный экзамен по данным предметам, %</a:t>
                      </a:r>
                      <a:endParaRPr lang="ru-RU" sz="1000" baseline="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100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98,87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98,91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98,92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010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Доля выпускников муниципальных образовательных организаций, поступивших в высшие учебные заведения, от общей численности выпускников муниципальных общеобразовательных организаций, получивших аттестаты, %</a:t>
                      </a:r>
                      <a:endParaRPr lang="ru-RU" sz="10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38,6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39,5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39,6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39,6</a:t>
                      </a:r>
                      <a:endParaRPr lang="ru-RU" sz="10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42" name="Заголовок 2"/>
          <p:cNvSpPr>
            <a:spLocks noGrp="1"/>
          </p:cNvSpPr>
          <p:nvPr>
            <p:ph type="title"/>
          </p:nvPr>
        </p:nvSpPr>
        <p:spPr>
          <a:xfrm>
            <a:off x="0" y="275012"/>
            <a:ext cx="8686529" cy="439153"/>
          </a:xfrm>
        </p:spPr>
        <p:txBody>
          <a:bodyPr/>
          <a:lstStyle/>
          <a:p>
            <a:pPr algn="r"/>
            <a:r>
              <a:rPr lang="ru-RU" sz="1200" b="1" dirty="0" smtClean="0"/>
              <a:t>Цель программы: Повышение качества образования в муниципальном образовании «Каргасокский район»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428965" y="2786108"/>
            <a:ext cx="8229057" cy="2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1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Финансирование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87929"/>
              </p:ext>
            </p:extLst>
          </p:nvPr>
        </p:nvGraphicFramePr>
        <p:xfrm>
          <a:off x="142536" y="3000645"/>
          <a:ext cx="7560840" cy="16881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48472"/>
                <a:gridCol w="1152128"/>
                <a:gridCol w="1152128"/>
                <a:gridCol w="1008112"/>
              </a:tblGrid>
              <a:tr h="28575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Наименование подпрограммы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2020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</a:t>
                      </a:r>
                      <a:r>
                        <a:rPr lang="en-US" sz="1000" dirty="0" smtClean="0"/>
                        <a:t>2</a:t>
                      </a:r>
                      <a:r>
                        <a:rPr lang="ru-RU" sz="1000" dirty="0" smtClean="0"/>
                        <a:t>1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2022</a:t>
                      </a:r>
                      <a:endParaRPr lang="ru-RU" sz="10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Развитие дошкольного, общего и дополнительного образования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706,7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715,82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701,82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Развитие инфраструктуры системы образования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16,5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9910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Реализация</a:t>
                      </a:r>
                      <a:r>
                        <a:rPr lang="ru-RU" sz="1000" baseline="0" dirty="0" smtClean="0"/>
                        <a:t> полномочий по организации и осуществлению деятельности по опеке и попечительству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38,52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38,53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718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Обеспечивающая подпрограмма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38,26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38,95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39,58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Всего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799,98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794,29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/>
                        <a:t>780,93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8988" name="TextBox 1"/>
          <p:cNvSpPr txBox="1">
            <a:spLocks noChangeArrowheads="1"/>
          </p:cNvSpPr>
          <p:nvPr/>
        </p:nvSpPr>
        <p:spPr bwMode="auto">
          <a:xfrm>
            <a:off x="7929054" y="2786108"/>
            <a:ext cx="940735" cy="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r>
              <a:rPr lang="ru-RU" sz="1200" dirty="0"/>
              <a:t>млн. руб.</a:t>
            </a:r>
          </a:p>
        </p:txBody>
      </p:sp>
      <p:sp>
        <p:nvSpPr>
          <p:cNvPr id="38991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6C58A3-DCD2-48B8-838D-F28019C1B5B0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41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2" name="Заголовок 2"/>
          <p:cNvSpPr>
            <a:spLocks noGrp="1"/>
          </p:cNvSpPr>
          <p:nvPr>
            <p:ph type="title"/>
          </p:nvPr>
        </p:nvSpPr>
        <p:spPr>
          <a:xfrm>
            <a:off x="0" y="275012"/>
            <a:ext cx="8686529" cy="439153"/>
          </a:xfrm>
        </p:spPr>
        <p:txBody>
          <a:bodyPr/>
          <a:lstStyle/>
          <a:p>
            <a:pPr algn="ctr"/>
            <a:r>
              <a:rPr lang="ru-RU" sz="1200" b="1" kern="0" dirty="0" smtClean="0">
                <a:solidFill>
                  <a:schemeClr val="bg2">
                    <a:lumMod val="25000"/>
                  </a:schemeClr>
                </a:solidFill>
              </a:rPr>
              <a:t>Направление расходования средств</a:t>
            </a:r>
            <a:br>
              <a:rPr lang="ru-RU" sz="1200" b="1" kern="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200" b="1" dirty="0" smtClean="0"/>
          </a:p>
        </p:txBody>
      </p:sp>
      <p:sp>
        <p:nvSpPr>
          <p:cNvPr id="38989" name="Объект 1"/>
          <p:cNvSpPr>
            <a:spLocks noGrp="1"/>
          </p:cNvSpPr>
          <p:nvPr>
            <p:ph idx="1"/>
          </p:nvPr>
        </p:nvSpPr>
        <p:spPr>
          <a:xfrm>
            <a:off x="150774" y="1153296"/>
            <a:ext cx="8786982" cy="546168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5600" dirty="0" smtClean="0"/>
              <a:t>Текущее содержание 17 школ, 10 детских садов, 2-х учреждений дополнительного образования (ДЮСШ и ДДТ), интерната «Ровесник»;</a:t>
            </a:r>
          </a:p>
          <a:p>
            <a:pPr algn="just"/>
            <a:r>
              <a:rPr lang="ru-RU" sz="5600" dirty="0" smtClean="0"/>
              <a:t>расходы на предоставление дошкольного образования детям;</a:t>
            </a:r>
          </a:p>
          <a:p>
            <a:pPr lvl="0" algn="just"/>
            <a:r>
              <a:rPr lang="ru-RU" sz="5600" dirty="0" smtClean="0"/>
              <a:t>расходы на предоставление начального, общего и среднего образования;</a:t>
            </a:r>
          </a:p>
          <a:p>
            <a:pPr algn="just"/>
            <a:r>
              <a:rPr lang="ru-RU" sz="5600" dirty="0" smtClean="0"/>
              <a:t>расходы на физкультурно-оздоровительную работу и спортивные мероприятия;</a:t>
            </a:r>
          </a:p>
          <a:p>
            <a:pPr lvl="0" algn="just"/>
            <a:r>
              <a:rPr lang="ru-RU" sz="5600" dirty="0" smtClean="0"/>
              <a:t>расходы на предоставление дополнительного образования;</a:t>
            </a:r>
          </a:p>
          <a:p>
            <a:pPr lvl="0" algn="just"/>
            <a:r>
              <a:rPr lang="ru-RU" sz="5600" dirty="0" smtClean="0"/>
              <a:t>расходы на мероприятия молодежной политики и оздоровления детей;</a:t>
            </a:r>
          </a:p>
          <a:p>
            <a:r>
              <a:rPr lang="ru-RU" sz="5600" dirty="0" smtClean="0"/>
              <a:t>Проведение капитальных ремонтов и строительства для создания комфортных условий в образовательных организациях</a:t>
            </a:r>
            <a:r>
              <a:rPr lang="ru-RU" sz="5600" dirty="0"/>
              <a:t> </a:t>
            </a:r>
            <a:r>
              <a:rPr lang="ru-RU" sz="5600" dirty="0" smtClean="0"/>
              <a:t>в  2020- 2022 году:</a:t>
            </a:r>
          </a:p>
          <a:p>
            <a:pPr lvl="0"/>
            <a:r>
              <a:rPr lang="ru-RU" sz="5600" dirty="0" smtClean="0"/>
              <a:t>Капитальный ремонт  в МБДОУ ДО «</a:t>
            </a:r>
            <a:r>
              <a:rPr lang="ru-RU" sz="5600" dirty="0" err="1" smtClean="0"/>
              <a:t>Каргасокский</a:t>
            </a:r>
            <a:r>
              <a:rPr lang="ru-RU" sz="5600" dirty="0" smtClean="0"/>
              <a:t> ДДТ»</a:t>
            </a:r>
          </a:p>
          <a:p>
            <a:pPr lvl="0"/>
            <a:r>
              <a:rPr lang="ru-RU" sz="5600" dirty="0" smtClean="0"/>
              <a:t>Капитальный ремонт МБДОУ «</a:t>
            </a:r>
            <a:r>
              <a:rPr lang="ru-RU" sz="5600" dirty="0" err="1" smtClean="0"/>
              <a:t>Каргасокский</a:t>
            </a:r>
            <a:r>
              <a:rPr lang="ru-RU" sz="5600" dirty="0" smtClean="0"/>
              <a:t> </a:t>
            </a:r>
            <a:r>
              <a:rPr lang="ru-RU" sz="5600" dirty="0" err="1" smtClean="0"/>
              <a:t>д</a:t>
            </a:r>
            <a:r>
              <a:rPr lang="ru-RU" sz="5600" dirty="0" smtClean="0"/>
              <a:t>/с №3»</a:t>
            </a:r>
          </a:p>
          <a:p>
            <a:pPr lvl="0"/>
            <a:r>
              <a:rPr lang="ru-RU" sz="5600" dirty="0" smtClean="0"/>
              <a:t>Капитальный ремонт МБОУ «</a:t>
            </a:r>
            <a:r>
              <a:rPr lang="ru-RU" sz="5600" dirty="0" err="1" smtClean="0"/>
              <a:t>Каргасокская</a:t>
            </a:r>
            <a:r>
              <a:rPr lang="ru-RU" sz="5600" dirty="0" smtClean="0"/>
              <a:t> СОШ №1»,  </a:t>
            </a:r>
          </a:p>
          <a:p>
            <a:pPr lvl="0"/>
            <a:r>
              <a:rPr lang="ru-RU" sz="5600" dirty="0" smtClean="0"/>
              <a:t>Приобретение автобуса для МКОУ «</a:t>
            </a:r>
            <a:r>
              <a:rPr lang="ru-RU" sz="5600" dirty="0" err="1" smtClean="0"/>
              <a:t>Новоюгинская</a:t>
            </a:r>
            <a:r>
              <a:rPr lang="ru-RU" sz="5600" dirty="0" smtClean="0"/>
              <a:t> СОШ»</a:t>
            </a:r>
          </a:p>
          <a:p>
            <a:r>
              <a:rPr lang="ru-RU" sz="5600" dirty="0" smtClean="0"/>
              <a:t>Приобретение /замена автотранспорта, необходимого для осуществления подвоза учащихся к месту проведения образовательного процесса, установка систем удаленного доступа автоматической пожарной сигнализации.</a:t>
            </a:r>
          </a:p>
          <a:p>
            <a:pPr lvl="0"/>
            <a:r>
              <a:rPr lang="ru-RU" sz="5600" dirty="0" smtClean="0"/>
              <a:t>Выплаты денежных средств опекунам и приемным родителям на содержание детей;</a:t>
            </a:r>
          </a:p>
          <a:p>
            <a:pPr lvl="0"/>
            <a:r>
              <a:rPr lang="ru-RU" sz="5600" dirty="0" smtClean="0"/>
              <a:t>Предоставление жилых помещений детям-сиротам и детям, оставшимся без попечения родителей;</a:t>
            </a:r>
          </a:p>
          <a:p>
            <a:r>
              <a:rPr lang="ru-RU" sz="5600" dirty="0" smtClean="0"/>
              <a:t>Обеспечение одеждой, обувью, мягким инвентарем, оборудованием и единовременным денежным пособием детей-сирот и детей, оставшихся без попечения родителей, а также лиц из их числа – выпускников муниципальных ОУ.</a:t>
            </a:r>
          </a:p>
          <a:p>
            <a:r>
              <a:rPr lang="ru-RU" sz="5600" dirty="0" smtClean="0"/>
              <a:t>Обеспечение деятельности Управления образования, опеки и попечительства</a:t>
            </a:r>
          </a:p>
          <a:p>
            <a:endParaRPr lang="ru-RU" dirty="0" smtClean="0"/>
          </a:p>
        </p:txBody>
      </p:sp>
      <p:sp>
        <p:nvSpPr>
          <p:cNvPr id="38991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76C58A3-DCD2-48B8-838D-F28019C1B5B0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47903" y="1913562"/>
            <a:ext cx="7668417" cy="3601061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Муниципальная программа </a:t>
            </a:r>
            <a:br>
              <a:rPr lang="ru-RU" sz="4000" b="1" dirty="0" smtClean="0"/>
            </a:br>
            <a:r>
              <a:rPr lang="ru-RU" sz="4000" b="1" dirty="0" smtClean="0"/>
              <a:t>«Создание условий для устойчивого экономического развития муниципального образования «Каргасокский район»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i="1" dirty="0" smtClean="0"/>
              <a:t>Утверждена постановлением</a:t>
            </a:r>
            <a:br>
              <a:rPr lang="ru-RU" sz="2400" i="1" dirty="0" smtClean="0"/>
            </a:br>
            <a:r>
              <a:rPr lang="ru-RU" sz="2400" i="1" dirty="0" smtClean="0"/>
              <a:t> Администрации Каргасокского района </a:t>
            </a:r>
            <a:br>
              <a:rPr lang="ru-RU" sz="2400" i="1" dirty="0" smtClean="0"/>
            </a:br>
            <a:r>
              <a:rPr lang="ru-RU" sz="2400" i="1" dirty="0" smtClean="0"/>
              <a:t>от 27.11.2015 № 193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0D0B5E-B639-4CD0-9EA6-0F9DD84130F5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5"/>
          <p:cNvSpPr/>
          <p:nvPr/>
        </p:nvSpPr>
        <p:spPr>
          <a:xfrm>
            <a:off x="6214554" y="4928603"/>
            <a:ext cx="2929447" cy="171485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83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963" name="Заголовок 2"/>
          <p:cNvSpPr>
            <a:spLocks noGrp="1"/>
          </p:cNvSpPr>
          <p:nvPr>
            <p:ph type="title"/>
          </p:nvPr>
        </p:nvSpPr>
        <p:spPr>
          <a:xfrm>
            <a:off x="2912532" y="533495"/>
            <a:ext cx="6087535" cy="440171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</a:rPr>
              <a:t>Цель программы</a:t>
            </a:r>
            <a:r>
              <a:rPr lang="ru-RU" sz="1200" b="1" dirty="0" smtClean="0"/>
              <a:t>: </a:t>
            </a:r>
            <a:r>
              <a:rPr lang="ru-RU" sz="1200" dirty="0" smtClean="0">
                <a:solidFill>
                  <a:srgbClr val="0070C0"/>
                </a:solidFill>
              </a:rPr>
              <a:t>Создание условий для устойчивого экономического развития муниципального образования «Каргасокский район»</a:t>
            </a:r>
            <a:endParaRPr lang="ru-RU" sz="1200" b="1" dirty="0" smtClean="0">
              <a:solidFill>
                <a:srgbClr val="0070C0"/>
              </a:solidFill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0" y="1148837"/>
            <a:ext cx="2633112" cy="2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pPr algn="ctr">
              <a:defRPr/>
            </a:pPr>
            <a:r>
              <a:rPr lang="ru-RU" sz="1100" b="1" dirty="0" smtClean="0">
                <a:solidFill>
                  <a:schemeClr val="accent5">
                    <a:lumMod val="50000"/>
                  </a:schemeClr>
                </a:solidFill>
              </a:rPr>
              <a:t>Плановые значения показателя цели:</a:t>
            </a:r>
            <a:endParaRPr lang="ru-RU" sz="1100" b="1" kern="0" dirty="0">
              <a:solidFill>
                <a:schemeClr val="accent5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5" name="Объект 1"/>
          <p:cNvSpPr>
            <a:spLocks noGrp="1"/>
          </p:cNvSpPr>
          <p:nvPr>
            <p:ph idx="1"/>
          </p:nvPr>
        </p:nvSpPr>
        <p:spPr>
          <a:xfrm>
            <a:off x="2487763" y="1154526"/>
            <a:ext cx="6656237" cy="47227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000" dirty="0" smtClean="0">
                <a:solidFill>
                  <a:srgbClr val="0070C0"/>
                </a:solidFill>
              </a:rPr>
              <a:t>Объем отгруженных товаров собственного производства, выполненных работ и услуг собственными силами, - млн. руб.: 2020 г. – 124913, 2021 г. – 126589, 2022 г. – 127689</a:t>
            </a:r>
          </a:p>
        </p:txBody>
      </p:sp>
      <p:sp>
        <p:nvSpPr>
          <p:cNvPr id="40984" name="Номер слайда 22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A31C3D-A17F-4951-A644-9B5F25320EA4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44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0" y="1642533"/>
          <a:ext cx="91440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1608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a typeface="Times New Roman" pitchFamily="18" charset="0"/>
                          <a:cs typeface="Arial" pitchFamily="34" charset="0"/>
                        </a:rPr>
                        <a:t>Объем финансирования программы (тыс. руб.)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0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307 608,4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276 847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608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265 497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,</a:t>
                      </a:r>
                      <a:r>
                        <a:rPr lang="ru-RU" sz="12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0" y="3009980"/>
            <a:ext cx="9144000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</a:rPr>
              <a:t>Подпрограмма 1. Развитие субъектов малого и среднего предпринимательства, поддержка сельского хозяйства.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</a:t>
            </a:r>
            <a:r>
              <a:rPr lang="ru-RU" sz="1100" dirty="0" smtClean="0">
                <a:solidFill>
                  <a:srgbClr val="04105A"/>
                </a:solidFill>
              </a:rPr>
              <a:t>3272,5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2021 г. – </a:t>
            </a:r>
            <a:r>
              <a:rPr lang="ru-RU" sz="1100" dirty="0" smtClean="0">
                <a:solidFill>
                  <a:srgbClr val="04105A"/>
                </a:solidFill>
              </a:rPr>
              <a:t>1738,5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2022 г. – </a:t>
            </a:r>
            <a:r>
              <a:rPr lang="ru-RU" sz="1100" dirty="0" smtClean="0">
                <a:solidFill>
                  <a:srgbClr val="04105A"/>
                </a:solidFill>
              </a:rPr>
              <a:t>1738,3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marL="228600"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- предоставление государственной и муниципальной поддержки субъектам малого и среднего предпринимательства; </a:t>
            </a:r>
          </a:p>
          <a:p>
            <a:pPr marL="228600"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предоставление государственной поддержки малым формам хозяйствования.</a:t>
            </a:r>
          </a:p>
          <a:p>
            <a:pPr marL="228600"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 </a:t>
            </a:r>
          </a:p>
          <a:p>
            <a:pPr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увеличение количества личных подсобных хозяйств до </a:t>
            </a:r>
            <a:r>
              <a:rPr lang="ru-RU" sz="1100" dirty="0" smtClean="0">
                <a:solidFill>
                  <a:srgbClr val="04105A"/>
                </a:solidFill>
              </a:rPr>
              <a:t>7350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ед., </a:t>
            </a:r>
            <a:r>
              <a:rPr lang="ru-RU" sz="1100" dirty="0" smtClean="0">
                <a:solidFill>
                  <a:srgbClr val="04105A"/>
                </a:solidFill>
              </a:rPr>
              <a:t>сохранение количества крестьянско-фермерских хозяйств (9 ед.),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indent="-228600" algn="just"/>
            <a:r>
              <a:rPr lang="ru-RU" sz="1100" dirty="0" smtClean="0">
                <a:solidFill>
                  <a:srgbClr val="04105A"/>
                </a:solidFill>
                <a:cs typeface="Times New Roman" pitchFamily="18" charset="0"/>
              </a:rPr>
              <a:t>увеличение к</a:t>
            </a:r>
            <a:r>
              <a:rPr lang="ru-RU" sz="1100" dirty="0" smtClean="0">
                <a:solidFill>
                  <a:srgbClr val="04105A"/>
                </a:solidFill>
              </a:rPr>
              <a:t>оличества субъектов малого и среднего предпринимательства до 481 ед., 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создание минимум 2 новых рабочих мест.</a:t>
            </a:r>
          </a:p>
          <a:p>
            <a:endParaRPr lang="ru-RU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2641600"/>
            <a:ext cx="337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том числе по подпрограммам: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648199"/>
            <a:ext cx="9144000" cy="1554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</a:rPr>
              <a:t>Подпрограмма 2. Охрана окружающей среды.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</a:t>
            </a:r>
            <a:r>
              <a:rPr lang="ru-RU" sz="1100" dirty="0" smtClean="0">
                <a:solidFill>
                  <a:srgbClr val="04105A"/>
                </a:solidFill>
              </a:rPr>
              <a:t>10 551,8</a:t>
            </a:r>
            <a:r>
              <a:rPr lang="ru-RU" sz="1100" dirty="0" smtClean="0"/>
              <a:t>,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2021 г. – 1000,0, 2022 г. – 1000,0. 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marL="228600" indent="-2286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организация утилизации и переработки бытовых и промышленных отходов;</a:t>
            </a:r>
          </a:p>
          <a:p>
            <a:pPr marL="228600" indent="-2286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организация природоохранных мероприятий на территории Каргасокского района.</a:t>
            </a:r>
          </a:p>
          <a:p>
            <a:pPr marL="228600" indent="-2286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 </a:t>
            </a:r>
          </a:p>
          <a:p>
            <a:pPr marL="228600" indent="-2286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улучшение экологической обстановки в районе.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768600" y="0"/>
            <a:ext cx="637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Муниципальная программа «Создание условий для устойчивого экономического развития муниципального образования «Каргасокский район»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3"/>
          <p:cNvSpPr/>
          <p:nvPr/>
        </p:nvSpPr>
        <p:spPr>
          <a:xfrm>
            <a:off x="6214554" y="4928603"/>
            <a:ext cx="2929447" cy="171485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83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Google Shape;1267;p40"/>
          <p:cNvSpPr/>
          <p:nvPr/>
        </p:nvSpPr>
        <p:spPr>
          <a:xfrm>
            <a:off x="214483" y="571621"/>
            <a:ext cx="340728" cy="341244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accent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08" tIns="91408" rIns="91408" bIns="91408" anchor="ctr"/>
          <a:lstStyle/>
          <a:p>
            <a:pPr>
              <a:defRPr/>
            </a:pPr>
            <a:endParaRPr/>
          </a:p>
        </p:txBody>
      </p:sp>
      <p:sp>
        <p:nvSpPr>
          <p:cNvPr id="42002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312F9C9-A8DA-4D57-BA86-E6A29A41E615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45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075267"/>
            <a:ext cx="9144000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</a:rPr>
              <a:t>Подпрограмма 3. Обеспечение транспортной доступности внутри Каргасокского района. 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</a:t>
            </a:r>
            <a:r>
              <a:rPr lang="ru-RU" sz="1100" dirty="0" smtClean="0">
                <a:solidFill>
                  <a:srgbClr val="04105A"/>
                </a:solidFill>
              </a:rPr>
              <a:t>89 643,0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2021 г. – </a:t>
            </a:r>
            <a:r>
              <a:rPr lang="ru-RU" sz="1100" dirty="0" smtClean="0">
                <a:solidFill>
                  <a:srgbClr val="04105A"/>
                </a:solidFill>
              </a:rPr>
              <a:t>77 773,2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2022 г. – </a:t>
            </a:r>
            <a:r>
              <a:rPr lang="ru-RU" sz="1100" dirty="0" smtClean="0">
                <a:solidFill>
                  <a:srgbClr val="04105A"/>
                </a:solidFill>
              </a:rPr>
              <a:t>64 812,2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субсидирование пассажирских перевозок внутри Каргасокского района;</a:t>
            </a:r>
          </a:p>
          <a:p>
            <a:pPr indent="-228600" algn="just">
              <a:buFontTx/>
              <a:buChar char="-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строительство и содержание автозимников и ледовых переправ, содержание автомобильных дорог местного значения между  населенными пунктами Каргасокского района;</a:t>
            </a:r>
          </a:p>
          <a:p>
            <a:pPr marL="228600"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оказание финансовой помощи сельским поселениям на дорожную деятельность в границах населенных пунктов;</a:t>
            </a:r>
          </a:p>
          <a:p>
            <a:pPr marL="228600"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 </a:t>
            </a:r>
          </a:p>
          <a:p>
            <a:pPr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сохранения количества действующих маршрутов на всех видах транспорта общего пользования;</a:t>
            </a:r>
          </a:p>
          <a:p>
            <a:pPr marL="228600" indent="-228600" algn="just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обеспечение транспортной доступности внутри Каргасокского района.</a:t>
            </a:r>
          </a:p>
          <a:p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3045764"/>
            <a:ext cx="9144000" cy="1954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70C0"/>
                </a:solidFill>
              </a:rPr>
              <a:t>Подпрограмма 4. Повышение эффективности управления муниципальными финансами, достижение сбалансированности бюджетов сельских поселений.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- </a:t>
            </a:r>
            <a:r>
              <a:rPr lang="ru-RU" sz="1100" dirty="0" smtClean="0">
                <a:solidFill>
                  <a:srgbClr val="04105A"/>
                </a:solidFill>
              </a:rPr>
              <a:t>180 938,9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2021 г. – </a:t>
            </a:r>
            <a:r>
              <a:rPr lang="ru-RU" sz="1100" dirty="0" smtClean="0">
                <a:solidFill>
                  <a:srgbClr val="04105A"/>
                </a:solidFill>
              </a:rPr>
              <a:t>180 506,6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2022 г. – </a:t>
            </a:r>
            <a:r>
              <a:rPr lang="ru-RU" sz="1100" dirty="0" smtClean="0">
                <a:solidFill>
                  <a:srgbClr val="04105A"/>
                </a:solidFill>
              </a:rPr>
              <a:t>182 156,0. 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indent="-2286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предоставление бюджетам сельских поселений дотаций на выравнивание уровня бюджетной обеспеченности и сбалансированности бюджетов сельских поселений;</a:t>
            </a:r>
          </a:p>
          <a:p>
            <a:pPr indent="-228600">
              <a:buFontTx/>
              <a:buChar char="-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предоставление межбюджетных трансфертов бюджетам сельских поселений на решение вопросов местного значения.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увеличение доли расходов бюджета муниципального образования «Каргасокский район», формируемых в рамках программ, в общем объеме расходов бюджета до 90%.</a:t>
            </a:r>
          </a:p>
          <a:p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989263"/>
            <a:ext cx="9144000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0070C0"/>
                </a:solidFill>
              </a:rPr>
              <a:t>Подпрограмма 5. Эффективное управление муниципальным имуществом МО «Каргасокский район».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</a:t>
            </a:r>
            <a:r>
              <a:rPr lang="ru-RU" sz="1100" dirty="0" smtClean="0">
                <a:solidFill>
                  <a:srgbClr val="04105A"/>
                </a:solidFill>
              </a:rPr>
              <a:t>8 325,0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2021 г. – 725,0, 2022 г. – 725,0. 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pPr indent="-228600"/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проведение капитального ремонта недвижимого имущества муниципального образования «Каргасокский район», уборка мест общего пользования, по адресам: с. Каргасок, ул.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Голещихина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45,47,79, проведение работ, связанных со списанием движимого и недвижимого имущества;</a:t>
            </a:r>
          </a:p>
          <a:p>
            <a:pPr marL="228600" indent="-228600"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подготовка к приватизация муниципального имущества;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приобретение недвижимого и движимого имущества в собственность муниципального образования «Каргасокский район».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сокращения количества объектов имущества, составляющего казну МО «Каргасокский район».</a:t>
            </a:r>
          </a:p>
          <a:p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768600" y="0"/>
            <a:ext cx="637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Муниципальная программа «Создание условий для устойчивого экономического развития муниципального образования «Каргасокский район»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>
            <a:off x="6214554" y="4928603"/>
            <a:ext cx="2929447" cy="171485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1">
              <a:tint val="40000"/>
              <a:hueOff val="0"/>
              <a:satOff val="0"/>
              <a:lumOff val="0"/>
              <a:alpha val="83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020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3D11C9B-2E57-47CC-B0E9-502545CEA86C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1066800"/>
            <a:ext cx="9144000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0070C0"/>
                </a:solidFill>
              </a:rPr>
              <a:t>Подпрограмма 6. Развитие муниципальной службы.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0,0, 2021 г. – 0,0, 2022 г. – 0,0.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увеличение уровня удовлетворенность населения района деятельностью органов местного самоуправления муниципального образования «Каргасокский район».</a:t>
            </a:r>
          </a:p>
          <a:p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1" y="2175614"/>
            <a:ext cx="9144000" cy="16158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0070C0"/>
                </a:solidFill>
              </a:rPr>
              <a:t>Подпрограмма 7. Развитие информационного общества в </a:t>
            </a:r>
            <a:r>
              <a:rPr lang="ru-RU" sz="1100" b="1" dirty="0" err="1" smtClean="0">
                <a:solidFill>
                  <a:srgbClr val="0070C0"/>
                </a:solidFill>
              </a:rPr>
              <a:t>Каргасокском</a:t>
            </a:r>
            <a:r>
              <a:rPr lang="ru-RU" sz="1100" b="1" dirty="0" smtClean="0">
                <a:solidFill>
                  <a:srgbClr val="0070C0"/>
                </a:solidFill>
              </a:rPr>
              <a:t> районе.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</a:t>
            </a:r>
            <a:r>
              <a:rPr lang="ru-RU" sz="1100" dirty="0" smtClean="0">
                <a:solidFill>
                  <a:srgbClr val="04105A"/>
                </a:solidFill>
              </a:rPr>
              <a:t>2949,8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2021 г. – 2999,8, 2022 г. – 2999,8.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обеспечение функционирования автоматизированной информационной системы «Реестр муниципальных услуг»;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сопровождение и поддержка сайта Администрации Каргасокского района;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- информирование населения о деятельности органов местного самоуправления, о социально-экономическом и культурном развитии муниципального образования в печатных средствах массовой информации.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</a:t>
            </a:r>
          </a:p>
          <a:p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обеспечение открытости деятельности органов местного самоуправления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01533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0070C0"/>
                </a:solidFill>
                <a:cs typeface="Arial" pitchFamily="34" charset="0"/>
              </a:rPr>
              <a:t>Подпрограмма 8. Обеспечивающая подпрограмма.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</a:t>
            </a:r>
            <a:r>
              <a:rPr lang="ru-RU" sz="1100" dirty="0" smtClean="0">
                <a:solidFill>
                  <a:srgbClr val="04105A"/>
                </a:solidFill>
              </a:rPr>
              <a:t>11 827,4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2021 г. – </a:t>
            </a:r>
            <a:r>
              <a:rPr lang="ru-RU" sz="1100" dirty="0" smtClean="0">
                <a:solidFill>
                  <a:srgbClr val="04105A"/>
                </a:solidFill>
              </a:rPr>
              <a:t>11 890,4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, 2022 г. – </a:t>
            </a:r>
            <a:r>
              <a:rPr lang="ru-RU" sz="1100" dirty="0" smtClean="0">
                <a:solidFill>
                  <a:srgbClr val="04105A"/>
                </a:solidFill>
              </a:rPr>
              <a:t>12 065,9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 обеспечение деятельности управления финансов Администрации Каргасокского района.</a:t>
            </a:r>
          </a:p>
          <a:p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4555068"/>
            <a:ext cx="9144000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1100" b="1" dirty="0" smtClean="0">
                <a:solidFill>
                  <a:srgbClr val="0070C0"/>
                </a:solidFill>
              </a:rPr>
              <a:t>Подпрограмма 9. Доступная среда в </a:t>
            </a:r>
            <a:r>
              <a:rPr lang="ru-RU" sz="1100" b="1" dirty="0" err="1" smtClean="0">
                <a:solidFill>
                  <a:srgbClr val="0070C0"/>
                </a:solidFill>
              </a:rPr>
              <a:t>Каргасокском</a:t>
            </a:r>
            <a:r>
              <a:rPr lang="ru-RU" sz="1100" b="1" dirty="0" smtClean="0">
                <a:solidFill>
                  <a:srgbClr val="0070C0"/>
                </a:solidFill>
              </a:rPr>
              <a:t> районе.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Объем финансирования подпрограммы, тыс. руб.: 2020 г. – 100,0, 2021 г. – 0,0, 2022 г. – 0,0.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Направление расходов: обустройство пандусов и установка кнопок вызова на объектах образования и культуры.</a:t>
            </a:r>
          </a:p>
          <a:p>
            <a:pPr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Ожидаемые результаты:</a:t>
            </a:r>
          </a:p>
          <a:p>
            <a:pPr>
              <a:spcBef>
                <a:spcPts val="0"/>
              </a:spcBef>
              <a:buNone/>
            </a:pP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увеличение количества доступных для инвалидов и других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маломобильных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групп населения объектов социальной сферы в </a:t>
            </a:r>
            <a:r>
              <a:rPr lang="ru-RU" sz="1100" dirty="0" err="1" smtClean="0">
                <a:solidFill>
                  <a:schemeClr val="accent5">
                    <a:lumMod val="50000"/>
                  </a:schemeClr>
                </a:solidFill>
              </a:rPr>
              <a:t>Каргасокском</a:t>
            </a:r>
            <a:r>
              <a:rPr lang="ru-RU" sz="1100" dirty="0" smtClean="0">
                <a:solidFill>
                  <a:schemeClr val="accent5">
                    <a:lumMod val="50000"/>
                  </a:schemeClr>
                </a:solidFill>
              </a:rPr>
              <a:t> районе.</a:t>
            </a:r>
          </a:p>
          <a:p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768600" y="0"/>
            <a:ext cx="637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Муниципальная программа «Создание условий для устойчивого экономического развития муниципального образования «Каргасокский район»</a:t>
            </a:r>
            <a:b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47903" y="1913562"/>
            <a:ext cx="7668417" cy="3601061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>Муниципальная программа «Создание в </a:t>
            </a:r>
            <a:r>
              <a:rPr lang="ru-RU" sz="4000" b="1" dirty="0" err="1" smtClean="0"/>
              <a:t>Каргасокском</a:t>
            </a:r>
            <a:r>
              <a:rPr lang="ru-RU" sz="4000" b="1" dirty="0" smtClean="0"/>
              <a:t> районе новых и сохранение существующих ученических мест в муниципальных общеобразовательных организациях»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400" i="1" dirty="0" smtClean="0"/>
              <a:t>Утверждена постановлением</a:t>
            </a:r>
            <a:br>
              <a:rPr lang="ru-RU" sz="2400" i="1" dirty="0" smtClean="0"/>
            </a:br>
            <a:r>
              <a:rPr lang="ru-RU" sz="2400" i="1" dirty="0" smtClean="0"/>
              <a:t> Администрации Каргасокского района </a:t>
            </a:r>
            <a:r>
              <a:rPr lang="ru-RU" sz="2400" i="1" smtClean="0"/>
              <a:t/>
            </a:r>
            <a:br>
              <a:rPr lang="ru-RU" sz="2400" i="1" smtClean="0"/>
            </a:br>
            <a:r>
              <a:rPr lang="ru-RU" sz="2400" i="1" smtClean="0"/>
              <a:t>от 21.06.2016 №181</a:t>
            </a:r>
            <a:endParaRPr lang="ru-RU" sz="3600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10D0B5E-B639-4CD0-9EA6-0F9DD84130F5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91256" y="0"/>
            <a:ext cx="5952744" cy="709714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latin typeface="+mn-lt"/>
              </a:rPr>
              <a:t>Муниципальная программа «Создание в Каргасокском районе новых и сохранение существующих ученических мест в муниципальных общеобразовательных организациях»</a:t>
            </a:r>
            <a:endParaRPr lang="ru-RU" sz="1400" b="1" dirty="0">
              <a:latin typeface="+mn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8077" y="1549983"/>
            <a:ext cx="4459137" cy="954620"/>
            <a:chOff x="1248" y="1985"/>
            <a:chExt cx="3781" cy="663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gray">
            <a:xfrm>
              <a:off x="1743" y="1985"/>
              <a:ext cx="3286" cy="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900" b="1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ru-RU" sz="900" b="1" dirty="0" smtClean="0">
                  <a:solidFill>
                    <a:schemeClr val="accent4">
                      <a:lumMod val="50000"/>
                    </a:schemeClr>
                  </a:solidFill>
                </a:rPr>
                <a:t>Обеспечение односменного режима обучения обучающихся 1-11-х классов школ, за исключением обучающихся по очно - заочной и заочной формам</a:t>
              </a:r>
            </a:p>
            <a:p>
              <a:r>
                <a:rPr lang="ru-RU" sz="900" b="1" dirty="0" smtClean="0">
                  <a:solidFill>
                    <a:schemeClr val="accent4">
                      <a:lumMod val="50000"/>
                    </a:schemeClr>
                  </a:solidFill>
                </a:rPr>
                <a:t>обучения (далее - обучающиеся), путем строительства объектов общеобразовательных организаций</a:t>
              </a:r>
              <a:endParaRPr lang="ru-RU" sz="9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8076" y="2327508"/>
            <a:ext cx="3604435" cy="583139"/>
            <a:chOff x="1248" y="2595"/>
            <a:chExt cx="2955" cy="347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698" y="2595"/>
              <a:ext cx="2505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ru-RU" sz="900" b="1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r>
                <a:rPr lang="ru-RU" sz="900" b="1" dirty="0" smtClean="0">
                  <a:solidFill>
                    <a:schemeClr val="accent4">
                      <a:lumMod val="50000"/>
                    </a:schemeClr>
                  </a:solidFill>
                </a:rPr>
                <a:t>Проведение капитального ремонта в зданиях муниципальных  общеобразовательных организаций</a:t>
              </a:r>
              <a:endParaRPr lang="ru-RU" sz="9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18075" y="3105031"/>
            <a:ext cx="3438503" cy="508267"/>
            <a:chOff x="1259" y="3244"/>
            <a:chExt cx="2533" cy="353"/>
          </a:xfrm>
        </p:grpSpPr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 rot="3419336">
              <a:off x="1272" y="328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698" y="3272"/>
              <a:ext cx="209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900" b="1" dirty="0" smtClean="0">
                  <a:solidFill>
                    <a:schemeClr val="accent4">
                      <a:lumMod val="50000"/>
                    </a:schemeClr>
                  </a:solidFill>
                </a:rPr>
                <a:t>Исключение организации обучения</a:t>
              </a:r>
            </a:p>
            <a:p>
              <a:pPr algn="just"/>
              <a:r>
                <a:rPr lang="ru-RU" sz="900" b="1" dirty="0" smtClean="0">
                  <a:solidFill>
                    <a:schemeClr val="accent4">
                      <a:lumMod val="50000"/>
                    </a:schemeClr>
                  </a:solidFill>
                </a:rPr>
                <a:t> детей в зданиях школ с износом 50% и выше</a:t>
              </a:r>
              <a:endParaRPr lang="en-US" sz="9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1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373372" y="2012683"/>
          <a:ext cx="4500593" cy="128458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2669034"/>
                <a:gridCol w="458183"/>
                <a:gridCol w="457792"/>
                <a:gridCol w="457792"/>
                <a:gridCol w="457792"/>
              </a:tblGrid>
              <a:tr h="461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цели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год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</a:t>
                      </a:r>
                      <a:r>
                        <a:rPr lang="ru-RU" sz="1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</a:t>
                      </a:r>
                      <a:r>
                        <a:rPr lang="ru-RU" sz="1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1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Число новых мест в школах Каргасокского района, введенных путем строительства объектов инфраструктуры общего образования, ед.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/>
                        <a:t>-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/>
                        <a:t>-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latin typeface="+mn-lt"/>
                          <a:ea typeface="Calibri"/>
                          <a:cs typeface="Times New Roman"/>
                        </a:rPr>
                        <a:t>200</a:t>
                      </a:r>
                      <a:endParaRPr lang="ru-RU" sz="1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1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/>
                        <a:t>Число сохраненных мест в школах посредством капитального ремонта, уменьшающего износ зданий школ, ед.</a:t>
                      </a:r>
                      <a:endParaRPr lang="ru-RU" sz="9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/>
                        <a:t>-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smtClean="0"/>
                        <a:t>-</a:t>
                      </a:r>
                      <a:endParaRPr lang="ru-RU" sz="10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latin typeface="+mn-lt"/>
                          <a:ea typeface="Calibri"/>
                          <a:cs typeface="Times New Roman"/>
                        </a:rPr>
                        <a:t>329</a:t>
                      </a:r>
                      <a:endParaRPr lang="ru-RU" sz="1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 smtClean="0">
                          <a:latin typeface="+mn-lt"/>
                          <a:ea typeface="Calibri"/>
                          <a:cs typeface="Times New Roman"/>
                        </a:rPr>
                        <a:t>711</a:t>
                      </a:r>
                      <a:endParaRPr lang="ru-RU" sz="10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98998"/>
              </p:ext>
            </p:extLst>
          </p:nvPr>
        </p:nvGraphicFramePr>
        <p:xfrm>
          <a:off x="219447" y="3754539"/>
          <a:ext cx="8735460" cy="2854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531"/>
                <a:gridCol w="3809673"/>
                <a:gridCol w="803644"/>
                <a:gridCol w="803644"/>
                <a:gridCol w="660984"/>
                <a:gridCol w="660984"/>
              </a:tblGrid>
              <a:tr h="244523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Объемы финансирования муниципальной программы</a:t>
                      </a:r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683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/>
                        <a:t>Наименование подпрограммы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/>
                        <a:t>Направление расходов 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/>
                        <a:t>2019год, млн. руб. 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/>
                        <a:t>2020 год, млн. руб. </a:t>
                      </a:r>
                      <a:endParaRPr lang="ru-RU" sz="900" b="1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/>
                        <a:t>2021 год</a:t>
                      </a:r>
                      <a:r>
                        <a:rPr lang="ru-RU" sz="900" b="1" kern="1200" baseline="0" smtClean="0"/>
                        <a:t>, млн</a:t>
                      </a:r>
                      <a:r>
                        <a:rPr lang="ru-RU" sz="900" b="1" kern="1200" smtClean="0"/>
                        <a:t>. </a:t>
                      </a:r>
                      <a:r>
                        <a:rPr lang="ru-RU" sz="900" b="1" kern="1200" dirty="0" smtClean="0"/>
                        <a:t>руб.</a:t>
                      </a:r>
                      <a:endParaRPr lang="ru-RU" sz="9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/>
                        <a:t>2022 год</a:t>
                      </a:r>
                      <a:r>
                        <a:rPr lang="ru-RU" sz="900" b="1" kern="1200" baseline="0" dirty="0" smtClean="0"/>
                        <a:t>, млн</a:t>
                      </a:r>
                      <a:r>
                        <a:rPr lang="ru-RU" sz="900" b="1" kern="1200" dirty="0" smtClean="0"/>
                        <a:t>. руб.</a:t>
                      </a:r>
                      <a:endParaRPr lang="ru-RU" sz="9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dirty="0" smtClean="0"/>
                    </a:p>
                  </a:txBody>
                  <a:tcPr anchor="ctr"/>
                </a:tc>
              </a:tr>
              <a:tr h="11661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№1: Ввод в эксплуатацию объектов в сфере общего образования муниципального образования «Каргасокский район» в соответствии с прогнозируемой потребностью и современными требованиями к условиям обучения. 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односменного режима обучения обучающихся 1-11-х классов школ, за исключением обучающихся по очно - заочной и заочной формам обучения (далее - обучающиеся) путем строительства объектов общеобразовательных организаций.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9112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Подпрограмма № 2: Сохранение действующих мест в общеобразовательных организациях путем проведения капитального ремонта объектов.</a:t>
                      </a:r>
                      <a:endParaRPr lang="ru-RU" sz="9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целью и</a:t>
                      </a: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сключения организации обучения детей в зданиях школ с износом 50% и выше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в 2019произведен</a:t>
                      </a:r>
                      <a:endParaRPr lang="ru-RU" sz="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капитальный ремонт МБОУ «Каргасокская СОШ №2 , в 2020-2022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годах  запланирован капитальный ремонт трех школ: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Усть-Тымской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Среднетымской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9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Тымской</a:t>
                      </a:r>
                      <a:r>
                        <a:rPr lang="ru-RU" sz="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841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9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7,47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414016" y="813816"/>
            <a:ext cx="65745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Цель программы : </a:t>
            </a:r>
            <a:r>
              <a:rPr lang="ru-RU" sz="1200" dirty="0" smtClean="0"/>
              <a:t>Повышение уровня и качества жизни населения на территории Каргасокского района,  развитие человеческого капитала</a:t>
            </a: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252728" y="1380744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</a:rPr>
              <a:t>Задачи программы:</a:t>
            </a:r>
            <a:endParaRPr lang="ru-RU" sz="1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771" y="2225087"/>
            <a:ext cx="8135391" cy="80598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Благодарим за внимание!</a:t>
            </a:r>
            <a:endParaRPr lang="ru-RU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9748" y="6057567"/>
            <a:ext cx="3456150" cy="400093"/>
          </a:xfrm>
          <a:prstGeom prst="rect">
            <a:avLst/>
          </a:prstGeom>
          <a:noFill/>
        </p:spPr>
        <p:txBody>
          <a:bodyPr lIns="91424" tIns="45712" rIns="91424" bIns="45712">
            <a:spAutoFit/>
          </a:bodyPr>
          <a:lstStyle/>
          <a:p>
            <a:pPr algn="r">
              <a:defRPr/>
            </a:pPr>
            <a:r>
              <a:rPr lang="ru-RU" sz="2000" i="1" dirty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Управление финансов АКР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866" y="3068319"/>
            <a:ext cx="8050533" cy="1477311"/>
          </a:xfrm>
          <a:prstGeom prst="rect">
            <a:avLst/>
          </a:prstGeom>
          <a:noFill/>
        </p:spPr>
        <p:txBody>
          <a:bodyPr wrap="square" lIns="91424" tIns="45712" rIns="91424" bIns="45712">
            <a:spAutoFit/>
          </a:bodyPr>
          <a:lstStyle/>
          <a:p>
            <a:pPr>
              <a:defRPr/>
            </a:pPr>
            <a:r>
              <a:rPr lang="ru-RU" i="1" u="sng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Контактная информация:</a:t>
            </a:r>
          </a:p>
          <a:p>
            <a:pPr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636700, Томская область,</a:t>
            </a:r>
          </a:p>
          <a:p>
            <a:pPr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с. Каргасок, ул. Пушкина , д. 31,</a:t>
            </a:r>
          </a:p>
          <a:p>
            <a:pPr>
              <a:defRPr/>
            </a:pP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Тел.: +7-(38253)211-95, +7-(38253)-222-64, +7(38253)212-54 (факс),</a:t>
            </a:r>
          </a:p>
          <a:p>
            <a:pPr>
              <a:defRPr/>
            </a:pP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E-mail: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  <a:hlinkClick r:id="rId3"/>
              </a:rPr>
              <a:t>kargasok@findep.org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4037" name="Номер слайда 6"/>
          <p:cNvSpPr>
            <a:spLocks noGrp="1"/>
          </p:cNvSpPr>
          <p:nvPr/>
        </p:nvSpPr>
        <p:spPr bwMode="auto">
          <a:xfrm>
            <a:off x="7010038" y="6500918"/>
            <a:ext cx="2133962" cy="47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/>
          <a:lstStyle/>
          <a:p>
            <a:pPr algn="r" eaLnBrk="1" hangingPunct="1"/>
            <a:fld id="{B52CBC3C-4FB1-4527-9F85-14F52F08E529}" type="slidenum">
              <a:rPr lang="es-ES" altLang="en-US" sz="1400"/>
              <a:pPr algn="r" eaLnBrk="1" hangingPunct="1"/>
              <a:t>49</a:t>
            </a:fld>
            <a:endParaRPr lang="es-E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72" y="334045"/>
            <a:ext cx="8229057" cy="107844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Какие бывают бюджеты?</a:t>
            </a:r>
            <a:endParaRPr lang="ru-RU" sz="3200" b="1" u="sng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9808" y="1700462"/>
            <a:ext cx="2089166" cy="1007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028" y="1700462"/>
            <a:ext cx="2089165" cy="1007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семей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6182" y="3357727"/>
            <a:ext cx="2087808" cy="1007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публично-правовых образований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0011" y="3357727"/>
            <a:ext cx="2087808" cy="1007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публично-правовых образований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83288" y="2781229"/>
            <a:ext cx="649371" cy="503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8455774">
            <a:off x="2706820" y="2714116"/>
            <a:ext cx="1111778" cy="503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Стрелка вправо 14"/>
          <p:cNvSpPr/>
          <p:nvPr/>
        </p:nvSpPr>
        <p:spPr>
          <a:xfrm rot="2291776">
            <a:off x="5315900" y="2672360"/>
            <a:ext cx="1221734" cy="5039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391" y="1700462"/>
            <a:ext cx="2087808" cy="1007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публично-правовых образований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63391" y="3357727"/>
            <a:ext cx="2087808" cy="10078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Бюджеты </a:t>
            </a:r>
          </a:p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</a:rPr>
              <a:t>публично-правовых образований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51627" y="4506727"/>
            <a:ext cx="1928983" cy="18746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i="1" u="sng" dirty="0">
                <a:solidFill>
                  <a:schemeClr val="tx2"/>
                </a:solidFill>
              </a:rPr>
              <a:t>Субъектов РФ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2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28128" y="4506727"/>
            <a:ext cx="1935770" cy="1874683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i="1" u="sng" dirty="0">
                <a:solidFill>
                  <a:schemeClr val="tx2"/>
                </a:solidFill>
              </a:rPr>
              <a:t>Муниципальных образований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2"/>
                </a:solidFill>
              </a:rPr>
              <a:t>(бюджеты муниципальных районов, городских округов, городских и сельских поселений, внутригородских районов)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71957" y="4490889"/>
            <a:ext cx="1935770" cy="189052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r>
              <a:rPr lang="ru-RU" b="1" i="1" u="sng" dirty="0">
                <a:solidFill>
                  <a:schemeClr val="tx2"/>
                </a:solidFill>
              </a:rPr>
              <a:t>Российской федерации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tx2"/>
                </a:solidFill>
              </a:rPr>
              <a:t>(федеральный бюджет, бюджеты государственных внебюджетных фондов)</a:t>
            </a:r>
          </a:p>
        </p:txBody>
      </p:sp>
      <p:sp>
        <p:nvSpPr>
          <p:cNvPr id="6159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318C474-A4D7-4B28-B0A1-1EA8D1016378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483" y="285090"/>
            <a:ext cx="8820919" cy="6215827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1.2. Основные нормативно-правовые акты, регулирующие бюджетный процесс в Каргасокском районе.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Бюджетный кодекс Российской федерации.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Федеральный Закон №131-ФЗ от 6.10.2003 года «Об общих принципах организации местного самоуправления в Российской Федерации».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18.12.2013 года №253 «Об утверждении Положения о бюджетном процессе в Каргасокском районе».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23.10.2013 №235 «О создании дорожного фонда муниципального образования «Каргасокский район»».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Решение Думы Каргасокского района от 18.02.2015 года №346 «Об утверждении порядка предоставления иных межбюджетных трансфертов бюджетам сельских поселений и их расходования».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20.01.2015 года №11 «Об утверждении Порядка принятия решений о разработке муниципальных программ муниципального образования «Каргасокский район», их формирования и реализации».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10.11.2015 года №178 «Об утверждении порядка формирования муниципального задания и порядка финансового обеспечения выполнения муниципального задания».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</a:rPr>
              <a:t>Администрации Каргасокского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района от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04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.10.2019 №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211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«О порядке осуществления полномочий органом внутреннего муниципального финансового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контроля».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Администрации Каргасокского района от 29.05.2012 №89 «О порядке ведения Реестра расходных обязательств муниципального образования «Каргасокский район»».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Постановление АКР от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05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.07.2017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№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184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«Об утверждении Порядка осуществления бюджетных инвестиций в объекты муниципальной собственности и предоставления субсидий на капитальные вложения в объекты муниципальной собственности».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№1 от 12.01.2015 года «Об утверждении положения о порядке открытия и ведения лицевых счетов в муниципальном казенном учреждении Управление финансов Администрации Каргасокского района».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№3 «Об утверждении Порядка ведения сводной бюджетной росписи».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 8.02.2016 года №4 «О порядке  составления и ведения кассового плана».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19.03.2015 года №6 «Об утверждении порядка исполнения бюджета муниципального образования «Каргасокский район» по расходам и источникам финансирования дефицита бюджета».</a:t>
            </a:r>
          </a:p>
          <a:p>
            <a:pPr marL="342839" indent="-342839" algn="just">
              <a:spcAft>
                <a:spcPts val="60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Приказ Управления финансов АКР от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19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.09.2008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года №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20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</a:rPr>
              <a:t>Об утверждении порядка планирования бюджетных ассигнований по исполнению действующих и принимаемых обязательств на очередной финансовый год и плановый период».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100" dirty="0" smtClean="0"/>
          </a:p>
        </p:txBody>
      </p:sp>
      <p:sp>
        <p:nvSpPr>
          <p:cNvPr id="717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F67041-1C06-434D-A035-D95C085D9B20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28965" y="334045"/>
            <a:ext cx="8257565" cy="5792512"/>
          </a:xfrm>
        </p:spPr>
        <p:txBody>
          <a:bodyPr/>
          <a:lstStyle/>
          <a:p>
            <a:pPr marL="0" indent="0">
              <a:spcAft>
                <a:spcPts val="603"/>
              </a:spcAft>
              <a:buNone/>
            </a:pPr>
            <a:r>
              <a:rPr lang="ru-RU" sz="2000" b="1" dirty="0" smtClean="0">
                <a:solidFill>
                  <a:srgbClr val="202020"/>
                </a:solidFill>
              </a:rPr>
              <a:t>1.3. Основные этапы составления проекта районного бюджета.</a:t>
            </a:r>
          </a:p>
          <a:p>
            <a:pPr marL="0" indent="0" algn="just">
              <a:spcAft>
                <a:spcPts val="603"/>
              </a:spcAft>
              <a:buFontTx/>
              <a:buAutoNum type="arabicPeriod"/>
            </a:pPr>
            <a:r>
              <a:rPr lang="ru-RU" sz="1400" b="1" u="sng" dirty="0" smtClean="0">
                <a:solidFill>
                  <a:srgbClr val="202020"/>
                </a:solidFill>
              </a:rPr>
              <a:t>Составление проекта бюджета</a:t>
            </a:r>
            <a:r>
              <a:rPr lang="ru-RU" sz="1400" b="1" dirty="0" smtClean="0">
                <a:solidFill>
                  <a:srgbClr val="202020"/>
                </a:solidFill>
              </a:rPr>
              <a:t> </a:t>
            </a:r>
            <a:r>
              <a:rPr lang="ru-RU" sz="1400" dirty="0" smtClean="0">
                <a:solidFill>
                  <a:srgbClr val="202020"/>
                </a:solidFill>
              </a:rPr>
              <a:t>– это прогнозирование объема доходов на очередной 3-х летний период и планирование направлений расходования бюджетных средств (в первую очередь – на исполнение уже действующих расходных обязательств (РО), а затем, при наличие финансовых возможностей – на принимаемые (т.е. новые) РО), начинается за 7 месяцев до окончания текущего года.</a:t>
            </a:r>
          </a:p>
          <a:p>
            <a:pPr marL="0" indent="0" algn="just">
              <a:spcAft>
                <a:spcPts val="603"/>
              </a:spcAft>
              <a:buFontTx/>
              <a:buAutoNum type="arabicPeriod"/>
            </a:pPr>
            <a:r>
              <a:rPr lang="ru-RU" sz="1400" b="1" u="sng" dirty="0" smtClean="0">
                <a:solidFill>
                  <a:srgbClr val="202020"/>
                </a:solidFill>
              </a:rPr>
              <a:t>Рассмотрение проекта районного</a:t>
            </a:r>
            <a:r>
              <a:rPr lang="ru-RU" sz="1400" b="1" dirty="0" smtClean="0">
                <a:solidFill>
                  <a:srgbClr val="202020"/>
                </a:solidFill>
              </a:rPr>
              <a:t> </a:t>
            </a:r>
            <a:r>
              <a:rPr lang="ru-RU" sz="1400" dirty="0" smtClean="0">
                <a:solidFill>
                  <a:srgbClr val="202020"/>
                </a:solidFill>
              </a:rPr>
              <a:t>бюджета Думой Каргасокского района происходит в двух чтениях. Орган муниципального финансового контроля готовит заключение на проект бюджета. По проекту районного бюджета проводятся публичные слушания. После принятия бюджета в 1 чтении он дорабатывается с учетом поступающих предложений и замечаний. Для рассмотрения бюджета в первом чтении проект представляется Администрацией Каргасокского района  в Думу Каргасокского района</a:t>
            </a:r>
            <a:r>
              <a:rPr lang="en-US" sz="1400" dirty="0" smtClean="0">
                <a:solidFill>
                  <a:srgbClr val="202020"/>
                </a:solidFill>
              </a:rPr>
              <a:t> </a:t>
            </a:r>
            <a:r>
              <a:rPr lang="ru-RU" sz="1400" dirty="0" smtClean="0">
                <a:solidFill>
                  <a:srgbClr val="202020"/>
                </a:solidFill>
              </a:rPr>
              <a:t>до 1 ноября текущего года. </a:t>
            </a:r>
          </a:p>
          <a:p>
            <a:pPr marL="0" indent="0" algn="just">
              <a:buFontTx/>
              <a:buAutoNum type="arabicPeriod"/>
            </a:pPr>
            <a:r>
              <a:rPr lang="ru-RU" sz="1400" b="1" u="sng" dirty="0" smtClean="0">
                <a:solidFill>
                  <a:srgbClr val="202020"/>
                </a:solidFill>
              </a:rPr>
              <a:t>Утверждается бюджет </a:t>
            </a:r>
            <a:r>
              <a:rPr lang="ru-RU" sz="1400" dirty="0" smtClean="0">
                <a:solidFill>
                  <a:srgbClr val="202020"/>
                </a:solidFill>
              </a:rPr>
              <a:t>решением Думы Каргасокского района до начала очередного финансового года и размещается на официальном сайте Каргасокского района. В течение года в утвержденный бюджет могут вноситься изменения в соответствии с правилами из Положения о бюджетном процессе. 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202020"/>
                </a:solidFill>
              </a:rPr>
              <a:t> </a:t>
            </a:r>
          </a:p>
          <a:p>
            <a:pPr marL="0" indent="0" algn="just">
              <a:buNone/>
            </a:pPr>
            <a:r>
              <a:rPr lang="ru-RU" sz="1400" b="1" u="sng" dirty="0" smtClean="0">
                <a:solidFill>
                  <a:srgbClr val="202020"/>
                </a:solidFill>
              </a:rPr>
              <a:t>Бюджетный процесс</a:t>
            </a:r>
            <a:r>
              <a:rPr lang="ru-RU" sz="1400" b="1" dirty="0" smtClean="0">
                <a:solidFill>
                  <a:srgbClr val="202020"/>
                </a:solidFill>
              </a:rPr>
              <a:t> </a:t>
            </a:r>
            <a:r>
              <a:rPr lang="ru-RU" sz="1400" dirty="0" smtClean="0">
                <a:solidFill>
                  <a:srgbClr val="202020"/>
                </a:solidFill>
              </a:rPr>
              <a:t>– регламентированная законодательством деятельность по составлению, рассмотрению, утверждению и исполнению бюджета, контролю за его исполнением, ведению бюджетного учета и составлению бюджетной отчетности.</a:t>
            </a:r>
          </a:p>
          <a:p>
            <a:pPr marL="0" indent="0">
              <a:buNone/>
            </a:pPr>
            <a:endParaRPr lang="ru-RU" sz="2000" b="1" u="sng" dirty="0" smtClean="0"/>
          </a:p>
        </p:txBody>
      </p:sp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F8937C9-03FA-4B7A-AEB4-A65685F9518E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68332" y="188621"/>
            <a:ext cx="8229057" cy="937341"/>
          </a:xfrm>
        </p:spPr>
        <p:txBody>
          <a:bodyPr/>
          <a:lstStyle/>
          <a:p>
            <a:pPr marL="513443" indent="-513443">
              <a:buFontTx/>
              <a:buAutoNum type="arabicPeriod" startAt="2"/>
            </a:pPr>
            <a:r>
              <a:rPr lang="ru-RU" sz="2600" b="1" dirty="0" smtClean="0"/>
              <a:t>Бюджетная политика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72" y="836553"/>
            <a:ext cx="8229057" cy="568740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2.1. Динамика основных показателей социально-экономического развития Каргасокского района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  <a:defRPr/>
            </a:pPr>
            <a:endParaRPr lang="ru-RU" sz="2000" u="sng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922616"/>
              </p:ext>
            </p:extLst>
          </p:nvPr>
        </p:nvGraphicFramePr>
        <p:xfrm>
          <a:off x="540278" y="1700462"/>
          <a:ext cx="8401531" cy="4774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719"/>
                <a:gridCol w="860616"/>
                <a:gridCol w="973455"/>
                <a:gridCol w="973455"/>
                <a:gridCol w="932334"/>
                <a:gridCol w="932334"/>
                <a:gridCol w="860618"/>
              </a:tblGrid>
              <a:tr h="570941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Ед. изм.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2018 год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2019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2020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2021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План на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2022 год</a:t>
                      </a:r>
                    </a:p>
                  </a:txBody>
                  <a:tcPr anchor="ctr"/>
                </a:tc>
              </a:tr>
              <a:tr h="5709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 Численность населения (на конец года) 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18 906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18 620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18 285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18 188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18 039</a:t>
                      </a:r>
                      <a:endParaRPr lang="ru-RU" sz="1600" b="0" i="0" dirty="0"/>
                    </a:p>
                  </a:txBody>
                  <a:tcPr anchor="ctr"/>
                </a:tc>
              </a:tr>
              <a:tr h="5709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 Число родившихся на 1000 человек населения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11,7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11,3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11,4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11,5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11,6</a:t>
                      </a:r>
                      <a:endParaRPr lang="ru-RU" sz="1600" b="0" i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 Коэффициент миграционного прироста (на 1000 человек населения)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-18,7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-14,2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-13,4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-13,5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-12,3</a:t>
                      </a:r>
                      <a:endParaRPr lang="ru-RU" sz="1600" b="0" i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 Ввод в действие жилых домов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Кв. м. общ. площади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3 606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3 700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3 774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3 849,5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3 926,5</a:t>
                      </a:r>
                      <a:endParaRPr lang="ru-RU" sz="1600" b="0" i="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 Среднемесячная зарплата работников (по кругу крупных и средних организаций)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Руб.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58 008,6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60 973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63 717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66 584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70 246</a:t>
                      </a:r>
                      <a:endParaRPr lang="ru-RU" sz="1600" b="0" i="0" dirty="0"/>
                    </a:p>
                  </a:txBody>
                  <a:tcPr anchor="ctr"/>
                </a:tc>
              </a:tr>
              <a:tr h="5709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r>
                        <a:rPr lang="ru-RU" sz="1200" b="1" baseline="0" dirty="0" smtClean="0"/>
                        <a:t> Уровень регистрируемой безработицы на конец года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%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3,2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3,3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3,8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3,9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4,0</a:t>
                      </a:r>
                      <a:endParaRPr lang="ru-RU" sz="1600" b="0" i="0" dirty="0"/>
                    </a:p>
                  </a:txBody>
                  <a:tcPr anchor="ctr"/>
                </a:tc>
              </a:tr>
              <a:tr h="57094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 Коэффициент напряженности на рынке труда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/>
                        <a:t>Чел.</a:t>
                      </a:r>
                      <a:endParaRPr lang="ru-RU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1,4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1,9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1,9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2,0</a:t>
                      </a:r>
                      <a:endParaRPr lang="ru-RU" sz="1600" b="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/>
                        <a:t>2,0</a:t>
                      </a:r>
                      <a:endParaRPr lang="ru-RU" sz="1600" b="0" i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29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7BD709B-A4ED-40A2-B3C4-1B4FEB61999D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018" y="334045"/>
            <a:ext cx="8329511" cy="6119357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2.2. Цели и задачи бюджетной политики</a:t>
            </a:r>
          </a:p>
          <a:p>
            <a:pPr marL="0" lvl="0" indent="0" algn="r">
              <a:spcAft>
                <a:spcPts val="600"/>
              </a:spcAft>
              <a:buNone/>
              <a:defRPr/>
            </a:pPr>
            <a:endParaRPr lang="ru-RU" sz="1400" b="1" dirty="0">
              <a:solidFill>
                <a:srgbClr val="E7E6E6">
                  <a:lumMod val="25000"/>
                </a:srgbClr>
              </a:solidFill>
            </a:endParaRPr>
          </a:p>
          <a:p>
            <a:pPr marL="0" lvl="0" indent="0" algn="just">
              <a:spcAft>
                <a:spcPts val="600"/>
              </a:spcAft>
              <a:buNone/>
              <a:defRPr/>
            </a:pPr>
            <a:endParaRPr lang="ru-RU" sz="1400" b="1" u="sng" dirty="0">
              <a:solidFill>
                <a:srgbClr val="E7E6E6">
                  <a:lumMod val="25000"/>
                </a:srgbClr>
              </a:solidFill>
            </a:endParaRP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ru-RU" sz="1400" b="1" u="sng" dirty="0">
                <a:solidFill>
                  <a:srgbClr val="E7E6E6">
                    <a:lumMod val="25000"/>
                  </a:srgbClr>
                </a:solidFill>
              </a:rPr>
              <a:t>Основной целью</a:t>
            </a:r>
            <a:r>
              <a:rPr lang="ru-RU" sz="1400" b="1" dirty="0">
                <a:solidFill>
                  <a:srgbClr val="E7E6E6">
                    <a:lumMod val="25000"/>
                  </a:srgbClr>
                </a:solidFill>
              </a:rPr>
              <a:t> </a:t>
            </a:r>
            <a:r>
              <a:rPr lang="ru-RU" sz="1400" dirty="0">
                <a:solidFill>
                  <a:srgbClr val="E7E6E6">
                    <a:lumMod val="25000"/>
                  </a:srgbClr>
                </a:solidFill>
              </a:rPr>
              <a:t>бюджетной политики на 2020-2022 годы остаётся обеспечение сбалансированности и устойчивости местных бюджетов при безусловном исполнении  всех принятых обязательств.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ru-RU" sz="1400" b="1" u="sng" dirty="0">
                <a:solidFill>
                  <a:srgbClr val="E7E6E6">
                    <a:lumMod val="25000"/>
                  </a:srgbClr>
                </a:solidFill>
              </a:rPr>
              <a:t>Достижению заявленной цели будет способствовать решение следующих задач: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Участие в реализации Указа Президента Российской Федерации от 07.05.2018 №204 «О национальных целях и стратегических задачах развития Российской Федерации до 2024 года»;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Повышение эффективности бюджетных расходов и качества бюджетного процесса; 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Реализация новых требований бюджетного законодательства в части совершенствования межбюджетных отношений.</a:t>
            </a:r>
          </a:p>
          <a:p>
            <a:pPr marL="0" lvl="0" indent="0" algn="just">
              <a:spcAft>
                <a:spcPts val="600"/>
              </a:spcAft>
              <a:buNone/>
              <a:defRPr/>
            </a:pPr>
            <a:r>
              <a:rPr lang="ru-RU" sz="1400" u="sng" dirty="0">
                <a:solidFill>
                  <a:srgbClr val="E7E6E6">
                    <a:lumMod val="25000"/>
                  </a:srgbClr>
                </a:solidFill>
              </a:rPr>
              <a:t>Осн</a:t>
            </a:r>
            <a:r>
              <a:rPr lang="ru-RU" sz="1400" b="1" u="sng" dirty="0">
                <a:solidFill>
                  <a:srgbClr val="E7E6E6">
                    <a:lumMod val="25000"/>
                  </a:srgbClr>
                </a:solidFill>
              </a:rPr>
              <a:t>овными принципами бюджетной системы являются: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Самостоятельность бюджетов;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Сбалансированность бюджетов;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Прозрачность бюджетных процедур;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Адресность бюджетных средств;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Целевой характер расходования бюджетных средств;</a:t>
            </a:r>
          </a:p>
          <a:p>
            <a:pPr marL="342839" lvl="0" indent="-342839" algn="just">
              <a:spcAft>
                <a:spcPts val="600"/>
              </a:spcAft>
              <a:buFontTx/>
              <a:buChar char="-"/>
              <a:defRPr/>
            </a:pPr>
            <a:r>
              <a:rPr lang="ru-RU" sz="1400" i="1" dirty="0">
                <a:solidFill>
                  <a:srgbClr val="E7E6E6">
                    <a:lumMod val="25000"/>
                  </a:srgbClr>
                </a:solidFill>
              </a:rPr>
              <a:t>Эффективность использования средств.</a:t>
            </a:r>
          </a:p>
          <a:p>
            <a:pPr marL="0" indent="0" algn="just">
              <a:buNone/>
              <a:defRPr/>
            </a:pPr>
            <a:endParaRPr lang="ru-RU" sz="2000" dirty="0"/>
          </a:p>
        </p:txBody>
      </p:sp>
      <p:sp>
        <p:nvSpPr>
          <p:cNvPr id="1024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038" y="6500918"/>
            <a:ext cx="2133962" cy="47658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BE54EB0-1452-4025-B88E-3CB9CCE3445D}" type="slidenum">
              <a:rPr lang="es-ES" alt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s-E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1138</TotalTime>
  <Words>7194</Words>
  <Application>Microsoft Office PowerPoint</Application>
  <PresentationFormat>Экран (4:3)</PresentationFormat>
  <Paragraphs>1341</Paragraphs>
  <Slides>49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БЮДЖЕТ ДЛЯ ГРАЖДАН</vt:lpstr>
      <vt:lpstr>Уважаемые жители и гости Каргасокского района!</vt:lpstr>
      <vt:lpstr>Содержание</vt:lpstr>
      <vt:lpstr>Общие сведения о бюджете</vt:lpstr>
      <vt:lpstr>Какие бывают бюджеты?</vt:lpstr>
      <vt:lpstr>Презентация PowerPoint</vt:lpstr>
      <vt:lpstr>Презентация PowerPoint</vt:lpstr>
      <vt:lpstr>Бюджетная 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2.11. Расходы бюджета  по отраслям муниципального хозяйства</vt:lpstr>
      <vt:lpstr>2.11. Расходы бюджета  по отраслям муниципального хозяйства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Муниципальная программа «Формирование современной городской среды на территории Каргасокского района» Утверждена постановлением Администрации Каргасокского района от 20.12.2017 № 352.   </vt:lpstr>
      <vt:lpstr>Презентация PowerPoint</vt:lpstr>
      <vt:lpstr> Муниципальная программа «Обеспечение безопасности жизнедеятельности населения муниципального образования «Каргасокский район» Утверждена постановлением Администрации  Каргасокского района от 15.10.2015  № 155  </vt:lpstr>
      <vt:lpstr>Цель и задачи муниципальной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</vt:lpstr>
      <vt:lpstr>Показатели цели №1</vt:lpstr>
      <vt:lpstr>Презентация PowerPoint</vt:lpstr>
      <vt:lpstr>Муниципальная программа  «Развитие культуры и туризма в муниципальном образовании «Каргасокский район»  Утверждена постановлением  Администрации Каргасокского района   от 05.11.2015 №169»</vt:lpstr>
      <vt:lpstr>Презентация PowerPoint</vt:lpstr>
      <vt:lpstr>Муниципальная программа  «Развитие образования в муниципальном образовании «Каргасокский район»  Утверждена постановлением Администрации Каргасокского района  №203 от 07.12.2015</vt:lpstr>
      <vt:lpstr>Цель программы: Повышение качества образования в муниципальном образовании «Каргасокский район»</vt:lpstr>
      <vt:lpstr>Направление расходования средств </vt:lpstr>
      <vt:lpstr> Муниципальная программа  «Создание условий для устойчивого экономического развития муниципального образования «Каргасокский район» Утверждена постановлением  Администрации Каргасокского района  от 27.11.2015 № 193</vt:lpstr>
      <vt:lpstr>Цель программы: Создание условий для устойчивого экономического развития муниципального образования «Каргасокский район»</vt:lpstr>
      <vt:lpstr>Презентация PowerPoint</vt:lpstr>
      <vt:lpstr>Презентация PowerPoint</vt:lpstr>
      <vt:lpstr> Муниципальная программа «Создание в Каргасокском районе новых и сохранение существующих ученических мест в муниципальных общеобразовательных организациях» Утверждена постановлением  Администрации Каргасокского района  от 21.06.2016 №181</vt:lpstr>
      <vt:lpstr>Муниципальная программа «Создание в Каргасокском районе новых и сохранение существующих ученических мест в муниципальных общеобразовательных организациях»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Татьяна В. Андрейчук</cp:lastModifiedBy>
  <cp:revision>140</cp:revision>
  <dcterms:created xsi:type="dcterms:W3CDTF">2018-09-04T12:10:47Z</dcterms:created>
  <dcterms:modified xsi:type="dcterms:W3CDTF">2020-03-30T07:38:24Z</dcterms:modified>
</cp:coreProperties>
</file>