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1"/>
  </p:notesMasterIdLst>
  <p:sldIdLst>
    <p:sldId id="258" r:id="rId2"/>
    <p:sldId id="256" r:id="rId3"/>
    <p:sldId id="259" r:id="rId4"/>
    <p:sldId id="31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315" r:id="rId29"/>
    <p:sldId id="314" r:id="rId30"/>
    <p:sldId id="285" r:id="rId31"/>
    <p:sldId id="286" r:id="rId32"/>
    <p:sldId id="316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319" r:id="rId43"/>
    <p:sldId id="298" r:id="rId44"/>
    <p:sldId id="299" r:id="rId45"/>
    <p:sldId id="320" r:id="rId46"/>
    <p:sldId id="300" r:id="rId47"/>
    <p:sldId id="312" r:id="rId48"/>
    <p:sldId id="302" r:id="rId49"/>
    <p:sldId id="301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21" r:id="rId59"/>
    <p:sldId id="322" r:id="rId60"/>
    <p:sldId id="323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3" r:id="rId69"/>
    <p:sldId id="317" r:id="rId70"/>
  </p:sldIdLst>
  <p:sldSz cx="9144000" cy="6858000" type="screen4x3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29" autoAdjust="0"/>
  </p:normalViewPr>
  <p:slideViewPr>
    <p:cSldViewPr showGuides="1">
      <p:cViewPr>
        <p:scale>
          <a:sx n="80" d="100"/>
          <a:sy n="80" d="100"/>
        </p:scale>
        <p:origin x="-318" y="-222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328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88712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r">
              <a:defRPr sz="1200"/>
            </a:lvl1pPr>
          </a:lstStyle>
          <a:p>
            <a:fld id="{1CF0A38B-04AF-4E50-BAE5-FF6D7F8CA523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2650" y="733425"/>
            <a:ext cx="4883150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95" tIns="44947" rIns="89895" bIns="449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vert="horz" lIns="89895" tIns="44947" rIns="89895" bIns="449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7" y="9283830"/>
            <a:ext cx="2880995" cy="488712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r">
              <a:defRPr sz="1200"/>
            </a:lvl1pPr>
          </a:lstStyle>
          <a:p>
            <a:fld id="{4B5F723B-4D53-4C74-B3A6-B001D2304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6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723B-4D53-4C74-B3A6-B001D230452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25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723B-4D53-4C74-B3A6-B001D230452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98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723B-4D53-4C74-B3A6-B001D230452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23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0394" indent="-280921">
              <a:defRPr>
                <a:solidFill>
                  <a:schemeClr val="tx1"/>
                </a:solidFill>
                <a:latin typeface="Arial" charset="0"/>
              </a:defRPr>
            </a:lvl2pPr>
            <a:lvl3pPr marL="1123683" indent="-224737">
              <a:defRPr>
                <a:solidFill>
                  <a:schemeClr val="tx1"/>
                </a:solidFill>
                <a:latin typeface="Arial" charset="0"/>
              </a:defRPr>
            </a:lvl3pPr>
            <a:lvl4pPr marL="1573157" indent="-224737">
              <a:defRPr>
                <a:solidFill>
                  <a:schemeClr val="tx1"/>
                </a:solidFill>
                <a:latin typeface="Arial" charset="0"/>
              </a:defRPr>
            </a:lvl4pPr>
            <a:lvl5pPr marL="2022630" indent="-224737">
              <a:defRPr>
                <a:solidFill>
                  <a:schemeClr val="tx1"/>
                </a:solidFill>
                <a:latin typeface="Arial" charset="0"/>
              </a:defRPr>
            </a:lvl5pPr>
            <a:lvl6pPr marL="2472103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1577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1050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0523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FA256E-C573-454B-9D1F-3FBD54DB20D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0394" indent="-280921">
              <a:defRPr>
                <a:solidFill>
                  <a:schemeClr val="tx1"/>
                </a:solidFill>
                <a:latin typeface="Arial" charset="0"/>
              </a:defRPr>
            </a:lvl2pPr>
            <a:lvl3pPr marL="1123683" indent="-224737">
              <a:defRPr>
                <a:solidFill>
                  <a:schemeClr val="tx1"/>
                </a:solidFill>
                <a:latin typeface="Arial" charset="0"/>
              </a:defRPr>
            </a:lvl3pPr>
            <a:lvl4pPr marL="1573157" indent="-224737">
              <a:defRPr>
                <a:solidFill>
                  <a:schemeClr val="tx1"/>
                </a:solidFill>
                <a:latin typeface="Arial" charset="0"/>
              </a:defRPr>
            </a:lvl4pPr>
            <a:lvl5pPr marL="2022630" indent="-224737">
              <a:defRPr>
                <a:solidFill>
                  <a:schemeClr val="tx1"/>
                </a:solidFill>
                <a:latin typeface="Arial" charset="0"/>
              </a:defRPr>
            </a:lvl5pPr>
            <a:lvl6pPr marL="2472103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1577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1050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0523" indent="-224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A0E739-EC87-45FE-B02C-C25F8AE0119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30394" indent="-280921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3683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3157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22630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72103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21577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71050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20523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337F2F4-822B-4CA8-85B8-1920B5E8D455}" type="slidenum">
              <a:rPr lang="en-US" sz="1200">
                <a:latin typeface="Arial" charset="0"/>
              </a:rPr>
              <a:pPr eaLnBrk="1" hangingPunct="1"/>
              <a:t>30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30394" indent="-280921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3683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3157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22630" indent="-224737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72103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21577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71050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20523" indent="-22473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B1AE5F-6FCE-4CB3-92D8-0F14D03CB5C1}" type="slidenum">
              <a:rPr lang="ru-RU" altLang="ru-RU" sz="1200">
                <a:latin typeface="Arial" charset="0"/>
              </a:rPr>
              <a:pPr eaLnBrk="1" hangingPunct="1"/>
              <a:t>31</a:t>
            </a:fld>
            <a:endParaRPr lang="ru-RU" alt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723B-4D53-4C74-B3A6-B001D230452B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8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C210F-8C81-4CEF-BCEA-EE66F26570A8}" type="datetime1">
              <a:rPr lang="ru-RU" smtClean="0"/>
              <a:t>23.01.2018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8AED4-AABD-4184-AA77-C371435B4284}" type="datetime1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0CB05-CB3D-4FD2-A0C1-EDF17DD7A085}" type="datetime1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D23489-A7EB-4677-A32A-4C7DF1285C51}" type="datetime1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45B80-1F0E-4335-888A-D4D52BB5F41B}" type="datetime1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A8B69-72B7-49B8-8399-3CFEFB40AE0B}" type="datetime1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85913-35B9-4D95-B2CD-7C11AD11C800}" type="datetime1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60980-CF03-4BD9-82B2-90770C0737BF}" type="datetime1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48F1E4-631A-447E-B34D-31E9023A181D}" type="datetime1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373E8-B611-46D1-BA8B-8E4BB4C0E3F7}" type="datetime1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46EA13-24F0-41C2-BE06-A59D1F2A57F1}" type="datetime1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66F53A-8C4B-485A-943B-F579A6B3ADC3}" type="datetime1">
              <a:rPr lang="ru-RU" smtClean="0"/>
              <a:t>23.01.2018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8EECE9-D204-4BD8-B8DC-C931C5D6694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rgasok@findep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kargasok@findep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104264"/>
            <a:ext cx="7992888" cy="1252728"/>
          </a:xfrm>
        </p:spPr>
        <p:txBody>
          <a:bodyPr>
            <a:noAutofit/>
          </a:bodyPr>
          <a:lstStyle/>
          <a:p>
            <a:pPr algn="r">
              <a:lnSpc>
                <a:spcPts val="3100"/>
              </a:lnSpc>
            </a:pPr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2018 год и 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плановый период 2019 и 2020 годов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5445224"/>
            <a:ext cx="8640960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3200" b="1" dirty="0" smtClean="0"/>
              <a:t>Муниципальное образование</a:t>
            </a: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3200" b="1" dirty="0" smtClean="0"/>
              <a:t>«Каргасокский район»</a:t>
            </a:r>
            <a:endParaRPr lang="ru-RU" sz="3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312176"/>
            <a:ext cx="7992888" cy="12527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>
              <a:lnSpc>
                <a:spcPts val="5100"/>
              </a:lnSpc>
            </a:pPr>
            <a:r>
              <a:rPr lang="ru-RU" sz="6000" b="1" dirty="0" smtClean="0">
                <a:solidFill>
                  <a:schemeClr val="tx2"/>
                </a:solidFill>
              </a:rPr>
              <a:t>БЮДЖЕТ ДЛЯ ГРАЖДАН </a:t>
            </a:r>
            <a:r>
              <a:rPr lang="en-US" sz="6000" b="1" dirty="0" smtClean="0">
                <a:solidFill>
                  <a:schemeClr val="tx2"/>
                </a:solidFill>
              </a:rPr>
              <a:t/>
            </a:r>
            <a:br>
              <a:rPr lang="en-US" sz="6000" b="1" dirty="0" smtClean="0">
                <a:solidFill>
                  <a:schemeClr val="tx2"/>
                </a:solidFill>
              </a:rPr>
            </a:br>
            <a:endParaRPr lang="ru-RU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2.2. Цели и задачи бюджетной политики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b="1" u="sng" dirty="0" smtClean="0">
                <a:solidFill>
                  <a:schemeClr val="bg2">
                    <a:lumMod val="25000"/>
                  </a:schemeClr>
                </a:solidFill>
              </a:rPr>
              <a:t>Основной целью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бюджетной политики на 2018-2020 годы остаётся обеспечение сбалансированности и устойчивости местных бюджетов при безусловном исполнении  всех принятых обязательств.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b="1" u="sng" dirty="0" smtClean="0">
                <a:solidFill>
                  <a:schemeClr val="bg2">
                    <a:lumMod val="25000"/>
                  </a:schemeClr>
                </a:solidFill>
              </a:rPr>
              <a:t>Достижению заявленной цели будет способствовать решение следующих задач: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повышение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качества и эффективности реализации муниципальных программ;</a:t>
            </a:r>
            <a:endParaRPr lang="ru-RU" sz="1400" i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у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силение внутреннего и внутреннего муниципального финансового контроля за деятельностью муниципальных учреждений;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Обеспечение стабильности межбюджетных отношений с сельскими поселениями;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обеспечение открытости и прозрачности муниципальных финансов.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400" u="sng" dirty="0" smtClean="0">
                <a:solidFill>
                  <a:schemeClr val="bg2">
                    <a:lumMod val="25000"/>
                  </a:schemeClr>
                </a:solidFill>
              </a:rPr>
              <a:t>Осн</a:t>
            </a:r>
            <a:r>
              <a:rPr lang="ru-RU" sz="1400" b="1" u="sng" dirty="0" smtClean="0">
                <a:solidFill>
                  <a:schemeClr val="bg2">
                    <a:lumMod val="25000"/>
                  </a:schemeClr>
                </a:solidFill>
              </a:rPr>
              <a:t>овными принципами бюджетной системы являются: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Самостоятельность бюджетов;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Сбалансированность бюджетов;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розрачность бюджетных процедур;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адресность бюджетных средств;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целевой характер бюджетных средств;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э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ффективность использования средств.</a:t>
            </a:r>
          </a:p>
          <a:p>
            <a:pPr algn="just">
              <a:spcAft>
                <a:spcPts val="600"/>
              </a:spcAft>
              <a:buFontTx/>
              <a:buChar char="-"/>
            </a:pPr>
            <a:endParaRPr lang="ru-RU" sz="1200" i="1" dirty="0" smtClean="0"/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06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2.3.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 Основные характеристики районного бюджета (млн. руб.)</a:t>
            </a:r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endParaRPr lang="ru-RU" sz="2000" b="1" u="sng" dirty="0"/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endParaRPr lang="ru-RU" sz="2000" b="1" u="sng" dirty="0"/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endParaRPr lang="ru-RU" sz="2000" b="1" u="sng" dirty="0"/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>
              <a:buNone/>
            </a:pPr>
            <a:endParaRPr lang="ru-RU" sz="1200" b="1" u="sng" dirty="0"/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Источники финансирования дефицита бюджета:</a:t>
            </a:r>
          </a:p>
          <a:p>
            <a:pPr algn="just"/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Изменения остатков бюджетных средств на начало финансового года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 201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6 и 2017 </a:t>
            </a:r>
            <a:r>
              <a:rPr lang="ru-RU" sz="1200" i="1" dirty="0" err="1" smtClean="0">
                <a:solidFill>
                  <a:schemeClr val="bg2">
                    <a:lumMod val="25000"/>
                  </a:schemeClr>
                </a:solidFill>
              </a:rPr>
              <a:t>гг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algn="just"/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Разница между полученными и погашенными кредитами, предоставленными другими бюджетами.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2387"/>
              </p:ext>
            </p:extLst>
          </p:nvPr>
        </p:nvGraphicFramePr>
        <p:xfrm>
          <a:off x="1043608" y="980728"/>
          <a:ext cx="756084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732"/>
                <a:gridCol w="1822703"/>
                <a:gridCol w="1890210"/>
                <a:gridCol w="175519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Дефицит (-)</a:t>
                      </a:r>
                    </a:p>
                    <a:p>
                      <a:pPr algn="ctr"/>
                      <a:r>
                        <a:rPr lang="ru-RU" sz="1200" dirty="0" smtClean="0"/>
                        <a:t>Профицит (+)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</a:t>
                      </a:r>
                      <a:r>
                        <a:rPr lang="en-US" sz="1200" b="1" dirty="0" smtClean="0"/>
                        <a:t>6</a:t>
                      </a:r>
                      <a:r>
                        <a:rPr lang="ru-RU" sz="1200" b="1" dirty="0" smtClean="0"/>
                        <a:t> г.</a:t>
                      </a:r>
                      <a:r>
                        <a:rPr lang="ru-RU" sz="1200" b="1" baseline="0" dirty="0" smtClean="0"/>
                        <a:t> – факт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12</a:t>
                      </a:r>
                      <a:r>
                        <a:rPr lang="en-US" sz="1600" i="1" dirty="0" smtClean="0"/>
                        <a:t>79,6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en-US" sz="1600" i="1" dirty="0" smtClean="0"/>
                        <a:t>326</a:t>
                      </a:r>
                      <a:r>
                        <a:rPr lang="ru-RU" sz="1600" i="1" dirty="0" smtClean="0"/>
                        <a:t>,</a:t>
                      </a:r>
                      <a:r>
                        <a:rPr lang="en-US" sz="1600" i="1" dirty="0" smtClean="0"/>
                        <a:t>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r>
                        <a:rPr lang="en-US" sz="1600" i="1" dirty="0" smtClean="0"/>
                        <a:t>47,2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</a:t>
                      </a:r>
                      <a:r>
                        <a:rPr lang="en-US" sz="1200" b="1" dirty="0" smtClean="0"/>
                        <a:t>7</a:t>
                      </a:r>
                      <a:r>
                        <a:rPr lang="ru-RU" sz="1200" b="1" dirty="0" smtClean="0"/>
                        <a:t> г. – ожидаемое исполнение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en-US" sz="1600" i="1" dirty="0" smtClean="0"/>
                        <a:t>236,4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135</a:t>
                      </a:r>
                      <a:r>
                        <a:rPr lang="en-US" sz="1600" i="1" dirty="0" smtClean="0"/>
                        <a:t>5</a:t>
                      </a:r>
                      <a:r>
                        <a:rPr lang="ru-RU" sz="1600" i="1" dirty="0" smtClean="0"/>
                        <a:t>,</a:t>
                      </a:r>
                      <a:r>
                        <a:rPr lang="en-US" sz="1600" i="1" dirty="0" smtClean="0"/>
                        <a:t>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r>
                        <a:rPr lang="en-US" sz="1600" i="1" dirty="0" smtClean="0"/>
                        <a:t>119,1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</a:t>
                      </a:r>
                      <a:r>
                        <a:rPr lang="en-US" sz="1200" b="1" dirty="0" smtClean="0"/>
                        <a:t>8</a:t>
                      </a:r>
                      <a:r>
                        <a:rPr lang="ru-RU" sz="1200" b="1" dirty="0" smtClean="0"/>
                        <a:t> г. – план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1131,9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en-US" sz="1600" i="1" dirty="0" smtClean="0"/>
                        <a:t>149,9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r>
                        <a:rPr lang="en-US" sz="1600" i="1" dirty="0" smtClean="0"/>
                        <a:t>18</a:t>
                      </a:r>
                      <a:r>
                        <a:rPr lang="ru-RU" sz="1600" i="1" dirty="0" smtClean="0"/>
                        <a:t>,0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</a:t>
                      </a:r>
                      <a:r>
                        <a:rPr lang="en-US" sz="1200" b="1" dirty="0" smtClean="0"/>
                        <a:t>9</a:t>
                      </a:r>
                      <a:r>
                        <a:rPr lang="ru-RU" sz="1200" b="1" dirty="0" smtClean="0"/>
                        <a:t> г. – план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1085</a:t>
                      </a:r>
                      <a:r>
                        <a:rPr lang="ru-RU" sz="1600" i="1" dirty="0" smtClean="0"/>
                        <a:t>,</a:t>
                      </a:r>
                      <a:r>
                        <a:rPr lang="en-US" sz="1600" i="1" dirty="0" smtClean="0"/>
                        <a:t>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en-US" sz="1600" i="1" dirty="0" smtClean="0"/>
                        <a:t>085,1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</a:t>
                      </a:r>
                      <a:r>
                        <a:rPr lang="en-US" sz="1200" b="1" dirty="0" smtClean="0"/>
                        <a:t>20</a:t>
                      </a:r>
                      <a:r>
                        <a:rPr lang="ru-RU" sz="1200" b="1" baseline="0" dirty="0" smtClean="0"/>
                        <a:t> г. – план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en-US" sz="1600" i="1" dirty="0" smtClean="0"/>
                        <a:t>070</a:t>
                      </a:r>
                      <a:r>
                        <a:rPr lang="ru-RU" sz="1600" i="1" dirty="0" smtClean="0"/>
                        <a:t>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en-US" sz="1600" i="1" dirty="0" smtClean="0"/>
                        <a:t>052,7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+18</a:t>
                      </a:r>
                      <a:r>
                        <a:rPr lang="ru-RU" sz="1600" i="1" dirty="0" smtClean="0"/>
                        <a:t>,0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4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976664"/>
          </a:xfrm>
        </p:spPr>
        <p:txBody>
          <a:bodyPr/>
          <a:lstStyle/>
          <a:p>
            <a:pPr marL="0" indent="0" algn="r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2.4. Виды доходов бюджета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b="1" u="sng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Доходы бюджета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-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поступающие от населения, организаций,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учреждений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в бюджет денежные средства.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     В соответствии с бюджетным законодательством в бюджеты муниципальных районов поступают следующие основные виды доходов (по установленным нормативам):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- </a:t>
            </a:r>
            <a:r>
              <a:rPr lang="ru-RU" altLang="ru-RU" sz="1400" b="1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налоговые</a:t>
            </a: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: налог на доходы физических лиц; налог, взимаемый в связи с применением упрощенной системы налогообложения;  единый налог на вмененный доход; акцизы на бензин, дизельное топливо и моторные масла; государственная пошлина; земельный налог с межселенных территорий;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-</a:t>
            </a:r>
            <a:r>
              <a:rPr lang="ru-RU" altLang="ru-RU" sz="1400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</a:t>
            </a:r>
            <a:r>
              <a:rPr lang="ru-RU" altLang="ru-RU" sz="1400" b="1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неналоговые</a:t>
            </a: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: арендная плата за пользование землей и другим муниципальным имуществом, плата за негативное воздействие на окружающую среду, доходы от продажи муниципального имущества, штрафы за некоторые виды нарушений;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- </a:t>
            </a:r>
            <a:r>
              <a:rPr lang="ru-RU" altLang="ru-RU" sz="1400" b="1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безвозмездные поступления</a:t>
            </a: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: межбюджетные трансферты из других уровней бюджета, а также от физических и юридических лиц. </a:t>
            </a:r>
            <a:endParaRPr lang="ru-RU" altLang="ru-RU" sz="1400" i="1" dirty="0" smtClean="0">
              <a:solidFill>
                <a:schemeClr val="bg2">
                  <a:lumMod val="25000"/>
                </a:schemeClr>
              </a:solidFill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400" b="1" i="1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План по доходам районного бюджета составит: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ru-RU" altLang="ru-RU" sz="1200" i="1" dirty="0" smtClean="0">
                <a:cs typeface="Tahoma" pitchFamily="34" charset="0"/>
              </a:rPr>
              <a:t> </a:t>
            </a:r>
          </a:p>
          <a:p>
            <a:pPr marL="0" indent="0">
              <a:buNone/>
            </a:pPr>
            <a:endParaRPr lang="ru-RU" sz="2000" b="1" u="sng" dirty="0" smtClean="0"/>
          </a:p>
          <a:p>
            <a:pPr marL="0" indent="0" algn="just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58884"/>
              </p:ext>
            </p:extLst>
          </p:nvPr>
        </p:nvGraphicFramePr>
        <p:xfrm>
          <a:off x="1524000" y="4581128"/>
          <a:ext cx="609600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1131,9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1085,1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1070,7 млн. руб.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0486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2.5. Состав налоговых доходов районного бюджета (млн. руб.)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22386"/>
              </p:ext>
            </p:extLst>
          </p:nvPr>
        </p:nvGraphicFramePr>
        <p:xfrm>
          <a:off x="611566" y="764704"/>
          <a:ext cx="8136898" cy="580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5"/>
                <a:gridCol w="1008112"/>
                <a:gridCol w="936104"/>
                <a:gridCol w="1008112"/>
                <a:gridCol w="1080120"/>
                <a:gridCol w="936104"/>
                <a:gridCol w="100811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Норматив отчислений %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Исполнено в 2015 г.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Ожидаем исполнение 2016</a:t>
                      </a:r>
                      <a:endParaRPr lang="ru-RU" sz="1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 на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2020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 на доходы физических лиц –</a:t>
                      </a:r>
                      <a:r>
                        <a:rPr lang="ru-RU" sz="1200" b="1" baseline="0" dirty="0" smtClean="0"/>
                        <a:t> с территорий поселений</a:t>
                      </a:r>
                      <a:r>
                        <a:rPr lang="ru-RU" sz="2000" b="1" baseline="0" dirty="0" smtClean="0"/>
                        <a:t>/</a:t>
                      </a:r>
                      <a:r>
                        <a:rPr lang="ru-RU" sz="1200" b="1" baseline="0" dirty="0" smtClean="0"/>
                        <a:t>межселенных территорий</a:t>
                      </a:r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15</a:t>
                      </a:r>
                      <a:r>
                        <a:rPr lang="ru-RU" sz="1800" b="1" i="1" dirty="0" smtClean="0"/>
                        <a:t>/</a:t>
                      </a:r>
                      <a:r>
                        <a:rPr lang="ru-RU" sz="1600" i="1" dirty="0" smtClean="0"/>
                        <a:t>25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208,5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207,5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218,0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229,1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240,7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Налог, </a:t>
                      </a:r>
                      <a:r>
                        <a:rPr lang="ru-RU" sz="1200" b="1" dirty="0" smtClean="0"/>
                        <a:t>взимаемый </a:t>
                      </a:r>
                      <a:r>
                        <a:rPr lang="ru-RU" sz="1200" b="1" dirty="0" smtClean="0"/>
                        <a:t>в связи с применением упрощенной системы налогообложения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6,2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8,0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Единый налог на вмененный</a:t>
                      </a:r>
                      <a:r>
                        <a:rPr lang="ru-RU" sz="1200" b="1" baseline="0" dirty="0" smtClean="0"/>
                        <a:t> доход</a:t>
                      </a:r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11,5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10,9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Акцизы на бензин, дизельное топливо и моторные масла 2018/2019,</a:t>
                      </a:r>
                      <a:r>
                        <a:rPr lang="ru-RU" sz="1200" b="1" baseline="0" dirty="0" smtClean="0"/>
                        <a:t> 2020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0,4095/</a:t>
                      </a:r>
                    </a:p>
                    <a:p>
                      <a:pPr algn="ctr"/>
                      <a:r>
                        <a:rPr lang="ru-RU" sz="1600" i="1" dirty="0" smtClean="0"/>
                        <a:t>0,4289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11,8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9,9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8,4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9,9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16,2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Государственная пошлина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1,4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Другие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0,3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1,1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240,3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238,4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247,3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260,2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278,3</a:t>
                      </a:r>
                      <a:endParaRPr lang="ru-RU" sz="1800" b="1" i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60486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2.6. Состав неналоговых доходов районного бюджета (млн. руб.)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435486"/>
              </p:ext>
            </p:extLst>
          </p:nvPr>
        </p:nvGraphicFramePr>
        <p:xfrm>
          <a:off x="611566" y="836712"/>
          <a:ext cx="8136898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17"/>
                <a:gridCol w="1188130"/>
                <a:gridCol w="936104"/>
                <a:gridCol w="1008112"/>
                <a:gridCol w="1080120"/>
                <a:gridCol w="936104"/>
                <a:gridCol w="100811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Норматив отчислений %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Исполнено в 2015 г.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Ожидаем исполнение 2016</a:t>
                      </a:r>
                      <a:endParaRPr lang="ru-RU" sz="1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 на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2020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Арендная плата за земли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43,6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41,5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42,0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31,0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31,0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Плата за аренду прочего муниципального имущества</a:t>
                      </a:r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1,1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Плата за негативное воздействие на окружающую среду</a:t>
                      </a:r>
                      <a:endParaRPr lang="ru-RU" sz="12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2015 – 40</a:t>
                      </a:r>
                    </a:p>
                    <a:p>
                      <a:pPr algn="ctr"/>
                      <a:r>
                        <a:rPr lang="ru-RU" sz="1600" i="1" dirty="0" smtClean="0"/>
                        <a:t>с 2016 – 55 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115,5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11,1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10,9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Доходы от продажи муниципального имущества</a:t>
                      </a:r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0,6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0,6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Штрафы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1,7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Прочие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2,4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177,3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61,5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60,2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47,7</a:t>
                      </a:r>
                      <a:endParaRPr lang="ru-RU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/>
                        <a:t>47,7</a:t>
                      </a:r>
                      <a:endParaRPr lang="ru-RU" sz="1800" b="1" i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4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3" y="296652"/>
            <a:ext cx="8229600" cy="59766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2.7. Виды безвозмездных поступлений районного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2924945"/>
            <a:ext cx="3600400" cy="11521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u="sng" dirty="0">
                <a:solidFill>
                  <a:schemeClr val="bg2">
                    <a:lumMod val="25000"/>
                  </a:schemeClr>
                </a:solidFill>
              </a:rPr>
              <a:t>ИНЫЕ межбюджетные трансферты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средства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, предоставляемые в случаях и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порядке предусмотренных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законами Томской области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268760"/>
            <a:ext cx="360040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u="sng" dirty="0">
                <a:solidFill>
                  <a:schemeClr val="bg2">
                    <a:lumMod val="25000"/>
                  </a:schemeClr>
                </a:solidFill>
              </a:rPr>
              <a:t>ДОТАЦИИ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- средства, предоставляемые  на </a:t>
            </a:r>
          </a:p>
          <a:p>
            <a:pPr algn="just"/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безвозмездной и безвозвратной основе без  </a:t>
            </a:r>
          </a:p>
          <a:p>
            <a:pPr algn="just"/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определения конкретной цели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использования, в целях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выравнивания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бюджетной обеспеченности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и сбалансированности бюджетов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268760"/>
            <a:ext cx="360040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u="sng" dirty="0">
                <a:solidFill>
                  <a:schemeClr val="bg2">
                    <a:lumMod val="25000"/>
                  </a:schemeClr>
                </a:solidFill>
              </a:rPr>
              <a:t>СУБСИДИИ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- средства, предоставляемые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целях софинансирования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расходных обязательств 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нижестоящего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924944"/>
            <a:ext cx="3600400" cy="11521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u="sng" dirty="0">
                <a:solidFill>
                  <a:schemeClr val="bg2">
                    <a:lumMod val="25000"/>
                  </a:schemeClr>
                </a:solidFill>
              </a:rPr>
              <a:t>СУБВЕНЦИИ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- средства, предоставляемые </a:t>
            </a:r>
          </a:p>
          <a:p>
            <a:pPr algn="ctr"/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на обеспечение исполнения передаваемых </a:t>
            </a:r>
          </a:p>
          <a:p>
            <a:pPr algn="ctr"/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отдельных государственных полномочий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4437112"/>
            <a:ext cx="360040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</a:rPr>
              <a:t>БЕЗВОЗМЕЗДНЫЕ ПОСТУПЛЕНИЯ 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от граждан и юридических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</a:rPr>
              <a:t>лиц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2276873"/>
            <a:ext cx="2160239" cy="93610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2"/>
                </a:solidFill>
              </a:rPr>
              <a:t>МЕЖБЮДЖЕТНЫЕ</a:t>
            </a:r>
          </a:p>
          <a:p>
            <a:pPr algn="ctr"/>
            <a:r>
              <a:rPr lang="ru-RU" sz="1600" b="1" u="sng" dirty="0" smtClean="0">
                <a:solidFill>
                  <a:schemeClr val="tx2"/>
                </a:solidFill>
              </a:rPr>
              <a:t>ТРАНСФЕРТЫ</a:t>
            </a:r>
            <a:endParaRPr lang="ru-RU" sz="1100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797713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Возвраты неиспользованных межбюджетных трансфертов – разница между полученными в районный бюджет и возвращенными из районного бюджета остатками неиспользованных межбюджетных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трансфертов прошлых лет.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2.8. Состав безвозмездных поступлений районного бюджета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57635"/>
              </p:ext>
            </p:extLst>
          </p:nvPr>
        </p:nvGraphicFramePr>
        <p:xfrm>
          <a:off x="539552" y="908720"/>
          <a:ext cx="8064894" cy="539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224136"/>
                <a:gridCol w="1224136"/>
                <a:gridCol w="936104"/>
                <a:gridCol w="1080120"/>
                <a:gridCol w="936102"/>
              </a:tblGrid>
              <a:tr h="609924">
                <a:tc rowSpan="2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Получено в 2016 году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Ожидаемое поступление в 2017 г</a:t>
                      </a:r>
                      <a:endParaRPr lang="ru-RU" sz="1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 на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01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 г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 г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2020 г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Дотации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97,9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155,1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160,3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148,0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148,5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Субвенции на исполнение</a:t>
                      </a:r>
                      <a:r>
                        <a:rPr lang="ru-RU" sz="1200" b="1" baseline="0" dirty="0" smtClean="0"/>
                        <a:t> отдельных государственных полномочий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449,4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453,4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447,6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447,3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449,9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Субсидии на софинансирование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242,6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230,9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176,2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141,6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105,9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Иные межбюджетные трансферты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59,7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66,4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3,6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Прочие безвозмездные поступления (в т. ч. по договорам о</a:t>
                      </a:r>
                      <a:r>
                        <a:rPr lang="ru-RU" sz="1200" b="1" baseline="0" dirty="0" smtClean="0"/>
                        <a:t> социальном партнерстве)</a:t>
                      </a:r>
                      <a:r>
                        <a:rPr lang="ru-RU" sz="1200" b="1" dirty="0" smtClean="0"/>
                        <a:t>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22,2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38,5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36,7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60156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Возвраты неиспользованных межбюджетных трансфертов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-9,7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-7,9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601569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862,1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936,4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824,4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777,2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744,6</a:t>
                      </a:r>
                      <a:endParaRPr lang="ru-RU" sz="1800" b="1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68344" y="6206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</a:t>
            </a:r>
            <a:r>
              <a:rPr lang="ru-RU" sz="1400" dirty="0" smtClean="0"/>
              <a:t>лн.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03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2.9. Прочие безвозмездные поступления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Это, в основном, безвозмездные поступления от негосударственных организаций – недропользователей, работающих на территории района, в рамках договоров о социальном партнерстве.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43262"/>
              </p:ext>
            </p:extLst>
          </p:nvPr>
        </p:nvGraphicFramePr>
        <p:xfrm>
          <a:off x="1907704" y="1682968"/>
          <a:ext cx="60960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072"/>
                <a:gridCol w="23999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 2018-2020 годах </a:t>
                      </a:r>
                    </a:p>
                    <a:p>
                      <a:pPr algn="ctr"/>
                      <a:r>
                        <a:rPr lang="ru-RU" sz="1600" b="1" dirty="0" smtClean="0"/>
                        <a:t>ожидаются</a:t>
                      </a:r>
                      <a:r>
                        <a:rPr lang="ru-RU" sz="1600" b="1" baseline="0" dirty="0" smtClean="0"/>
                        <a:t> безвозмездные поступления от</a:t>
                      </a:r>
                      <a:r>
                        <a:rPr lang="ru-RU" sz="1600" b="1" dirty="0" smtClean="0"/>
                        <a:t> 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ОАО «</a:t>
                      </a:r>
                      <a:r>
                        <a:rPr lang="ru-RU" sz="1200" b="1" dirty="0" err="1" smtClean="0"/>
                        <a:t>Востокгазпром</a:t>
                      </a:r>
                      <a:r>
                        <a:rPr lang="ru-RU" sz="1200" b="1" dirty="0" smtClean="0"/>
                        <a:t>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7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ООО «</a:t>
                      </a:r>
                      <a:r>
                        <a:rPr lang="ru-RU" sz="1200" b="1" dirty="0" err="1" smtClean="0"/>
                        <a:t>Газпромнефть</a:t>
                      </a:r>
                      <a:r>
                        <a:rPr lang="ru-RU" sz="1200" b="1" dirty="0" smtClean="0"/>
                        <a:t>-Восток»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8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ОАО «</a:t>
                      </a:r>
                      <a:r>
                        <a:rPr lang="ru-RU" sz="1200" b="1" dirty="0" err="1" smtClean="0"/>
                        <a:t>Томскнефть</a:t>
                      </a:r>
                      <a:r>
                        <a:rPr lang="ru-RU" sz="1200" b="1" dirty="0" smtClean="0"/>
                        <a:t> ВНК»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16,1 млн. руб.</a:t>
                      </a:r>
                    </a:p>
                    <a:p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ООО «Норд Империал»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1,1 млн. руб.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ООО «</a:t>
                      </a:r>
                      <a:r>
                        <a:rPr lang="ru-RU" sz="1200" b="1" dirty="0" err="1" smtClean="0"/>
                        <a:t>Альянснефтегаз</a:t>
                      </a:r>
                      <a:r>
                        <a:rPr lang="ru-RU" sz="1200" b="1" dirty="0" smtClean="0"/>
                        <a:t>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0,4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ООО «СН - </a:t>
                      </a:r>
                      <a:r>
                        <a:rPr lang="ru-RU" sz="1200" b="1" dirty="0" err="1" smtClean="0"/>
                        <a:t>Газдобыча</a:t>
                      </a:r>
                      <a:r>
                        <a:rPr lang="ru-RU" sz="1200" b="1" dirty="0" smtClean="0"/>
                        <a:t>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0,3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ОАО «Восточная</a:t>
                      </a:r>
                      <a:r>
                        <a:rPr lang="ru-RU" sz="1200" b="1" baseline="0" dirty="0" smtClean="0"/>
                        <a:t>  транснациональная  компания</a:t>
                      </a:r>
                      <a:r>
                        <a:rPr lang="ru-RU" sz="1200" b="1" dirty="0" smtClean="0"/>
                        <a:t>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0,3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ООО</a:t>
                      </a:r>
                      <a:r>
                        <a:rPr lang="ru-RU" sz="1200" b="1" baseline="0" dirty="0" smtClean="0"/>
                        <a:t> «Томская нефть»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2,5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АО «</a:t>
                      </a:r>
                      <a:r>
                        <a:rPr lang="ru-RU" sz="1200" b="1" dirty="0" err="1" smtClean="0"/>
                        <a:t>Транснефть</a:t>
                      </a:r>
                      <a:r>
                        <a:rPr lang="ru-RU" sz="1200" b="1" dirty="0" smtClean="0"/>
                        <a:t> – Центральная Сибирь»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1,0 млн. руб.</a:t>
                      </a:r>
                      <a:endParaRPr lang="ru-RU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36,7 млн. руб.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2.10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Бюджетные расходы</a:t>
            </a:r>
          </a:p>
          <a:p>
            <a:pPr marL="0" indent="360000" algn="just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Расходование средств районного бюджета идет на исполнение расходных обязательств нашего района в соответствии с его полномочиями.</a:t>
            </a:r>
          </a:p>
          <a:p>
            <a:pPr marL="0" indent="360000" algn="just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Особенностью формирования расходной части бюджета на 2018-2020 годы является его программный характер (более 90 % расходов запланированы на исполнение 9 утвержденных муниципальных программ).</a:t>
            </a:r>
          </a:p>
          <a:p>
            <a:pPr marL="0" indent="360000" algn="just">
              <a:buNone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Приоритетными направлениями расходов являются:</a:t>
            </a:r>
          </a:p>
          <a:p>
            <a:pPr marL="0" indent="457200" algn="just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200" u="sng" dirty="0" smtClean="0">
                <a:solidFill>
                  <a:schemeClr val="bg2">
                    <a:lumMod val="25000"/>
                  </a:schemeClr>
                </a:solidFill>
              </a:rPr>
              <a:t>расходы на социальную сферу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(образование, культура, физкультура и спорт, социальное обеспечение); </a:t>
            </a:r>
          </a:p>
          <a:p>
            <a:pPr marL="0" indent="457200" algn="just">
              <a:buNone/>
            </a:pPr>
            <a:endParaRPr lang="ru-RU" sz="1200" dirty="0" smtClean="0"/>
          </a:p>
          <a:p>
            <a:pPr marL="0" indent="457200" algn="just">
              <a:buNone/>
            </a:pPr>
            <a:endParaRPr lang="ru-RU" sz="1200" dirty="0"/>
          </a:p>
          <a:p>
            <a:pPr marL="0" indent="457200" algn="just">
              <a:buNone/>
            </a:pPr>
            <a:endParaRPr lang="ru-RU" sz="1200" dirty="0" smtClean="0"/>
          </a:p>
          <a:p>
            <a:pPr marL="0" indent="457200" algn="just">
              <a:buNone/>
            </a:pPr>
            <a:endParaRPr lang="ru-RU" sz="1200" dirty="0"/>
          </a:p>
          <a:p>
            <a:pPr marL="0" indent="457200" algn="just">
              <a:buNone/>
            </a:pPr>
            <a:endParaRPr lang="ru-RU" sz="1200" dirty="0" smtClean="0"/>
          </a:p>
          <a:p>
            <a:pPr marL="0" indent="457200" algn="just">
              <a:buNone/>
            </a:pPr>
            <a:endParaRPr lang="ru-RU" sz="1200" dirty="0"/>
          </a:p>
          <a:p>
            <a:pPr marL="0" indent="457200" algn="just">
              <a:buNone/>
            </a:pPr>
            <a:endParaRPr lang="ru-RU" sz="1200" dirty="0" smtClean="0"/>
          </a:p>
          <a:p>
            <a:pPr marL="0" indent="457200" algn="just">
              <a:buNone/>
            </a:pPr>
            <a:endParaRPr lang="ru-RU" sz="1200" dirty="0"/>
          </a:p>
          <a:p>
            <a:pPr marL="0" indent="457200" algn="just">
              <a:buNone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200" u="sng" dirty="0" smtClean="0">
                <a:solidFill>
                  <a:schemeClr val="bg2">
                    <a:lumMod val="25000"/>
                  </a:schemeClr>
                </a:solidFill>
              </a:rPr>
              <a:t>расходы на поддержку реального сектора экономики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(субсидирование внутрирайонных пассажирских перевозок, поддержка развития сельского хозяйства, малого и среднего предпринимательства, жилищно-коммунального хозяйства, дорожная деятельность);</a:t>
            </a:r>
          </a:p>
          <a:p>
            <a:pPr marL="0" indent="457200" algn="just">
              <a:buNone/>
            </a:pPr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93896"/>
              </p:ext>
            </p:extLst>
          </p:nvPr>
        </p:nvGraphicFramePr>
        <p:xfrm>
          <a:off x="1932384" y="2417832"/>
          <a:ext cx="6096000" cy="151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784,4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744,8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706,0 млн. руб.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68 %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69 %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67 %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16195"/>
              </p:ext>
            </p:extLst>
          </p:nvPr>
        </p:nvGraphicFramePr>
        <p:xfrm>
          <a:off x="1932384" y="5010120"/>
          <a:ext cx="6096000" cy="151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209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190,4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193,7 млн. руб.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18 %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17,5 %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18 %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1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120680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1200" dirty="0" smtClean="0"/>
              <a:t>- </a:t>
            </a:r>
            <a:r>
              <a:rPr lang="ru-RU" sz="1200" u="sng" dirty="0" smtClean="0"/>
              <a:t>предоставление финансовой помощи бюджетам сельских поселений района;</a:t>
            </a:r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/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/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/>
          </a:p>
          <a:p>
            <a:pPr marL="0" indent="457200">
              <a:buNone/>
            </a:pPr>
            <a:endParaRPr lang="ru-RU" sz="1200" u="sng" dirty="0" smtClean="0"/>
          </a:p>
          <a:p>
            <a:pPr marL="0" indent="457200">
              <a:buNone/>
            </a:pPr>
            <a:r>
              <a:rPr lang="ru-RU" sz="1200" u="sng" dirty="0" smtClean="0"/>
              <a:t>(ИМБТ – иные межбюджетные трансферты)</a:t>
            </a:r>
            <a:endParaRPr lang="ru-RU" sz="1200" u="sng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200" b="1" dirty="0" smtClean="0"/>
              <a:t>дотации </a:t>
            </a:r>
            <a:r>
              <a:rPr lang="ru-RU" sz="1200" dirty="0" smtClean="0"/>
              <a:t>предоставляются с целью выравнивания  бюджетной обеспеченности поселений , а </a:t>
            </a:r>
            <a:r>
              <a:rPr lang="ru-RU" sz="1200" b="1" dirty="0" smtClean="0"/>
              <a:t>иные межбюджетные трансферты </a:t>
            </a:r>
            <a:r>
              <a:rPr lang="ru-RU" sz="1200" dirty="0" smtClean="0"/>
              <a:t>– с целью софинансирования расходов, имеющих целевое назначение (например: на дорожную деятельность, на компенсацию расходов по организации электроснабжения от дизельных электростанций, на развитие физкультуры и спорта, на организацию временных рабочих мест и др.)</a:t>
            </a:r>
          </a:p>
          <a:p>
            <a:pPr marL="0" indent="457200" algn="just">
              <a:buNone/>
            </a:pPr>
            <a:r>
              <a:rPr lang="ru-RU" sz="1200" dirty="0" smtClean="0"/>
              <a:t>- </a:t>
            </a:r>
            <a:r>
              <a:rPr lang="ru-RU" sz="1200" u="sng" dirty="0"/>
              <a:t>в</a:t>
            </a:r>
            <a:r>
              <a:rPr lang="ru-RU" sz="1200" u="sng" dirty="0" smtClean="0"/>
              <a:t> том числе расходы капитального характера </a:t>
            </a:r>
            <a:r>
              <a:rPr lang="ru-RU" sz="1200" dirty="0" smtClean="0"/>
              <a:t>(приобретение, строительство, реконструкция и капитальный ремонт объектов муниципальной собственности). </a:t>
            </a:r>
          </a:p>
          <a:p>
            <a:pPr algn="just">
              <a:buFontTx/>
              <a:buChar char="-"/>
            </a:pPr>
            <a:endParaRPr lang="ru-RU" sz="1200" u="sng" dirty="0" smtClean="0"/>
          </a:p>
          <a:p>
            <a:pPr marL="0" indent="457200">
              <a:buNone/>
            </a:pPr>
            <a:endParaRPr lang="ru-RU" sz="1200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05833"/>
              </p:ext>
            </p:extLst>
          </p:nvPr>
        </p:nvGraphicFramePr>
        <p:xfrm>
          <a:off x="1547664" y="764704"/>
          <a:ext cx="6096000" cy="1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Дотации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ИМБТ</a:t>
                      </a:r>
                      <a:endParaRPr lang="ru-RU" sz="1600" dirty="0"/>
                    </a:p>
                  </a:txBody>
                  <a:tcPr anchor="ctr"/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2018 год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73,7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140,4 млн. руб.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2019 год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73,1 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117,6 млн. руб.</a:t>
                      </a:r>
                    </a:p>
                  </a:txBody>
                  <a:tcPr anchor="ctr"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2020 год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72,8 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113,0 млн. руб.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32872"/>
              </p:ext>
            </p:extLst>
          </p:nvPr>
        </p:nvGraphicFramePr>
        <p:xfrm>
          <a:off x="1475656" y="4581128"/>
          <a:ext cx="609600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62,5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47,6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17,0 млн. руб.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6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260648"/>
            <a:ext cx="7772400" cy="1080119"/>
          </a:xfrm>
        </p:spPr>
        <p:txBody>
          <a:bodyPr>
            <a:noAutofit/>
          </a:bodyPr>
          <a:lstStyle/>
          <a:p>
            <a:pPr algn="r">
              <a:lnSpc>
                <a:spcPts val="3000"/>
              </a:lnSpc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Уважаемые жители и гости Каргасокского района!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776864" cy="2592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целях обеспечения прозрачности и открытости бюджетного процесса в Каргасокском  районе представляем вам этот информационный сборник.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Здесь можно, не обладая специальными знаниями в сфере бюджетного законодательства, познакомиться с бюджетной политикой нашего района, с основными этапами бюджетного процесса и основными характеристиками бюджета муниципального образования «Каргасокский район» на период 2018-2020 годы.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4365104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Начальник Муниципального казенного учреждения Управление финансов Администрации Каргасокского района</a:t>
            </a:r>
          </a:p>
          <a:p>
            <a:pPr algn="r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Андрейчук Т.В.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221088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>
                <a:solidFill>
                  <a:schemeClr val="bg2">
                    <a:lumMod val="75000"/>
                  </a:schemeClr>
                </a:solidFill>
              </a:rPr>
              <a:t>Контактная информация:</a:t>
            </a:r>
          </a:p>
          <a:p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636700, Томская область,</a:t>
            </a:r>
          </a:p>
          <a:p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с. Каргасок, ул. Пушкина , д. 31,</a:t>
            </a:r>
          </a:p>
          <a:p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</a:rPr>
              <a:t>Тел.: +7-(38253)211-95, +7-(38253)-222-64, +7(38253)212-54 (факс),</a:t>
            </a:r>
          </a:p>
          <a:p>
            <a:r>
              <a:rPr lang="en-US" sz="1600" b="1" i="1" dirty="0" smtClean="0">
                <a:solidFill>
                  <a:schemeClr val="bg2">
                    <a:lumMod val="75000"/>
                  </a:schemeClr>
                </a:solidFill>
              </a:rPr>
              <a:t>E-mail: </a:t>
            </a:r>
            <a:r>
              <a:rPr lang="en-US" sz="1600" b="1" i="1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kargasok@findep.org</a:t>
            </a:r>
            <a:endParaRPr lang="ru-RU" sz="16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16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400" i="1" dirty="0" smtClean="0">
                <a:solidFill>
                  <a:schemeClr val="bg2">
                    <a:lumMod val="75000"/>
                  </a:schemeClr>
                </a:solidFill>
              </a:rPr>
              <a:t>График работы: с 9</a:t>
            </a:r>
            <a:r>
              <a:rPr lang="ru-RU" sz="1400" i="1" baseline="30000" dirty="0" smtClean="0">
                <a:solidFill>
                  <a:schemeClr val="bg2">
                    <a:lumMod val="75000"/>
                  </a:schemeClr>
                </a:solidFill>
              </a:rPr>
              <a:t>00</a:t>
            </a:r>
            <a:r>
              <a:rPr lang="ru-RU" sz="1400" i="1" dirty="0" smtClean="0">
                <a:solidFill>
                  <a:schemeClr val="bg2">
                    <a:lumMod val="75000"/>
                  </a:schemeClr>
                </a:solidFill>
              </a:rPr>
              <a:t> до 17</a:t>
            </a:r>
            <a:r>
              <a:rPr lang="ru-RU" sz="1400" i="1" baseline="30000" dirty="0" smtClean="0">
                <a:solidFill>
                  <a:schemeClr val="bg2">
                    <a:lumMod val="75000"/>
                  </a:schemeClr>
                </a:solidFill>
              </a:rPr>
              <a:t>15 </a:t>
            </a:r>
            <a:r>
              <a:rPr lang="ru-RU" sz="1400" i="1" dirty="0" smtClean="0">
                <a:solidFill>
                  <a:schemeClr val="bg2">
                    <a:lumMod val="75000"/>
                  </a:schemeClr>
                </a:solidFill>
              </a:rPr>
              <a:t>(кроме субботы, воскресенья и праздничных дней)</a:t>
            </a:r>
            <a:endParaRPr lang="ru-RU" sz="1400" i="1" baseline="30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838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Расходы </a:t>
            </a:r>
            <a:r>
              <a:rPr lang="ru-RU" sz="2000" b="1" dirty="0" smtClean="0"/>
              <a:t>бюджета  по отраслям муниципального хозяйства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4323"/>
              </p:ext>
            </p:extLst>
          </p:nvPr>
        </p:nvGraphicFramePr>
        <p:xfrm>
          <a:off x="1115616" y="877497"/>
          <a:ext cx="7848871" cy="5647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79"/>
                <a:gridCol w="2966709"/>
                <a:gridCol w="1387361"/>
                <a:gridCol w="1387361"/>
                <a:gridCol w="1387361"/>
              </a:tblGrid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КФСР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840" marR="4840" marT="4840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Наименование КФСР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840" marR="4840" marT="4840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Ассигнования </a:t>
                      </a:r>
                      <a:r>
                        <a:rPr lang="ru-RU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2018 </a:t>
                      </a:r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840" marR="4840" marT="4840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Ассигнования </a:t>
                      </a:r>
                      <a:r>
                        <a:rPr lang="ru-RU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840" marR="4840" marT="4840" marB="0" anchor="b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Ассигнования </a:t>
                      </a:r>
                      <a:r>
                        <a:rPr lang="ru-RU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2020 </a:t>
                      </a:r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840" marR="4840" marT="4840" marB="0" anchor="b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0102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12 136 765,00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1 890 900,00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1 890 900,00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8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5 190 100,00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5 104 900,00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5 104 900,00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720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98 205 142,29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41 023 100,00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41 023 100,00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720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10 602 000,00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10 602 000,00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10 602 000,00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600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0111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2 345 550,00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1 100 000,00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2 100 000,00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0113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16 274 259,00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28 466 300,00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40 845 900,00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0203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1 630 400,00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0309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456 400,00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0310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226 700,00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218 000,00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218 000,00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32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1 596 300,00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1 569 700,00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1 568 600,00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34 150 000,00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21 250 000,00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10 150 000,00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65 386 950,00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18 500 000,00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18 500 000,00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0412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660 000,00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660 000,00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707 000,00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60094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9928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760284"/>
              </p:ext>
            </p:extLst>
          </p:nvPr>
        </p:nvGraphicFramePr>
        <p:xfrm>
          <a:off x="1115615" y="428453"/>
          <a:ext cx="7848873" cy="4512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4773"/>
                <a:gridCol w="2742014"/>
                <a:gridCol w="1387362"/>
                <a:gridCol w="1387362"/>
                <a:gridCol w="1387362"/>
              </a:tblGrid>
              <a:tr h="268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0501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10 230 778,00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1 261 100,00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1 761 100,00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0502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110 004 100,00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15 398 900,00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20 953 000,00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0503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7 830 667,71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6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0505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9 647 066,00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6 153 100,00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6 153 100,00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68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160 285 600,00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150 828 200,00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130 228 700,00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03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Общее 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429 904 400,00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413 104 400,00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411 804 400,00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Дополнительное 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30 746 100,00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30 746 100,00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30 746 100,00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4 524 900,00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4 385 300,00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4 435 300,00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0709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38 405 200,00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35 236 800,00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35 236 800,00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68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0801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60 629 195,00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39 131 709,00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39 431 709,00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68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0804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5 941 400,00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5 707 600,00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5 707 600,00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68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5 396 400,00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4 125 200,00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4 833 200,00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37 754 800,00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37 750 400,00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37 754 600,00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6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1101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34 388 585,00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15 500 000,00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1102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Массовый спорт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448 240,00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1103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421 700,00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311 200,00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311 200,00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1105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2 200 000,00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1 700 000,00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1 700 000,00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268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1301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1 410 000,00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2 700 000,00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2 600 000,00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06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1 199 031 698,00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894 424 909,00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866 867 209,00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587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872" y="404664"/>
            <a:ext cx="7486600" cy="554461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Муниципальная </a:t>
            </a:r>
            <a:r>
              <a:rPr lang="ru-RU" sz="4000" b="1" dirty="0"/>
              <a:t>программа «Повышение энергоэффективности в муниципальном образовании Каргасокский район</a:t>
            </a:r>
            <a:r>
              <a:rPr lang="ru-RU" sz="4000" b="1" dirty="0" smtClean="0"/>
              <a:t>»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3100" i="1" dirty="0"/>
              <a:t>Утверждена постановлением Администрации Каргасокского района от 13.10.2015 №154 период реализации 2016-2021 </a:t>
            </a:r>
            <a:r>
              <a:rPr lang="ru-RU" sz="3100" i="1" dirty="0" smtClean="0"/>
              <a:t>гг</a:t>
            </a:r>
            <a:r>
              <a:rPr lang="ru-RU" sz="3100" i="1" dirty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16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293096"/>
            <a:ext cx="9108213" cy="2780017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1124744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Программа является комплексным и системным планом действий для поэтапной реализации энергоресурсосберегающих мероприятий на территории Каргасокского района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Программа предусматривает проведение комплекса мероприятий, направленных на реализацию имеющегося в районе потенциала энергосбережения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9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4578350"/>
            <a:ext cx="6634163" cy="2276475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8906" y="404664"/>
            <a:ext cx="8681566" cy="252028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ЦЕЛЬ ПРОГРАММЫ: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Повышение энергоэффективности в муниципальном образовании «Каргасокский район»</a:t>
            </a:r>
            <a:r>
              <a:rPr lang="ru-RU" sz="28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918655">
                  <a:lumMod val="75000"/>
                </a:srgbClr>
              </a:solidFill>
              <a:latin typeface="Trebuchet MS" panose="020B0603020202020204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15598"/>
              </p:ext>
            </p:extLst>
          </p:nvPr>
        </p:nvGraphicFramePr>
        <p:xfrm>
          <a:off x="755575" y="2204864"/>
          <a:ext cx="7992889" cy="3348038"/>
        </p:xfrm>
        <a:graphic>
          <a:graphicData uri="http://schemas.openxmlformats.org/drawingml/2006/table">
            <a:tbl>
              <a:tblPr/>
              <a:tblGrid>
                <a:gridCol w="3822873"/>
                <a:gridCol w="1042504"/>
                <a:gridCol w="1042504"/>
                <a:gridCol w="1017697"/>
                <a:gridCol w="1067311"/>
              </a:tblGrid>
              <a:tr h="640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ПОКАЗАТЕЛИ ЦЕЛИ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88494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Сокращение потребления топливно-энергетических ресурсов объектами социальной сферы, %</a:t>
                      </a:r>
                    </a:p>
                  </a:txBody>
                  <a:tcPr marL="64775" marR="39373" marT="39364" marB="647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  <a:tr h="652804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Сокращение расхода топлива котельными, %</a:t>
                      </a:r>
                    </a:p>
                  </a:txBody>
                  <a:tcPr marL="64775" marR="39373" marT="39364" marB="647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  <a:tr h="96664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Сокращение потребления бензина муниципальным автотранспортом, %</a:t>
                      </a:r>
                    </a:p>
                  </a:txBody>
                  <a:tcPr marL="64775" marR="39373" marT="39364" marB="647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48" marR="91448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5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468937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117600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787574"/>
              </p:ext>
            </p:extLst>
          </p:nvPr>
        </p:nvGraphicFramePr>
        <p:xfrm>
          <a:off x="388243" y="2774619"/>
          <a:ext cx="8504237" cy="3246669"/>
        </p:xfrm>
        <a:graphic>
          <a:graphicData uri="http://schemas.openxmlformats.org/drawingml/2006/table">
            <a:tbl>
              <a:tblPr/>
              <a:tblGrid>
                <a:gridCol w="5263877"/>
                <a:gridCol w="1080120"/>
                <a:gridCol w="1080120"/>
                <a:gridCol w="1080120"/>
              </a:tblGrid>
              <a:tr h="458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1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Эффективное использование энергоресурсов в социальной сфере Каргасокского района»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</a:tr>
              <a:tr h="781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Повышение энергетической эффективности в ЖКХ Каргасокского района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3000,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3500,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8403,0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</a:tr>
              <a:tr h="781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Повышение энергетической эффективности в транспортном комплексе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</a:tr>
              <a:tr h="4420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71" name="TextBox 2"/>
          <p:cNvSpPr txBox="1">
            <a:spLocks noChangeArrowheads="1"/>
          </p:cNvSpPr>
          <p:nvPr/>
        </p:nvSpPr>
        <p:spPr bwMode="auto">
          <a:xfrm>
            <a:off x="7996238" y="1268413"/>
            <a:ext cx="1081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0"/>
            <a:ext cx="971600" cy="1340769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7704" y="573039"/>
            <a:ext cx="5904656" cy="86444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ОБЪЕМ ФИНАНСИРОВАНИЯ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ПРОГРАММЫ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8277"/>
            <a:ext cx="14716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86077"/>
            <a:ext cx="14684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31" y="4963735"/>
            <a:ext cx="3672407" cy="2143610"/>
          </a:xfrm>
          <a:prstGeom prst="rect">
            <a:avLst/>
          </a:prstGeom>
          <a:effectLst>
            <a:softEdge rad="520700"/>
          </a:effectLst>
        </p:spPr>
      </p:pic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971600" y="2157824"/>
            <a:ext cx="63367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Замена оборудования в коммунальном хозяйстве, в том числе замена оборудования котельных, дизельных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электростанций,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сетей тепло-, водо-,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электроснабжения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ctr" eaLnBrk="1" hangingPunct="1"/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25577"/>
            <a:ext cx="14652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Прямоугольник 7"/>
          <p:cNvSpPr>
            <a:spLocks noChangeArrowheads="1"/>
          </p:cNvSpPr>
          <p:nvPr/>
        </p:nvSpPr>
        <p:spPr bwMode="auto">
          <a:xfrm>
            <a:off x="971600" y="3851275"/>
            <a:ext cx="6336704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Обеспечение деятельности Муниципального казенного учреждения «Управление жилищно-коммунального хозяйства и капитального строительства МО «Каргасокский район»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971600" y="260648"/>
            <a:ext cx="7952332" cy="101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800" b="1" dirty="0" smtClean="0">
                <a:solidFill>
                  <a:schemeClr val="bg2">
                    <a:lumMod val="25000"/>
                  </a:schemeClr>
                </a:solidFill>
              </a:rPr>
              <a:t>Основные направления расходования средств на реализацию Программы в 2017-2019 гг.</a:t>
            </a:r>
            <a:endParaRPr lang="ru-RU" sz="1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226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9108058" cy="4392488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«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 населения муниципального образования «Каргасокский район»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Утверждена постановлением Администрации </a:t>
            </a:r>
            <a:b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Каргасокского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от 15.10.2015  № 155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855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/>
              <a:t>Цель и задачи муниципальной программы</a:t>
            </a:r>
            <a:endParaRPr lang="ru-RU" sz="32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204864"/>
            <a:ext cx="7848872" cy="39212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Цель: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уровня безопасности населения муниципального образования «Каргасокский район»</a:t>
            </a:r>
          </a:p>
          <a:p>
            <a:pPr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Задачи:</a:t>
            </a:r>
            <a:endParaRPr lang="ru-RU" b="1" u="sng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1. Обеспечение надлежащего уровня антитеррористической защищенности и защиты от проявлений экстремисткой деятельности на территории муниципального образования «Каргасокский район».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2. Снижение уровня преступности и уровня наркомании.</a:t>
            </a:r>
          </a:p>
          <a:p>
            <a:pPr algn="just"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3. Создание условий для сокращения количества лиц, погибших в результате ДТП,  количества ДТП.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40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Показатели цели муниципальной программы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89510"/>
              </p:ext>
            </p:extLst>
          </p:nvPr>
        </p:nvGraphicFramePr>
        <p:xfrm>
          <a:off x="1105222" y="2492896"/>
          <a:ext cx="7715250" cy="2967663"/>
        </p:xfrm>
        <a:graphic>
          <a:graphicData uri="http://schemas.openxmlformats.org/drawingml/2006/table">
            <a:tbl>
              <a:tblPr/>
              <a:tblGrid>
                <a:gridCol w="3857625"/>
                <a:gridCol w="1083153"/>
                <a:gridCol w="948418"/>
                <a:gridCol w="948418"/>
                <a:gridCol w="877636"/>
              </a:tblGrid>
              <a:tr h="50405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Показатели цели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201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7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201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8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201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9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</a:rPr>
                        <a:t>20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1464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Сокращение количества погибших в результате ДТП, преступных посягательств - до, чел.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248962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Сокращение количества пострадавших в результате ДТП, преступных посягательств - до, чел.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285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28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280</a:t>
                      </a: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275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25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600" b="1" dirty="0" smtClean="0"/>
              <a:t>Содержание</a:t>
            </a:r>
            <a:endParaRPr lang="ru-RU" sz="2600" b="1" dirty="0"/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176464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Основные понятия……………………………………………………………………………………………слайд №5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Какие бывают бюджеты…………………………………………………………………………...………...слайд №6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Основные нормативно-правовые акты, регулирующие бюджетный процесс ………………….…….слайд №7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Основные этапы составления проекта районного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бюджета………………………………………...….слайд №8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Динамика основных показателей социально-экономического развития Каргасокского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района…..слайд №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9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Цели и задачи бюджетной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политики……………………………………………………………...………слайд №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Основные характеристики районного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бюджета…………………………………………………………слайд №11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Виды доходов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бюджета…………………………………………………………………………………….слайд №12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Состав налоговых доходов районного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бюджета……………………………………………...…………слайд №13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Состав неналоговых доходов районного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бюджета…………………………………………..…………слайд №14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Виды безвозмездных поступлений районного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бюджета…………………………………….…………слайд №15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Состав безвозмездных поступлений районного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бюджета……………………………………..……….слайд №16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Прочие безвозмездные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поступления……………………………………………………………...………слайд №17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Бюджетные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расходы…………………………………………………………………………………..……слайд №18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endParaRPr lang="ru-RU" sz="1200" b="1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7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4727"/>
              </p:ext>
            </p:extLst>
          </p:nvPr>
        </p:nvGraphicFramePr>
        <p:xfrm>
          <a:off x="323528" y="2729309"/>
          <a:ext cx="8504237" cy="3508003"/>
        </p:xfrm>
        <a:graphic>
          <a:graphicData uri="http://schemas.openxmlformats.org/drawingml/2006/table">
            <a:tbl>
              <a:tblPr/>
              <a:tblGrid>
                <a:gridCol w="5112568"/>
                <a:gridCol w="1080120"/>
                <a:gridCol w="1223367"/>
                <a:gridCol w="1088182"/>
              </a:tblGrid>
              <a:tr h="479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105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Профилактика террористической и экстремистской деятельности на территории муниципального образования «Каргасокский район»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5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Профилактика преступности и наркомании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9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Повышение безопасности дорожного движения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19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371" name="TextBox 2"/>
          <p:cNvSpPr txBox="1">
            <a:spLocks noChangeArrowheads="1"/>
          </p:cNvSpPr>
          <p:nvPr/>
        </p:nvSpPr>
        <p:spPr bwMode="auto">
          <a:xfrm>
            <a:off x="7996238" y="2370783"/>
            <a:ext cx="1081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7704" y="573039"/>
            <a:ext cx="6912768" cy="86444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</a:br>
            <a: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</a:br>
            <a: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  <a:t/>
            </a:r>
            <a:br>
              <a:rPr lang="ru-RU" sz="2800" dirty="0" smtClean="0">
                <a:solidFill>
                  <a:sysClr val="window" lastClr="FFFFFF">
                    <a:lumMod val="25000"/>
                  </a:sysClr>
                </a:solidFill>
                <a:latin typeface="Trebuchet MS" panose="020B0603020202020204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ОБЪЕМ ФИНАНСИРОВАНИЯ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ПРОГРАММЫ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435608" y="485800"/>
            <a:ext cx="7498080" cy="114300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/>
              <a:t>Основная направленность мероприятий Программы в 201</a:t>
            </a:r>
            <a:r>
              <a:rPr lang="en-US" sz="3200" b="1" dirty="0" smtClean="0"/>
              <a:t>8</a:t>
            </a:r>
            <a:r>
              <a:rPr lang="ru-RU" sz="3200" b="1" dirty="0" smtClean="0"/>
              <a:t>-20</a:t>
            </a:r>
            <a:r>
              <a:rPr lang="en-US" sz="3200" b="1" dirty="0" smtClean="0"/>
              <a:t>20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гг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68760"/>
            <a:ext cx="7498080" cy="48006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надлежащего уровня антитеррористической защищенности и защиты от проявлений экстремистской деятельности на территории муниципального образования «Каргасокский район»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сокращения количества лиц, погибших в результате ДТП, количества ДТП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граждан Российской Федерации к охране общественного порядка на территории муниципального образования «Каргасокский район»</a:t>
            </a:r>
          </a:p>
          <a:p>
            <a:pPr algn="just"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 реализуется за счет смет учреждений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28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820472" cy="4464496"/>
          </a:xfrm>
        </p:spPr>
        <p:txBody>
          <a:bodyPr>
            <a:normAutofit fontScale="90000"/>
          </a:bodyPr>
          <a:lstStyle/>
          <a:p>
            <a:pPr lvl="0" algn="r" eaLnBrk="0" fontAlgn="base" hangingPunct="0">
              <a:spcAft>
                <a:spcPct val="0"/>
              </a:spcAft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«Развитие молодёжной политики, физической культуры </a:t>
            </a:r>
            <a:br>
              <a:rPr lang="ru-RU" sz="4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и спорта на территории муниципального образования «Каргасокский район»»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утверждена  постановлением </a:t>
            </a:r>
            <a:br>
              <a:rPr lang="ru-RU" sz="3100" i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Администрации Каргасокского района 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от </a:t>
            </a: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11.10.2015 года №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175</a:t>
            </a: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/>
            </a:r>
            <a:br>
              <a:rPr lang="ru-RU" sz="31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период реализации 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2016 </a:t>
            </a:r>
            <a:r>
              <a:rPr lang="ru-RU" sz="3100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– 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2021 </a:t>
            </a:r>
            <a:r>
              <a:rPr lang="ru-RU" sz="3100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гг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230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1124744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Программа является комплексным и системным планом мероприятий для поэтапного увеличения численности населения, систематически занимающегося физической культурой и спортом</a:t>
            </a:r>
          </a:p>
          <a:p>
            <a:pPr algn="just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Программа предусматривает  реализацию комплекса мероприятий, направленных на создание благоприятных условий для занятий физической культурой и спортом на территории Каргасокского района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сп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085184"/>
            <a:ext cx="244827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9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Картинки по запросу сп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31252"/>
            <a:ext cx="4608512" cy="12381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599" y="686887"/>
            <a:ext cx="78042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Цель Программы:</a:t>
            </a:r>
            <a:endParaRPr lang="en-US" sz="2400" b="1" u="sng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endParaRPr lang="ru-RU" sz="600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«Создание условий для развития физической культуры и спорта и эффективной молодежной политики в муниципальном образовании «Каргасокский район»»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070836"/>
              </p:ext>
            </p:extLst>
          </p:nvPr>
        </p:nvGraphicFramePr>
        <p:xfrm>
          <a:off x="1115615" y="2132856"/>
          <a:ext cx="7632850" cy="340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140"/>
                <a:gridCol w="1144928"/>
                <a:gridCol w="1212560"/>
                <a:gridCol w="1159421"/>
                <a:gridCol w="106280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ПОКАЗАТЕЛИ ЦЕЛИ</a:t>
                      </a:r>
                      <a:endParaRPr lang="ru-RU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1448" marR="91448" marT="45712" marB="45712" anchor="ctr" horzOverflow="overflow"/>
                </a:tc>
              </a:tr>
              <a:tr h="371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Доля населения муниципального образования «Каргасокский район», систематически занимающегося физической культурой и спортом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,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30,4</a:t>
                      </a:r>
                      <a:endParaRPr lang="ru-RU" sz="105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30,5</a:t>
                      </a:r>
                      <a:endParaRPr lang="ru-RU" sz="105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30,5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30,5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  <a:tr h="371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Удельный вес молодежи (14 - 30 лет), положительно оценивающей возможности для развития и самореализации молодежи в Каргасокском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районе, 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17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13,5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14,0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14,0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Times New Roman"/>
                        </a:rPr>
                        <a:t>14,5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Объем финансирования Программы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33358"/>
              </p:ext>
            </p:extLst>
          </p:nvPr>
        </p:nvGraphicFramePr>
        <p:xfrm>
          <a:off x="1259632" y="2348881"/>
          <a:ext cx="7344816" cy="261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649"/>
                <a:gridCol w="1175172"/>
                <a:gridCol w="1101721"/>
                <a:gridCol w="1028274"/>
              </a:tblGrid>
              <a:tr h="548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2018год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27" marB="45727" horzOverflow="overflow"/>
                </a:tc>
              </a:tr>
              <a:tr h="812060">
                <a:tc>
                  <a:txBody>
                    <a:bodyPr/>
                    <a:lstStyle/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«Развитие физической культуры</a:t>
                      </a:r>
                      <a:r>
                        <a:rPr lang="ru-RU" sz="1600" u="non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и спорта </a:t>
                      </a:r>
                      <a:r>
                        <a:rPr lang="ru-RU" sz="1600" u="non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на территории Каргасокского района»</a:t>
                      </a:r>
                      <a:endParaRPr lang="ru-RU" sz="1600" u="none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36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070,7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19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129,9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4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129,9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1600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«Развитие эффективной молодежной политики и патриотического воспитания в Каргасокском районе»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100,0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100,0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150,0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0" name="Picture 4" descr="Картинки по запросу виды спорт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13176"/>
            <a:ext cx="2376264" cy="15127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40352" y="198884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11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509771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Основные направления расходования средств на реализацию Программы в 2018 году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844824"/>
            <a:ext cx="77768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Организация и проведение официальных спортивно-массовых мероприятий среди населения на территории Каргасокского района;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Организация участия сборных команд Каргасокского района в официальных межмуниципальных, региональных и всероссийских физкультурно-спортивных мероприятиях;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Стимулирование спортсменов Каргасокского района и их тренеров к высоким спортивным достижениям;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Укрепление материально-технической базы отрасли спорта путем приобретения спортивного инвентаря и оборудования;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Реализация крупного инвестиционного проекта по реконструкции стадиона «Юность» в с. Каргасок;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spc="5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Организация участия талантливой молодёжи  в региональных форумах, конкурсах,  фестивалях. </a:t>
            </a:r>
            <a:endParaRPr lang="ru-RU" sz="1600" spc="5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7413" name="Picture 5" descr="Картинки по запросу виды спорт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508104" y="5517232"/>
            <a:ext cx="3300366" cy="792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2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950" y="1556792"/>
            <a:ext cx="9036050" cy="30485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76672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«Обеспечение доступным  и комфортным жильем и коммунальными услугами жителей муниципального образования «Каргасокский район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pPr algn="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Утверждена постановлением </a:t>
            </a:r>
          </a:p>
          <a:p>
            <a:pPr algn="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Администрации </a:t>
            </a: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</a:rPr>
              <a:t>Каргасокского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района от 27.10.2015  №160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73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Цели программы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Цель </a:t>
            </a:r>
            <a:r>
              <a:rPr lang="ru-RU" dirty="0"/>
              <a:t>1 -   Повышение доступности жилья и улучшение качества жилищного обеспечения населения муниципального образования «Каргасокский район»</a:t>
            </a:r>
          </a:p>
          <a:p>
            <a:pPr algn="just"/>
            <a:r>
              <a:rPr lang="ru-RU" dirty="0"/>
              <a:t>Цель 2 - Повышение качества и надежности предоставления жилищно-коммунальных услуг населению муниципального образования «Каргасокский район»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044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Показатели цели №1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Доля </a:t>
            </a:r>
            <a:r>
              <a:rPr lang="ru-RU" dirty="0"/>
              <a:t>граждан, улучшивших жилищные условия в рамках подпрограмм, от общей </a:t>
            </a:r>
            <a:r>
              <a:rPr lang="ru-RU" dirty="0" smtClean="0"/>
              <a:t>численности признанных </a:t>
            </a:r>
            <a:r>
              <a:rPr lang="ru-RU" dirty="0"/>
              <a:t>участниками,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ru-RU" dirty="0" smtClean="0"/>
              <a:t>9</a:t>
            </a:r>
            <a:r>
              <a:rPr lang="en-US" dirty="0" smtClean="0"/>
              <a:t>3</a:t>
            </a:r>
            <a:r>
              <a:rPr lang="ru-RU" dirty="0" smtClean="0"/>
              <a:t>,</a:t>
            </a:r>
            <a:r>
              <a:rPr lang="en-US" dirty="0" smtClean="0"/>
              <a:t>48</a:t>
            </a:r>
            <a:r>
              <a:rPr lang="ru-RU" dirty="0" smtClean="0"/>
              <a:t> </a:t>
            </a:r>
            <a:r>
              <a:rPr lang="ru-RU" dirty="0"/>
              <a:t>%, </a:t>
            </a:r>
            <a:r>
              <a:rPr lang="ru-RU" dirty="0" smtClean="0"/>
              <a:t>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en-US" dirty="0" smtClean="0"/>
              <a:t>95</a:t>
            </a:r>
            <a:r>
              <a:rPr lang="ru-RU" dirty="0" smtClean="0"/>
              <a:t>,</a:t>
            </a:r>
            <a:r>
              <a:rPr lang="en-US" dirty="0" smtClean="0"/>
              <a:t>56</a:t>
            </a:r>
            <a:r>
              <a:rPr lang="ru-RU" dirty="0" smtClean="0"/>
              <a:t> </a:t>
            </a:r>
            <a:r>
              <a:rPr lang="ru-RU" dirty="0"/>
              <a:t>%, </a:t>
            </a:r>
            <a:r>
              <a:rPr lang="ru-RU" dirty="0" smtClean="0"/>
              <a:t>20</a:t>
            </a:r>
            <a:r>
              <a:rPr lang="en-US" dirty="0" smtClean="0"/>
              <a:t>20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ru-RU" dirty="0" smtClean="0"/>
              <a:t>9</a:t>
            </a:r>
            <a:r>
              <a:rPr lang="en-US" dirty="0" smtClean="0"/>
              <a:t>3</a:t>
            </a:r>
            <a:r>
              <a:rPr lang="ru-RU" dirty="0" smtClean="0"/>
              <a:t>,</a:t>
            </a:r>
            <a:r>
              <a:rPr lang="en-US" dirty="0" smtClean="0"/>
              <a:t>73</a:t>
            </a:r>
            <a:r>
              <a:rPr lang="ru-RU" dirty="0" smtClean="0"/>
              <a:t>%.</a:t>
            </a:r>
            <a:endParaRPr lang="ru-RU" dirty="0"/>
          </a:p>
          <a:p>
            <a:pPr lvl="0" algn="just">
              <a:buFont typeface="Wingdings" pitchFamily="2" charset="2"/>
              <a:buChar char="ü"/>
            </a:pPr>
            <a:r>
              <a:rPr lang="ru-RU" dirty="0"/>
              <a:t>Доля ветеранов Великой Отечественной войны 1941-1945 годов и вдов участников Великой Отечественной войны 1941-1945 годов, которым оказана помощь в ремонте жилых помещений, в общей численности ветеранов Великой Отечественной войны 1941-1945 годов и вдов участников Великой Отечественной войны 1941-1945 годов,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en-US" dirty="0" smtClean="0"/>
              <a:t>4,4%</a:t>
            </a:r>
            <a:r>
              <a:rPr lang="ru-RU" dirty="0" smtClean="0"/>
              <a:t>, 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en-US" dirty="0"/>
              <a:t>5</a:t>
            </a:r>
            <a:r>
              <a:rPr lang="ru-RU" dirty="0" smtClean="0"/>
              <a:t> </a:t>
            </a:r>
            <a:r>
              <a:rPr lang="ru-RU" dirty="0"/>
              <a:t>%, </a:t>
            </a:r>
            <a:r>
              <a:rPr lang="ru-RU" dirty="0" smtClean="0"/>
              <a:t>20</a:t>
            </a:r>
            <a:r>
              <a:rPr lang="en-US" dirty="0" smtClean="0"/>
              <a:t>20</a:t>
            </a:r>
            <a:r>
              <a:rPr lang="ru-RU" dirty="0" smtClean="0"/>
              <a:t> </a:t>
            </a:r>
            <a:r>
              <a:rPr lang="ru-RU" dirty="0"/>
              <a:t>г. – </a:t>
            </a:r>
            <a:r>
              <a:rPr lang="ru-RU" dirty="0" smtClean="0"/>
              <a:t>5</a:t>
            </a:r>
            <a:r>
              <a:rPr lang="en-US" dirty="0" smtClean="0"/>
              <a:t>,8</a:t>
            </a:r>
            <a:r>
              <a:rPr lang="ru-RU" dirty="0" smtClean="0"/>
              <a:t>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75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03244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«Повышение энергоэффективности в муниципальном образовании Каргасокский район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»………………………………………………………………………………………слайд №22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Муниципальная программа «Обеспечение безопасности жизнедеятельности населения муниципального образования «Каргасокский район»»…………………………………………………………………….слайд №27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молодёжной политики, физической культуры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спорта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муниципального образования «Каргасокский район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»»………………………………….слайд №32</a:t>
            </a:r>
            <a:endParaRPr lang="ru-RU" sz="1400" b="1" dirty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«Обеспечение доступным  и комфортным жильем и коммунальными услугами жителей муниципального образования «Каргасокский район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»……………………………………….слайд №37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Муниципальная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программа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Развитие культуры и туризма в муниципальном образовании «Каргасокский район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»………………………………………………………………………………………………….…….слайд №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48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Муниципальная программа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Развитие образования в муниципальном образовании «Каргасокский район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»………………………………………………………………………………………………...………слайд №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54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Муниципальная программа «Создание условий для устойчивого экономического развития  муниципального образования «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район»………………………………………….слайд № 58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endParaRPr lang="ru-RU" sz="1200" b="1" u="sng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3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Показатели цели №2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Доля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жилищного фонда, оборудованного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водопроводом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: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6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4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52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%,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9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6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4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52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%, 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20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64,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52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%.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Доля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газифицированного жилищного фонда: 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 –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38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%,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39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%, 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4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%.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Количество аварий на объектах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ЖКХ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: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0 ед.,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0 ед.,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г. – 0 ед.</a:t>
            </a:r>
            <a:endParaRPr lang="ru-RU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60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№1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«Ликвидация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ветхого и  аварийного муниципального жилищного фонда»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800,0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1000,0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2020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1500,0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рублей. </a:t>
            </a: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– Ликвидация  жилищного фонда, признанного аварийным или непригодным для проживания (количество ликвидированных жилых помещений – 1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ед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).</a:t>
            </a: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90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«Чистая вода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Каргасокского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района»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-6 398,9тыс.руб,  2020 г – 6 350,0 </a:t>
            </a:r>
            <a:r>
              <a:rPr lang="ru-RU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Направления расходования средств – при получении </a:t>
            </a:r>
            <a:r>
              <a:rPr lang="ru-RU" dirty="0" err="1" smtClean="0">
                <a:solidFill>
                  <a:prstClr val="black"/>
                </a:solidFill>
                <a:cs typeface="Times New Roman" pitchFamily="18" charset="0"/>
              </a:rPr>
              <a:t>софинансирования</a:t>
            </a:r>
            <a:r>
              <a:rPr lang="ru-RU" dirty="0" smtClean="0">
                <a:solidFill>
                  <a:prstClr val="black"/>
                </a:solidFill>
                <a:cs typeface="Times New Roman" pitchFamily="18" charset="0"/>
              </a:rPr>
              <a:t> из областного бюджета – строительство станции водоподготовки и водопроводных сетей вс. Средний </a:t>
            </a:r>
            <a:r>
              <a:rPr lang="ru-RU" dirty="0" err="1" smtClean="0">
                <a:solidFill>
                  <a:prstClr val="black"/>
                </a:solidFill>
                <a:cs typeface="Times New Roman" pitchFamily="18" charset="0"/>
              </a:rPr>
              <a:t>Васюган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815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2880" y="620688"/>
            <a:ext cx="8229600" cy="1296144"/>
          </a:xfrm>
        </p:spPr>
        <p:txBody>
          <a:bodyPr>
            <a:normAutofit fontScale="90000"/>
          </a:bodyPr>
          <a:lstStyle/>
          <a:p>
            <a:pPr lvl="0" algn="r"/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Подпрограммы  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№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«Устойчивое развитие  сельских территорий Каргасокского района»</a:t>
            </a:r>
            <a:r>
              <a:rPr lang="ru-RU" sz="12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12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012776"/>
            <a:ext cx="7890080" cy="4368552"/>
          </a:xfrm>
        </p:spPr>
        <p:txBody>
          <a:bodyPr>
            <a:normAutofit fontScale="925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720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833,2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833,2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рублей.</a:t>
            </a: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: </a:t>
            </a:r>
            <a:endParaRPr lang="ru-RU" sz="8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Предоставление государственной поддержки на улучшение жилищных условий гражданам,  в том числе молодым семьям и молодым специалистам (количество семей, которым предоставлена государственная поддержка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семей).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059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Autofit/>
          </a:bodyPr>
          <a:lstStyle/>
          <a:p>
            <a:pPr lvl="0" algn="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№4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«Обеспечение жильем молодых семей в Каргасокском районе»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40768"/>
            <a:ext cx="7498080" cy="4800600"/>
          </a:xfrm>
        </p:spPr>
        <p:txBody>
          <a:bodyPr>
            <a:normAutofit fontScale="85000" lnSpcReduction="100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2 066,4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– 692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рублей 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1400 тыс. рублей.</a:t>
            </a:r>
            <a:endParaRPr lang="ru-RU" sz="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 - Оказание молодым семьям государственной поддержки в целях улучшения жилищных условий путем предоставления социальных выплат на приобретение жилых помещений или создание объекта индивидуального жилищного строительства (доля семей, получивших социальную выплату в текущем году, от общего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числа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участников подпрограммы - 30 %).</a:t>
            </a:r>
            <a:endParaRPr lang="ru-RU" sz="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617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Autofit/>
          </a:bodyPr>
          <a:lstStyle/>
          <a:p>
            <a:pPr lvl="0" algn="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5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Газификация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Каргасокского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района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40768"/>
            <a:ext cx="7498080" cy="4800600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– 2 100 тыс. рублей – строительство газораспределительных сетей в с.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Вертикос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Каргасок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(подводы к жилым домам на уже газифицированных участках)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8756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pPr lvl="0" algn="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№6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«Оказание помощи в ремонте жилья ветеранов Великой Отечественной войны 1941-1945 годов и вдов участников Великой Отечественной войны 1941-1945 годов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»</a:t>
            </a: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cs typeface="Arial" pitchFamily="34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0344" y="1916832"/>
            <a:ext cx="7498080" cy="4800600"/>
          </a:xfrm>
        </p:spPr>
        <p:txBody>
          <a:bodyPr>
            <a:normAutofit lnSpcReduction="100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2600 тыс. рублей 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2600 тыс. рублей,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2020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- 2600 тыс. рублей.</a:t>
            </a:r>
            <a:endParaRPr lang="ru-RU" sz="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 - Проведение ремонта жилых помещений ветеранов ВОВ и вдов участников ВОВ (количество отремонтированных жилых помещений, в которых проживают ветераны ВОВ и вдовы участников ВОВ – 7 ед.).</a:t>
            </a:r>
            <a:endParaRPr lang="ru-RU" sz="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47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Подпрограмма 7 «Обеспечивающая подпрограмма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Calibri" pitchFamily="34" charset="0"/>
              </a:rPr>
              <a:t>»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508720"/>
            <a:ext cx="7498080" cy="4800600"/>
          </a:xfr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Calibri" pitchFamily="34" charset="0"/>
              </a:rPr>
              <a:t>Расходы на содержание Администрации Каргасокского района:</a:t>
            </a:r>
            <a:endParaRPr lang="ru-RU" sz="2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	2018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45593,9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рублей,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	2019 г.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45488,0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рублей,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	2020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45488,0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рублей.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387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4586" y="908720"/>
            <a:ext cx="8856984" cy="3744416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Муниципальная программа </a:t>
            </a:r>
            <a:br>
              <a:rPr lang="ru-RU" b="1" dirty="0" smtClean="0"/>
            </a:br>
            <a:r>
              <a:rPr lang="ru-RU" b="1" dirty="0" smtClean="0"/>
              <a:t>«Развитие культуры и туризма в муниципальном образовании «Каргасокский район» </a:t>
            </a:r>
            <a:br>
              <a:rPr lang="ru-RU" b="1" dirty="0" smtClean="0"/>
            </a:br>
            <a:r>
              <a:rPr lang="ru-RU" sz="3600" i="1" dirty="0" smtClean="0"/>
              <a:t>утверждена постановлением 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>Администрации </a:t>
            </a:r>
            <a:r>
              <a:rPr lang="ru-RU" sz="3600" i="1" dirty="0" err="1" smtClean="0"/>
              <a:t>Каргасокского</a:t>
            </a:r>
            <a:r>
              <a:rPr lang="ru-RU" sz="3600" i="1" dirty="0" smtClean="0"/>
              <a:t> района </a:t>
            </a:r>
            <a:br>
              <a:rPr lang="ru-RU" sz="3600" i="1" dirty="0" smtClean="0"/>
            </a:br>
            <a:r>
              <a:rPr lang="ru-RU" sz="3600" i="1" dirty="0" smtClean="0"/>
              <a:t> от 5.11.2015 №169»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63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 smtClean="0"/>
              <a:t>Цель муниципальной программы</a:t>
            </a:r>
            <a:br>
              <a:rPr lang="ru-RU" sz="2400" b="1" dirty="0" smtClean="0"/>
            </a:br>
            <a:r>
              <a:rPr lang="ru-RU" sz="2400" b="1" dirty="0" smtClean="0"/>
              <a:t>«Повышение качества и доступности услуг в сфере культуры и туризма в МО «Каргасокский район»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461797"/>
              </p:ext>
            </p:extLst>
          </p:nvPr>
        </p:nvGraphicFramePr>
        <p:xfrm>
          <a:off x="251520" y="2708919"/>
          <a:ext cx="8640960" cy="2999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224136"/>
                <a:gridCol w="1152128"/>
                <a:gridCol w="1080120"/>
                <a:gridCol w="1080120"/>
              </a:tblGrid>
              <a:tr h="576065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96010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Индекс участия населения Каргасокского района в культурно-досуговых мероприятиях,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проводимых муниципальными учреждениями культуры,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ед. на жителя.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010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субъектов туристической деятельности,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ед.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37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rm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ru-RU" sz="2600" b="1" dirty="0" smtClean="0"/>
              <a:t>Общие сведения о бюджете</a:t>
            </a:r>
            <a:endParaRPr lang="ru-RU" sz="2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92888" cy="568863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1.1. Основные понятия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Бюджет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 – это форма образования и расходования денежных средств на финансовое обеспечение определенных задач и функций на определенный период.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Дефицит бюджета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превышение расходов бюджета над его доходами.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Профицит бюджета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превышение доходов бюджета над его расходами.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Расходные обязательства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это обязанность в соответствии с нормативным актом или договором предоставить кому-либо средства из соответствующего бюджета.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Бюджетные ассигнования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предельные объемы денежных средств, предусмотренных в соответствующем финансовом году для исполнения расходных обязательств этого года.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Муниципальная программа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документ стратегического планирования, с комплексом мероприятий, взаимоувязанных по задачам, срокам исполнения и финансовым ресурсам, призванных обеспечить эффективное достижение целей и задач социально – экономического развития Каргасокского района.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Межбюджетные трансферты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средства, предоставляемые одним бюджетом бюджетной системы другому бюджету бюджетной системы.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Бюджетная система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это совокупность видов бюджетов публично-правовых образований. И бюджет МО «Каргасокский район» и бюджеты сельских поселений являются местными бюджетами. Вместе они образуют консолидированный бюджет Каргасокского района;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Муниципальный долг –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это обязательства муниципального образования по ценным бумагам, бюджетным кредитам, кредитам кредитных организаций или по муниципальным гарантиям;</a:t>
            </a: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Долговая нагрузка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отношение муниципального долга к объему доходов без учета финансовой помощи.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743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 smtClean="0"/>
              <a:t>Финансирование муниципальной программы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64795"/>
              </p:ext>
            </p:extLst>
          </p:nvPr>
        </p:nvGraphicFramePr>
        <p:xfrm>
          <a:off x="180083" y="2636912"/>
          <a:ext cx="8640959" cy="2200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890"/>
                <a:gridCol w="1342285"/>
                <a:gridCol w="1258392"/>
                <a:gridCol w="1258392"/>
              </a:tblGrid>
              <a:tr h="576065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1. Развитие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культуры в Каргасокском районе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45060,6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50148,4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50448,4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2. Развитие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внутреннего и внешнего туризма на территории Каргасокского района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3. Обеспечивающая подпрограмма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5507,6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5507,6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5507,6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49411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791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/>
              <a:t>Направление расходования средств Подпрограммы №1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8020413" cy="410445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Обеспечение деятельности Центральной районной библиотеки</a:t>
            </a:r>
            <a:r>
              <a:rPr lang="ru-RU" sz="2000" dirty="0"/>
              <a:t>,</a:t>
            </a:r>
            <a:r>
              <a:rPr lang="ru-RU" sz="2000" dirty="0" smtClean="0"/>
              <a:t> Районного Дома культуры, Детской школы искусств; </a:t>
            </a:r>
            <a:endParaRPr lang="ru-RU" sz="2000" dirty="0"/>
          </a:p>
          <a:p>
            <a:r>
              <a:rPr lang="ru-RU" sz="2000" dirty="0" smtClean="0"/>
              <a:t>Организация проведения досуговых и праздничных мероприятий;</a:t>
            </a:r>
          </a:p>
          <a:p>
            <a:r>
              <a:rPr lang="ru-RU" sz="2000" dirty="0" smtClean="0"/>
              <a:t>Пополнение фондов Музея искусств народов Севера и библиотек;</a:t>
            </a:r>
          </a:p>
          <a:p>
            <a:r>
              <a:rPr lang="ru-RU" sz="2000" dirty="0" smtClean="0"/>
              <a:t>Развитие народных художественных промыслов;</a:t>
            </a:r>
          </a:p>
          <a:p>
            <a:r>
              <a:rPr lang="ru-RU" sz="2000" dirty="0" smtClean="0"/>
              <a:t>Проведение работ по строительству, реконструкции и капитальному ремонту зданий учреждений культуры;</a:t>
            </a:r>
          </a:p>
          <a:p>
            <a:r>
              <a:rPr lang="ru-RU" sz="2000" dirty="0" smtClean="0"/>
              <a:t>Совершенствование системы оплаты труда специалистов учреждений культуры в рамках реализации «дорожной карты»;</a:t>
            </a:r>
          </a:p>
          <a:p>
            <a:r>
              <a:rPr lang="ru-RU" sz="2000" dirty="0" smtClean="0"/>
              <a:t>Укрепление материально-технической базы учреждений </a:t>
            </a:r>
            <a:r>
              <a:rPr lang="ru-RU" sz="2000" dirty="0" smtClean="0"/>
              <a:t>культуры (при наличии </a:t>
            </a:r>
            <a:r>
              <a:rPr lang="ru-RU" sz="2000" dirty="0" err="1" smtClean="0"/>
              <a:t>софинансирования</a:t>
            </a:r>
            <a:r>
              <a:rPr lang="ru-RU" sz="2000" dirty="0" smtClean="0"/>
              <a:t> из областного бюджета – в 2019 и 2020 годах разработка проектной документации и строительство здания Центра культуры в с. Павлово) .</a:t>
            </a:r>
            <a:endParaRPr lang="ru-RU" sz="2000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39682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/>
              <a:t>Направление расходования средств Подпрограммы №2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420888"/>
            <a:ext cx="7890080" cy="4800600"/>
          </a:xfrm>
        </p:spPr>
        <p:txBody>
          <a:bodyPr/>
          <a:lstStyle/>
          <a:p>
            <a:pPr algn="just"/>
            <a:r>
              <a:rPr lang="ru-RU" dirty="0" smtClean="0"/>
              <a:t>В </a:t>
            </a:r>
            <a:r>
              <a:rPr lang="ru-RU" dirty="0" smtClean="0"/>
              <a:t>2018 - 2020 годах </a:t>
            </a:r>
            <a:r>
              <a:rPr lang="ru-RU" dirty="0" smtClean="0"/>
              <a:t>реализация мероприятий  подпрограммы №2 не запланирована в связи с отсутствием финансирования.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4213085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/>
              <a:t>Направление расходования средств обеспечивающей подпрограммы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Обеспечение </a:t>
            </a:r>
            <a:r>
              <a:rPr lang="ru-RU" dirty="0" smtClean="0"/>
              <a:t>деятельности Отдела культуры и туризма Администрации Каргасокского района.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7694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712968" cy="36004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Муниципальная программа </a:t>
            </a:r>
            <a:br>
              <a:rPr lang="ru-RU" b="1" dirty="0" smtClean="0"/>
            </a:br>
            <a:r>
              <a:rPr lang="ru-RU" b="1" dirty="0" smtClean="0"/>
              <a:t>«Развитие образования в муниципальном образовании «Каргасокский район» </a:t>
            </a:r>
            <a:br>
              <a:rPr lang="ru-RU" b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>У</a:t>
            </a:r>
            <a:r>
              <a:rPr lang="ru-RU" sz="3600" b="1" i="1" dirty="0" smtClean="0"/>
              <a:t>тверждена </a:t>
            </a:r>
            <a:r>
              <a:rPr lang="ru-RU" sz="3600" b="1" i="1" dirty="0" smtClean="0"/>
              <a:t>постановлением Администрации </a:t>
            </a:r>
            <a:r>
              <a:rPr lang="ru-RU" sz="3600" b="1" i="1" dirty="0" err="1" smtClean="0"/>
              <a:t>Каргасокского</a:t>
            </a:r>
            <a:r>
              <a:rPr lang="ru-RU" sz="3600" b="1" i="1" dirty="0" smtClean="0"/>
              <a:t> района </a:t>
            </a:r>
            <a:br>
              <a:rPr lang="ru-RU" sz="3600" b="1" i="1" dirty="0" smtClean="0"/>
            </a:br>
            <a:r>
              <a:rPr lang="ru-RU" sz="3600" b="1" i="1" dirty="0" smtClean="0"/>
              <a:t>№203 от 7.12.2015»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499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59421"/>
              </p:ext>
            </p:extLst>
          </p:nvPr>
        </p:nvGraphicFramePr>
        <p:xfrm>
          <a:off x="251521" y="2178536"/>
          <a:ext cx="864096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4176464"/>
                <a:gridCol w="864096"/>
                <a:gridCol w="864096"/>
                <a:gridCol w="720080"/>
                <a:gridCol w="864096"/>
              </a:tblGrid>
              <a:tr h="590114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Показатели цели программы и их значения (с детализацией по годам реализации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План 2020</a:t>
                      </a:r>
                      <a:endParaRPr lang="ru-RU" dirty="0"/>
                    </a:p>
                  </a:txBody>
                  <a:tcPr/>
                </a:tc>
              </a:tr>
              <a:tr h="10959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Доля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выпускников муниципальных общеобразовательных организаций, сдавших единый государственный экзамен по русскому языку и математике, в общей численности выпускников муниципальных образовательных организаций, сдававших единый государственный экзамен по данным предметам, %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98,77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98,85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98,87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73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Доля выпускников муниципальных образовательных организаций, поступивших в высшие учебные заведения, от общей численности выпускников муниципальных общеобразовательных организаций, получивших аттестаты, %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38,2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53,5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54,0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54,5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b="1" dirty="0" smtClean="0"/>
              <a:t>Цель программы: Повышение </a:t>
            </a:r>
            <a:r>
              <a:rPr lang="ru-RU" sz="2700" b="1" dirty="0"/>
              <a:t>качества образования в муниципальном образовании «Каргасокский район</a:t>
            </a:r>
            <a:r>
              <a:rPr lang="ru-RU" sz="2700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46936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42019"/>
              </p:ext>
            </p:extLst>
          </p:nvPr>
        </p:nvGraphicFramePr>
        <p:xfrm>
          <a:off x="251520" y="2310579"/>
          <a:ext cx="8712968" cy="406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1152128"/>
                <a:gridCol w="1080120"/>
                <a:gridCol w="1008112"/>
              </a:tblGrid>
              <a:tr h="398341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подпрограммы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en-US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</a:t>
                      </a:r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630325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дошкольного, общего и дополнительного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567,7</a:t>
                      </a:r>
                      <a:endParaRPr lang="ru-RU" dirty="0"/>
                    </a:p>
                  </a:txBody>
                  <a:tcPr/>
                </a:tc>
              </a:tr>
              <a:tr h="630325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инфраструктуры системы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35147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</a:t>
                      </a:r>
                      <a:r>
                        <a:rPr lang="ru-RU" baseline="0" dirty="0" smtClean="0"/>
                        <a:t> полномочий по организации и осуществлению деятельности по опеке и попечительству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41,9</a:t>
                      </a:r>
                      <a:endParaRPr lang="ru-RU" dirty="0"/>
                    </a:p>
                  </a:txBody>
                  <a:tcPr/>
                </a:tc>
              </a:tr>
              <a:tr h="630325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Обеспечивающая подпрограмма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31,1</a:t>
                      </a:r>
                      <a:endParaRPr lang="ru-RU" dirty="0"/>
                    </a:p>
                  </a:txBody>
                  <a:tcPr/>
                </a:tc>
              </a:tr>
              <a:tr h="63032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660,2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641,9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640,7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700" b="1" dirty="0" smtClean="0"/>
              <a:t>Финансирование программы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68344" y="19168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6681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Направление расходования средств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556792"/>
            <a:ext cx="7992888" cy="460851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 smtClean="0"/>
              <a:t>Текущее содержание 19 школ, 12 детских садов, 2-х учреждений дополнительного образования (ДЮСШ и ДДТ), интерната «Ровесник»;</a:t>
            </a:r>
          </a:p>
          <a:p>
            <a:pPr algn="just"/>
            <a:r>
              <a:rPr lang="ru-RU" sz="1800" dirty="0" smtClean="0"/>
              <a:t>Проведение физкультурно-оздоровительных и спортивных мероприятий для детей;</a:t>
            </a:r>
          </a:p>
          <a:p>
            <a:pPr algn="just"/>
            <a:r>
              <a:rPr lang="ru-RU" sz="1800" dirty="0" smtClean="0"/>
              <a:t>Проведение мероприятий в сфере молодежной политики;</a:t>
            </a:r>
          </a:p>
          <a:p>
            <a:pPr algn="just"/>
            <a:r>
              <a:rPr lang="ru-RU" sz="1800" dirty="0" smtClean="0"/>
              <a:t>Организация подвоза учащихся;</a:t>
            </a:r>
          </a:p>
          <a:p>
            <a:pPr algn="just"/>
            <a:r>
              <a:rPr lang="ru-RU" sz="1800" dirty="0" smtClean="0"/>
              <a:t>Выплаты денежных средств приёмным родителям и опекунам на содержание детей;</a:t>
            </a:r>
          </a:p>
          <a:p>
            <a:pPr algn="just"/>
            <a:r>
              <a:rPr lang="ru-RU" sz="1800" dirty="0" smtClean="0"/>
              <a:t>Материальная поддержка некоторым категориям семей с детьми;</a:t>
            </a:r>
          </a:p>
          <a:p>
            <a:pPr algn="just"/>
            <a:r>
              <a:rPr lang="ru-RU" sz="1800" dirty="0" smtClean="0"/>
              <a:t>Обеспечение жильём детей-сирот и детей оставшихся без попечения родителей;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2018 году </a:t>
            </a:r>
            <a:r>
              <a:rPr lang="ru-RU" sz="1800" dirty="0" smtClean="0"/>
              <a:t>  запланировано проведение </a:t>
            </a:r>
            <a:r>
              <a:rPr lang="ru-RU" sz="1800" dirty="0"/>
              <a:t>капитального </a:t>
            </a:r>
            <a:r>
              <a:rPr lang="ru-RU" sz="1800" dirty="0" smtClean="0"/>
              <a:t>ремонта зданий </a:t>
            </a:r>
            <a:r>
              <a:rPr lang="ru-RU" sz="1800" dirty="0" err="1"/>
              <a:t>Каргасокской</a:t>
            </a:r>
            <a:r>
              <a:rPr lang="ru-RU" sz="1800" dirty="0"/>
              <a:t> школы №1 и </a:t>
            </a:r>
            <a:r>
              <a:rPr lang="ru-RU" sz="1800" dirty="0" err="1"/>
              <a:t>Каргасокской</a:t>
            </a:r>
            <a:r>
              <a:rPr lang="ru-RU" sz="1800" dirty="0"/>
              <a:t> школы №2, Детского сада №3 «Теремок», завершение строительства здания пищеблока Детского сада №</a:t>
            </a:r>
            <a:r>
              <a:rPr lang="ru-RU" sz="1800" dirty="0" smtClean="0"/>
              <a:t>1</a:t>
            </a:r>
          </a:p>
          <a:p>
            <a:r>
              <a:rPr lang="ru-RU" sz="1800" dirty="0" smtClean="0"/>
              <a:t>Обеспечение деятельности Управления образования, опеки и попечительства</a:t>
            </a:r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451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712968" cy="36004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Муниципальная </a:t>
            </a:r>
            <a:r>
              <a:rPr lang="ru-RU" b="1" dirty="0" smtClean="0"/>
              <a:t>программа </a:t>
            </a:r>
            <a:br>
              <a:rPr lang="ru-RU" b="1" dirty="0" smtClean="0"/>
            </a:br>
            <a:r>
              <a:rPr lang="ru-RU" b="1" dirty="0" smtClean="0"/>
              <a:t>«Создание условий для устойчивого экономического развития муниципального образования «Каргасокский район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b="1" i="1" dirty="0" smtClean="0"/>
              <a:t>Утверждена постановлением</a:t>
            </a:r>
            <a:br>
              <a:rPr lang="ru-RU" sz="2400" b="1" i="1" dirty="0" smtClean="0"/>
            </a:br>
            <a:r>
              <a:rPr lang="ru-RU" sz="2400" b="1" i="1" dirty="0" smtClean="0"/>
              <a:t> Администрации </a:t>
            </a:r>
            <a:r>
              <a:rPr lang="ru-RU" sz="2400" b="1" i="1" dirty="0" err="1" smtClean="0"/>
              <a:t>Каргасокского</a:t>
            </a:r>
            <a:r>
              <a:rPr lang="ru-RU" sz="2400" b="1" i="1" dirty="0" smtClean="0"/>
              <a:t> района </a:t>
            </a:r>
            <a:br>
              <a:rPr lang="ru-RU" sz="2400" b="1" i="1" dirty="0" smtClean="0"/>
            </a:br>
            <a:r>
              <a:rPr lang="ru-RU" sz="2400" b="1" i="1" dirty="0" smtClean="0"/>
              <a:t>от 27.11.2015 № 193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906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Цель </a:t>
            </a:r>
            <a:r>
              <a:rPr lang="ru-RU" sz="4000" b="1" dirty="0" smtClean="0"/>
              <a:t>программы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Создание условий для устойчивого экономического развития </a:t>
            </a:r>
            <a:r>
              <a:rPr lang="ru-RU" dirty="0"/>
              <a:t>муниципального образования «Каргасокский район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03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r"/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</a:rPr>
              <a:t>Какие бывают бюджеты?</a:t>
            </a:r>
            <a:endParaRPr lang="ru-RU" sz="32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1700809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организаций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700809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семей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3356993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публично-правовых образований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3356993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публично-правовых образований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4283968" y="2780929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8455774">
            <a:off x="2706901" y="2714433"/>
            <a:ext cx="111032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2291776">
            <a:off x="5317310" y="2672148"/>
            <a:ext cx="122009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1700809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публично-правовых образований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3356993"/>
            <a:ext cx="208823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Бюджеты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публично-правовых образований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51550" y="4290349"/>
            <a:ext cx="1928562" cy="187495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chemeClr val="tx2"/>
                </a:solidFill>
              </a:rPr>
              <a:t>Субъектов РФ</a:t>
            </a:r>
          </a:p>
          <a:p>
            <a:pPr algn="ctr"/>
            <a:r>
              <a:rPr lang="ru-RU" sz="1100" i="1" dirty="0" smtClean="0">
                <a:solidFill>
                  <a:schemeClr val="tx2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8184" y="4290348"/>
            <a:ext cx="1936389" cy="187495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chemeClr val="tx2"/>
                </a:solidFill>
              </a:rPr>
              <a:t>Муниципальных образований</a:t>
            </a:r>
          </a:p>
          <a:p>
            <a:pPr algn="ctr"/>
            <a:r>
              <a:rPr lang="ru-RU" sz="1100" i="1" dirty="0" smtClean="0">
                <a:solidFill>
                  <a:schemeClr val="tx2"/>
                </a:solidFill>
              </a:rPr>
              <a:t>(бюджеты муниципальных районов, городских округов, городских и сельских поселений, внутригородских районов)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1600" y="4275725"/>
            <a:ext cx="1936389" cy="188957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chemeClr val="tx2"/>
                </a:solidFill>
              </a:rPr>
              <a:t>Российской федерации</a:t>
            </a:r>
          </a:p>
          <a:p>
            <a:pPr algn="ctr"/>
            <a:r>
              <a:rPr lang="ru-RU" sz="1100" i="1" dirty="0" smtClean="0">
                <a:solidFill>
                  <a:schemeClr val="tx2"/>
                </a:solidFill>
              </a:rPr>
              <a:t>(федеральный бюджет, бюджеты государственных внебюджетных фондов)</a:t>
            </a:r>
          </a:p>
        </p:txBody>
      </p:sp>
    </p:spTree>
    <p:extLst>
      <p:ext uri="{BB962C8B-B14F-4D97-AF65-F5344CB8AC3E}">
        <p14:creationId xmlns:p14="http://schemas.microsoft.com/office/powerpoint/2010/main" val="31854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Показатели цели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Объем отгруженных товаров собственного производства, выполненных работ и услуг собственными силами: 2017 г. – 150 329 млн. руб.; 2018 г. – 163 880 млн. руб.; 2019 г. – 196 491 млн.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7473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№1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«Развитие субъектов малого и среднего предпринимательства, поддержка сельского хозяйства»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1566,3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1566,3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, 2020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г. –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1612,2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рублей. </a:t>
            </a:r>
            <a:endParaRPr lang="ru-RU" sz="800" dirty="0">
              <a:solidFill>
                <a:prstClr val="black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8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расходов – предоставление государственной и муниципальной поддержки субъектам малого и среднего предпринимательства; предоставление государственной поддержки малым формам </a:t>
            </a:r>
            <a:r>
              <a:rPr lang="ru-RU" sz="28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хозяйствования в сельском хозяйстве</a:t>
            </a:r>
            <a:endParaRPr lang="ru-RU" sz="28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92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Охрана окружающей </a:t>
            </a:r>
            <a:r>
              <a:rPr lang="ru-RU" sz="2800" b="1" dirty="0" smtClean="0"/>
              <a:t>среды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Объем финансирования подпрограммы, тыс. руб.: 2018 г. – 8500,0, 2019 г. – 5500,0, 2020 г. – </a:t>
            </a:r>
            <a:r>
              <a:rPr lang="ru-RU" dirty="0" smtClean="0"/>
              <a:t>6000,0.</a:t>
            </a:r>
            <a:endParaRPr lang="en-US" dirty="0" smtClean="0"/>
          </a:p>
          <a:p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расходов :</a:t>
            </a:r>
          </a:p>
          <a:p>
            <a:pPr marL="0" indent="0">
              <a:buNone/>
            </a:pPr>
            <a:r>
              <a:rPr lang="ru-RU" dirty="0"/>
              <a:t>- организация утилизации и переработки бытовых и промышленных отходов;</a:t>
            </a:r>
          </a:p>
          <a:p>
            <a:pPr marL="0" indent="0">
              <a:buNone/>
            </a:pPr>
            <a:r>
              <a:rPr lang="ru-RU" dirty="0"/>
              <a:t>- организация природоохранных мероприятий на территории Каргасокского района.</a:t>
            </a:r>
          </a:p>
          <a:p>
            <a:pPr marL="228600" indent="-228600"/>
            <a:r>
              <a:rPr lang="ru-RU" dirty="0"/>
              <a:t>Ожидаемые результаты: </a:t>
            </a:r>
          </a:p>
          <a:p>
            <a:pPr marL="0" indent="0">
              <a:buNone/>
            </a:pPr>
            <a:r>
              <a:rPr lang="ru-RU" dirty="0"/>
              <a:t>улучшение экологической обстановки в районе.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8423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3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Обеспечение транспортной доступности внутри Каргасокского района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Объем финансирования подпрограммы, тыс. руб.: 2018 г. – 92 525,0 2019 г. – 53 146,0, 2020 г. – 37 306,0.</a:t>
            </a:r>
          </a:p>
          <a:p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:</a:t>
            </a:r>
          </a:p>
          <a:p>
            <a:pPr marL="137160" indent="0">
              <a:buNone/>
            </a:pPr>
            <a:r>
              <a:rPr lang="ru-RU" dirty="0"/>
              <a:t>- субсидирование пассажирских перевозок внутри Каргасокского района;</a:t>
            </a:r>
          </a:p>
          <a:p>
            <a:pPr marL="137160" indent="0">
              <a:buNone/>
            </a:pPr>
            <a:r>
              <a:rPr lang="ru-RU" dirty="0"/>
              <a:t>- строительство и содержание автозимников и ледовых переправ, содержание автомобильных дорог местного значения между населенными пунктами Каргасокского района;</a:t>
            </a:r>
          </a:p>
          <a:p>
            <a:pPr marL="0" indent="0">
              <a:buNone/>
            </a:pPr>
            <a:r>
              <a:rPr lang="ru-RU" dirty="0"/>
              <a:t>- оказание финансовой помощи сельским поселениям на дорожную деятельность в границах населенных пунктов;</a:t>
            </a:r>
          </a:p>
          <a:p>
            <a:pPr marL="228600" indent="-228600"/>
            <a:r>
              <a:rPr lang="ru-RU" dirty="0"/>
              <a:t>Ожидаемые результаты: </a:t>
            </a:r>
          </a:p>
          <a:p>
            <a:pPr marL="137160" indent="0">
              <a:buNone/>
            </a:pPr>
            <a:r>
              <a:rPr lang="en-US" dirty="0" smtClean="0"/>
              <a:t>- </a:t>
            </a:r>
            <a:r>
              <a:rPr lang="ru-RU" dirty="0" smtClean="0"/>
              <a:t>сохранения </a:t>
            </a:r>
            <a:r>
              <a:rPr lang="ru-RU" dirty="0"/>
              <a:t>количества действующих маршрутов на всех видах транспорта общего пользования;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 - обеспечение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транспортной доступности внутри Каргасокского района.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1911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018472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№4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Повышение эффективности управления муниципальными финансами, достижение сбалансированности бюджетов сельских поселений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2492896"/>
            <a:ext cx="7858120" cy="41044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Объем финансирования подпрограммы, тыс. руб.: 2018 г. – 154361,8, 2019 г. – 156407,5, 2020 г. - </a:t>
            </a:r>
            <a:r>
              <a:rPr lang="ru-RU" sz="2800" dirty="0"/>
              <a:t>156 328,9.</a:t>
            </a:r>
            <a:endParaRPr lang="ru-RU" dirty="0"/>
          </a:p>
          <a:p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:</a:t>
            </a:r>
          </a:p>
          <a:p>
            <a:pPr marL="137160" indent="0">
              <a:buNone/>
            </a:pPr>
            <a:r>
              <a:rPr lang="ru-RU" dirty="0"/>
              <a:t>- предоставление бюджетам сельских поселений дотаций на выравнивание уровня бюджетной обеспеченности и сбалансированности бюджетов сельских </a:t>
            </a:r>
            <a:r>
              <a:rPr lang="ru-RU" dirty="0" smtClean="0"/>
              <a:t>поселений; 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- предоставление межбюджетных трансфертов бюджетам сельских  поселений на решение вопросов местного значения.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1912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514416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№5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Эффективное управление муниципальным имуществом МО «Каргасокский район»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1796752"/>
            <a:ext cx="7858120" cy="48006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Объем финансирования подпрограммы, тыс. руб.: 2018 г. – 31564,0, 2019 г. – 22 950,6, 2020 г. – 1286,1.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расходов:</a:t>
            </a:r>
          </a:p>
          <a:p>
            <a:pPr marL="0" indent="0">
              <a:buNone/>
            </a:pPr>
            <a:r>
              <a:rPr lang="ru-RU" dirty="0"/>
              <a:t>- проведение капитального ремонта недвижимого имущества муниципального образования «Каргасокский район», уборка мест общего </a:t>
            </a:r>
            <a:r>
              <a:rPr lang="ru-RU" dirty="0" smtClean="0"/>
              <a:t>пользования в домах с квартирами социального проживания </a:t>
            </a:r>
            <a:r>
              <a:rPr lang="ru-RU" dirty="0"/>
              <a:t>по адресам: с. Каргасок, ул. </a:t>
            </a:r>
            <a:r>
              <a:rPr lang="ru-RU" dirty="0" err="1"/>
              <a:t>Голещихина</a:t>
            </a:r>
            <a:r>
              <a:rPr lang="ru-RU" dirty="0"/>
              <a:t> </a:t>
            </a:r>
            <a:r>
              <a:rPr lang="ru-RU" dirty="0" smtClean="0"/>
              <a:t>45,47,79; </a:t>
            </a:r>
            <a:r>
              <a:rPr lang="ru-RU" dirty="0"/>
              <a:t>проведение работ связанных со списанием движимого и недвижимого имущества;</a:t>
            </a:r>
          </a:p>
          <a:p>
            <a:pPr marL="0" indent="0">
              <a:buNone/>
            </a:pPr>
            <a:r>
              <a:rPr lang="ru-RU" dirty="0"/>
              <a:t>- подготовка к </a:t>
            </a:r>
            <a:r>
              <a:rPr lang="ru-RU" dirty="0" smtClean="0"/>
              <a:t>приватизации </a:t>
            </a:r>
            <a:r>
              <a:rPr lang="ru-RU" dirty="0"/>
              <a:t>муниципального имущества;</a:t>
            </a:r>
          </a:p>
          <a:p>
            <a:pPr marL="0" indent="0">
              <a:buNone/>
            </a:pPr>
            <a:r>
              <a:rPr lang="ru-RU" dirty="0"/>
              <a:t>- приобретение недвижимого и движимого имущества в собственность муниципального образования «Каргасокский район</a:t>
            </a:r>
            <a:r>
              <a:rPr lang="ru-RU" dirty="0" smtClean="0"/>
              <a:t>» (выкуп здания Детского сада  №22 «Снежинка» за счет средств областного бюджета).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302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018472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№6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Развитие муниципальной службы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34360" y="1988840"/>
            <a:ext cx="7858120" cy="4104456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Объем финансирования подпрограммы, тыс. руб.: 2018 г. – 0,0, 2019 г. – 0,0, 2020 г. – 0,0.</a:t>
            </a:r>
          </a:p>
          <a:p>
            <a:r>
              <a:rPr lang="ru-RU" sz="26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Направленность мероприятий подпрограммы:</a:t>
            </a:r>
            <a:endParaRPr lang="ru-RU" sz="2600" dirty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/>
              <a:t>- организация обучения муниципальных служащих по программам профессиональной переподготовки, повышения квалификации, организация участия муниципальных служащих в семинарах, прохождении стажировки.</a:t>
            </a:r>
          </a:p>
          <a:p>
            <a:r>
              <a:rPr lang="ru-RU" sz="2600" dirty="0"/>
              <a:t>Ожидаемый результат:</a:t>
            </a:r>
          </a:p>
          <a:p>
            <a:pPr marL="457200" indent="-457200">
              <a:buFontTx/>
              <a:buChar char="-"/>
            </a:pPr>
            <a:r>
              <a:rPr lang="ru-RU" sz="2600" dirty="0" smtClean="0"/>
              <a:t>повышение </a:t>
            </a:r>
            <a:r>
              <a:rPr lang="ru-RU" sz="2600" dirty="0"/>
              <a:t>уровня компетентности и квалификации муниципальных служащих</a:t>
            </a:r>
            <a:r>
              <a:rPr lang="ru-RU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ru-RU" sz="1900" dirty="0" smtClean="0"/>
              <a:t>(Расходы за счет смет учреждений)</a:t>
            </a:r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881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018472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№7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/>
              <a:t>Развитие информационного общества в Каргасокском районе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2492896"/>
            <a:ext cx="7858120" cy="410445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Объем финансирования подпрограммы, тыс. руб.: Объем финансирования подпрограммы, тыс. руб.: 2018 г. – 2759,8, 2019 г. – 2759,8, 2020 г. – 2759,8.</a:t>
            </a:r>
          </a:p>
          <a:p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:</a:t>
            </a:r>
          </a:p>
          <a:p>
            <a:pPr marL="0" indent="0">
              <a:buNone/>
            </a:pPr>
            <a:r>
              <a:rPr lang="ru-RU" dirty="0"/>
              <a:t>- обеспечение функционирования автоматизированной информационной системы «Реестр муниципальных услуг»;</a:t>
            </a:r>
          </a:p>
          <a:p>
            <a:pPr marL="0" indent="0">
              <a:buNone/>
            </a:pPr>
            <a:r>
              <a:rPr lang="ru-RU" dirty="0"/>
              <a:t>- сопровождение и поддержка сайта Администрации Каргасокского района;</a:t>
            </a:r>
          </a:p>
          <a:p>
            <a:pPr marL="0" indent="0">
              <a:buNone/>
            </a:pPr>
            <a:r>
              <a:rPr lang="ru-RU" dirty="0"/>
              <a:t>- информирование населения о деятельности органов местного самоуправления, о социально-экономическом и культурном развитии муниципального образования в печатных средствах массовой информации.</a:t>
            </a:r>
          </a:p>
          <a:p>
            <a:r>
              <a:rPr lang="ru-RU" dirty="0"/>
              <a:t>Ожидаемые результаты:</a:t>
            </a:r>
          </a:p>
          <a:p>
            <a:pPr marL="0" indent="0">
              <a:buNone/>
            </a:pPr>
            <a:r>
              <a:rPr lang="ru-RU" dirty="0"/>
              <a:t>- обеспечение открытости деятельности органов местного самоуправления.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2909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8864" y="1018472"/>
            <a:ext cx="8229600" cy="1186392"/>
          </a:xfrm>
        </p:spPr>
        <p:txBody>
          <a:bodyPr>
            <a:noAutofit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Объем финансирования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Подпрограммы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№8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prstClr val="black"/>
                </a:solidFill>
                <a:cs typeface="Arial" pitchFamily="34" charset="0"/>
              </a:rPr>
              <a:t>Обеспечивающая подпрограмма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z="2800" b="1" i="1" u="sng" dirty="0">
                <a:solidFill>
                  <a:prstClr val="black"/>
                </a:solidFill>
                <a:cs typeface="Arial" pitchFamily="34" charset="0"/>
              </a:rPr>
            </a:b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352" y="2492896"/>
            <a:ext cx="7858120" cy="41044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Объем финансирования подпрограммы, тыс. руб.: 2018 г. – 10 822,0, 2019 г. – 10 832,4, 2020 г. – 10 842,0.</a:t>
            </a:r>
          </a:p>
          <a:p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Направление расходов : </a:t>
            </a:r>
            <a:endParaRPr lang="ru-RU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финансов Администрации Каргасокского района.</a:t>
            </a:r>
          </a:p>
          <a:p>
            <a:pPr marL="82296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5076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8136904" cy="1944216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Благодарим за внимание!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36510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Управление финансов АКР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22108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>
                <a:solidFill>
                  <a:schemeClr val="bg2">
                    <a:lumMod val="50000"/>
                  </a:schemeClr>
                </a:solidFill>
              </a:rPr>
              <a:t>Контактная информация:</a:t>
            </a:r>
          </a:p>
          <a:p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636700, Томская область,</a:t>
            </a:r>
          </a:p>
          <a:p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с. Каргасок, ул. Пушкина , д. 31,</a:t>
            </a:r>
          </a:p>
          <a:p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Тел.: +7-(38253)211-95, +7-(38253)-222-64, +7(38253)212-54 (факс),</a:t>
            </a:r>
          </a:p>
          <a:p>
            <a:r>
              <a:rPr lang="en-US" sz="1600" b="1" i="1" dirty="0" smtClean="0">
                <a:solidFill>
                  <a:schemeClr val="bg2">
                    <a:lumMod val="50000"/>
                  </a:schemeClr>
                </a:solidFill>
              </a:rPr>
              <a:t>E-mail: </a:t>
            </a:r>
            <a:r>
              <a:rPr lang="en-US" sz="1600" b="1" i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kargasok@findep.org</a:t>
            </a:r>
            <a:endParaRPr lang="ru-RU" sz="1600" b="1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8064896" cy="655272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1.2. Основные нормативно-правовые акты, регулирующие бюджетный процесс в </a:t>
            </a:r>
            <a:r>
              <a:rPr lang="ru-RU" sz="2000" b="1" u="sng" dirty="0" err="1" smtClean="0">
                <a:solidFill>
                  <a:schemeClr val="bg2">
                    <a:lumMod val="25000"/>
                  </a:schemeClr>
                </a:solidFill>
              </a:rPr>
              <a:t>Каргасокском</a:t>
            </a: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 районе.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Бюджетный кодекс Российской федерации.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Федеральный Закон №131-ФЗ от 6.10.2003 года «Об общих принципах организации местного самоуправления в Российской Федерации».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Решение Думы Каргасокского района от 18.12.2013 года №253 «Об утверждении Положения о бюджетном процессе в Каргасокском районе».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Решение Думы Каргасокского района от 23.10.2013 №235 «О создании дорожного фонда муниципального образования «Каргасокский район»».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Решение Думы Каргасокского района от 18.02.2015 года №346 «Об утверждении порядка предоставления иных межбюджетных трансфертов бюджетам сельских поселений и их расходования».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Каргасокского района от 20.01.2015 года №11 «Об утверждении Порядка принятия решений о разработке муниципальных программ муниципального образования «Каргасокский район», их формирования и реализации».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Каргасокского района от 10.11.2015 года №178 «Об утверждении порядка формирования муниципального задания и порядка финансового обеспечения выполнения муниципального задания».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Администрации Каргасокского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района от 18.03.2014 №47 «О порядке осуществления полномочий органом внутреннего муниципального финансового контроля по внутреннему муниципальному финансовому контролю в муниципальном образовании «Каргасокский район»».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Каргасокского района от 29.05.2012 №89 «О порядке ведения Реестра расходных обязательств муниципального образования «Каргасокский район»».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АКР от 29.06.2017 №175 «Об утверждении Порядка осуществления бюджетных инвестиций в объекты муниципальной собственности и предоставления субсидий на капитальные вложения в объекты муниципальной собственности».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№1 от 12.01.2015 года «Об утверждении положения о порядке открытия и ведения лицевых счетов в муниципальном казенном учреждении Управление финансов Администрации Каргасокского района».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 8.02.2016 года №3 «Об утверждении Порядка ведения сводной бюджетной росписи».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 8.02.2016 года №4 «О порядке  составления и ведения кассового плана».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19.03.2015 года №6 «Об утверждении порядка исполнения бюджета муниципального образования «Каргасокский район» по расходам и источникам финансирования дефицита бюджета».</a:t>
            </a:r>
          </a:p>
          <a:p>
            <a:pPr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AutoNum type="arabicParenR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25.04.2011 года №25 «О порядке блокировки расходов».</a:t>
            </a:r>
          </a:p>
          <a:p>
            <a:pPr marL="0" indent="0">
              <a:buNone/>
            </a:pPr>
            <a:endParaRPr 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42510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5793507"/>
          </a:xfrm>
        </p:spPr>
        <p:txBody>
          <a:bodyPr>
            <a:normAutofit/>
          </a:bodyPr>
          <a:lstStyle/>
          <a:p>
            <a:pPr marL="0" indent="0" algn="r"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1.3. Основные этапы составления проекта районного бюджета.</a:t>
            </a:r>
          </a:p>
          <a:p>
            <a:pPr marL="228600" indent="-228600" algn="just"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Составление проекта бюджета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– это прогнозирование объема доходов на очередной 3-х летний период и планирование направлений расходования бюджетных средств (в первую очередь – на исполнение уже действующих расходных обязательств (РО), а затем, при наличие финансовых возможностей – на принимаемые (т.е. новые) РО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), начинается за 7 месяцев до окончания текущего года.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 algn="just">
              <a:spcAft>
                <a:spcPts val="60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ru-RU" sz="1400" b="1" u="sng" dirty="0" smtClean="0">
                <a:solidFill>
                  <a:schemeClr val="bg2">
                    <a:lumMod val="25000"/>
                  </a:schemeClr>
                </a:solidFill>
              </a:rPr>
              <a:t>Рассмотрение проекта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районного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бюджета Думой Каргасокского района происходит в двух чтениях. Орган муниципального финансового контроля готовит заключение на проект бюджета. По проекту районного бюджета проводятся публичные слушания. После принятия бюджета в 1 чтении он дорабатывается с учетом поступающих предложений и замечаний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 Для рассмотрения бюджета в первом чтении проект представляется Администрацией Каргасокского района  в Думу Каргасокского района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до 1 ноября текущего года.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 algn="just">
              <a:buClrTx/>
              <a:buSzPct val="100000"/>
              <a:buFont typeface="+mj-lt"/>
              <a:buAutoNum type="arabicPeriod"/>
              <a:defRPr/>
            </a:pP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Утверждается бюджет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решением Думы Каргасокского района до начала очередного финансового года и размещается на официальном сайте Каргасокского района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 В течение года в утвержденный бюджет могут вносит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ь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ся изменения в соответствии с правилами из Положения о бюджетном процессе.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Бюджетный процесс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– регламентированная законодательством деятельность по составлению, рассмотрению, утверждению и исполнению бюджета, контролю за его исполнением, ведению бюджетного учета и составлению бюджетной отчетности.</a:t>
            </a:r>
          </a:p>
          <a:p>
            <a:pPr marL="0" indent="0">
              <a:buNone/>
            </a:pP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4765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marL="514350" indent="-514350" algn="r">
              <a:buFont typeface="+mj-lt"/>
              <a:buAutoNum type="arabicPeriod" startAt="2"/>
            </a:pPr>
            <a:r>
              <a:rPr lang="ru-RU" sz="3100" b="1" dirty="0" smtClean="0"/>
              <a:t>Бюджетная политика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2.1. Динамика основных показателей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социально-экономического развития </a:t>
            </a:r>
            <a:r>
              <a:rPr lang="ru-RU" sz="2000" b="1" u="sng" dirty="0" err="1" smtClean="0">
                <a:solidFill>
                  <a:schemeClr val="tx2">
                    <a:lumMod val="75000"/>
                  </a:schemeClr>
                </a:solidFill>
              </a:rPr>
              <a:t>Каргасокского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 района</a:t>
            </a: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</a:rPr>
              <a:t>развития Каргасокского района.</a:t>
            </a:r>
          </a:p>
          <a:p>
            <a:pPr marL="0" indent="0">
              <a:buNone/>
            </a:pPr>
            <a:endParaRPr lang="ru-RU" sz="2000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833909"/>
              </p:ext>
            </p:extLst>
          </p:nvPr>
        </p:nvGraphicFramePr>
        <p:xfrm>
          <a:off x="539552" y="1700808"/>
          <a:ext cx="8208914" cy="484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864096"/>
                <a:gridCol w="864096"/>
                <a:gridCol w="864096"/>
                <a:gridCol w="936104"/>
                <a:gridCol w="936104"/>
                <a:gridCol w="864098"/>
              </a:tblGrid>
              <a:tr h="585065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Исполнено в 2016 году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/>
                        <a:t>2017 год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/>
                        <a:t>2018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/>
                        <a:t>2019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/>
                        <a:t>2020 год</a:t>
                      </a:r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1. Численность населения (на конец года)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19625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19300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19100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18900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18700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2. Число родившихся на 1000 человек населения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16,7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13,4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13,0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14,0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15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3. Коэффициент миграционного прироста (на 1000 человек населения)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-8,7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-8,8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-8,9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-9,0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-9,1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4. Ввод в действие жилых домов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Кв. м. общ. площади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3702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3600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5. Среднемесячная зарплата работников (по кругу крупных и средних организаций)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Руб.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50947,5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52800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55400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58200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61100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6.</a:t>
                      </a:r>
                      <a:r>
                        <a:rPr lang="ru-RU" sz="1200" b="1" baseline="0" dirty="0" smtClean="0"/>
                        <a:t> Уровень регистрируемой безработицы на конец года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%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3,5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506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7. Коэффициент напряженности на рынке труда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3,3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3,2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5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16180</TotalTime>
  <Words>5657</Words>
  <Application>Microsoft Office PowerPoint</Application>
  <PresentationFormat>Экран (4:3)</PresentationFormat>
  <Paragraphs>1032</Paragraphs>
  <Slides>69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Солнцестояние</vt:lpstr>
      <vt:lpstr> на 2018 год и  плановый период 2019 и 2020 годов</vt:lpstr>
      <vt:lpstr>Уважаемые жители и гости Каргасокского района!</vt:lpstr>
      <vt:lpstr>Содержание</vt:lpstr>
      <vt:lpstr>Презентация PowerPoint</vt:lpstr>
      <vt:lpstr>Общие сведения о бюджете</vt:lpstr>
      <vt:lpstr>Какие бывают бюджеты?</vt:lpstr>
      <vt:lpstr>Презентация PowerPoint</vt:lpstr>
      <vt:lpstr>Презентация PowerPoint</vt:lpstr>
      <vt:lpstr>Бюджетная политика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 по отраслям муниципального хозяйства</vt:lpstr>
      <vt:lpstr>Презентация PowerPoint</vt:lpstr>
      <vt:lpstr>        Муниципальная программа «Повышение энергоэффективности в муниципальном образовании Каргасокский район» Утверждена постановлением Администрации Каргасокского района от 13.10.2015 №154 период реализации 2016-2021 гг.   </vt:lpstr>
      <vt:lpstr>Презентация PowerPoint</vt:lpstr>
      <vt:lpstr>Презентация PowerPoint</vt:lpstr>
      <vt:lpstr>Презентация PowerPoint</vt:lpstr>
      <vt:lpstr>Презентация PowerPoint</vt:lpstr>
      <vt:lpstr>    Муниципальная программа «Обеспечение безопасности жизнедеятельности населения муниципального образования «Каргасокский район» Утверждена постановлением Администрации  Каргасокского района от 15.10.2015  № 155  </vt:lpstr>
      <vt:lpstr>Цель и задачи муниципальной программы</vt:lpstr>
      <vt:lpstr>Показатели цели муниципальной программы</vt:lpstr>
      <vt:lpstr>Презентация PowerPoint</vt:lpstr>
      <vt:lpstr>Основная направленность мероприятий Программы в 2018-2020 гг</vt:lpstr>
      <vt:lpstr>       Муниципальная программа «Развитие молодёжной политики, физической культуры  и спорта на территории муниципального образования «Каргасокский район»»  утверждена  постановлением  Администрации Каргасокского района  от 11.10.2015 года №175 период реализации 2016 – 2021 гг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Цели программы</vt:lpstr>
      <vt:lpstr>Показатели цели №1</vt:lpstr>
      <vt:lpstr>Показатели цели №2</vt:lpstr>
      <vt:lpstr>Объем финансирования Подпрограммы №1 «Ликвидация ветхого и  аварийного муниципального жилищного фонда»  </vt:lpstr>
      <vt:lpstr>Объем финансирования Подпрограммы №2 «Чистая вода Каргасокского района»  </vt:lpstr>
      <vt:lpstr>Объем финансирования Подпрограммы  №3 «Устойчивое развитие  сельских территорий Каргасокского района» </vt:lpstr>
      <vt:lpstr>Объем финансирования Подпрограммы №4 «Обеспечение жильем молодых семей в Каргасокском районе» </vt:lpstr>
      <vt:lpstr>Объем финансирования Подпрограммы №5 «Газификация Каргасокского района» </vt:lpstr>
      <vt:lpstr>Объем финансирования Подпрограммы №6 «Оказание помощи в ремонте жилья ветеранов Великой Отечественной войны 1941-1945 годов и вдов участников Великой Отечественной войны 1941-1945 годов» </vt:lpstr>
      <vt:lpstr>Подпрограмма 7 «Обеспечивающая подпрограмма»</vt:lpstr>
      <vt:lpstr>     Муниципальная программа  «Развитие культуры и туризма в муниципальном образовании «Каргасокский район»  утверждена постановлением  Администрации Каргасокского района   от 5.11.2015 №169»</vt:lpstr>
      <vt:lpstr>Цель муниципальной программы «Повышение качества и доступности услуг в сфере культуры и туризма в МО «Каргасокский район»</vt:lpstr>
      <vt:lpstr>Финансирование муниципальной программы</vt:lpstr>
      <vt:lpstr>Направление расходования средств Подпрограммы №1</vt:lpstr>
      <vt:lpstr>Направление расходования средств Подпрограммы №2</vt:lpstr>
      <vt:lpstr>Направление расходования средств обеспечивающей подпрограммы</vt:lpstr>
      <vt:lpstr>           Муниципальная программа  «Развитие образования в муниципальном образовании «Каргасокский район»   Утверждена постановлением Администрации Каргасокского района  №203 от 7.12.2015»</vt:lpstr>
      <vt:lpstr>Цель программы: Повышение качества образования в муниципальном образовании «Каргасокский район»</vt:lpstr>
      <vt:lpstr>Финансирование программы</vt:lpstr>
      <vt:lpstr>Направление расходования средств</vt:lpstr>
      <vt:lpstr>                Муниципальная программа  «Создание условий для устойчивого экономического развития муниципального образования «Каргасокский район»  Утверждена постановлением  Администрации Каргасокского района  от 27.11.2015 № 193</vt:lpstr>
      <vt:lpstr>Цель программы</vt:lpstr>
      <vt:lpstr>Показатели цели</vt:lpstr>
      <vt:lpstr>Объем финансирования Подпрограммы №1 «Развитие субъектов малого и среднего предпринимательства, поддержка сельского хозяйства»  </vt:lpstr>
      <vt:lpstr>Объем финансирования Подпрограммы №2 «Охрана окружающей среды»  </vt:lpstr>
      <vt:lpstr>Объем финансирования Подпрограммы №3 «Обеспечение транспортной доступности внутри Каргасокского района»  </vt:lpstr>
      <vt:lpstr>Объем финансирования Подпрограммы №4 «Повышение эффективности управления муниципальными финансами, достижение сбалансированности бюджетов сельских поселений»  </vt:lpstr>
      <vt:lpstr>Объем финансирования Подпрограммы №5 «Эффективное управление муниципальным имуществом МО «Каргасокский район»»  </vt:lpstr>
      <vt:lpstr>Объем финансирования Подпрограммы №6 «Развитие муниципальной службы»  </vt:lpstr>
      <vt:lpstr>Объем финансирования Подпрограммы №7 «Развитие информационного общества в Каргасокском районе»  </vt:lpstr>
      <vt:lpstr>Объем финансирования Подпрограммы №8 «Обеспечивающая подпрограмма»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Е. Лактионов</dc:creator>
  <cp:lastModifiedBy>Татьяна В. Андрейчук</cp:lastModifiedBy>
  <cp:revision>512</cp:revision>
  <cp:lastPrinted>2018-01-22T09:07:49Z</cp:lastPrinted>
  <dcterms:created xsi:type="dcterms:W3CDTF">2016-11-14T03:45:21Z</dcterms:created>
  <dcterms:modified xsi:type="dcterms:W3CDTF">2018-01-23T05:22:17Z</dcterms:modified>
</cp:coreProperties>
</file>