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74" r:id="rId9"/>
    <p:sldId id="275" r:id="rId10"/>
    <p:sldId id="276" r:id="rId11"/>
    <p:sldId id="279" r:id="rId12"/>
    <p:sldId id="280" r:id="rId13"/>
    <p:sldId id="270" r:id="rId14"/>
    <p:sldId id="271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11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75442-3809-4E67-BA59-43D7687958D0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CC100-97A7-4591-8798-2B39B0B1D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CC100-97A7-4591-8798-2B39B0B1DF3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CC100-97A7-4591-8798-2B39B0B1DF3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3185-3FFC-4304-BB43-B6CB3CCD4D0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7858-84BA-42A8-AA3D-B08498E7F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3185-3FFC-4304-BB43-B6CB3CCD4D0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7858-84BA-42A8-AA3D-B08498E7F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3185-3FFC-4304-BB43-B6CB3CCD4D0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7858-84BA-42A8-AA3D-B08498E7F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3185-3FFC-4304-BB43-B6CB3CCD4D0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7858-84BA-42A8-AA3D-B08498E7F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3185-3FFC-4304-BB43-B6CB3CCD4D0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7858-84BA-42A8-AA3D-B08498E7F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3185-3FFC-4304-BB43-B6CB3CCD4D0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7858-84BA-42A8-AA3D-B08498E7F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3185-3FFC-4304-BB43-B6CB3CCD4D0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7858-84BA-42A8-AA3D-B08498E7F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3185-3FFC-4304-BB43-B6CB3CCD4D0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7858-84BA-42A8-AA3D-B08498E7F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3185-3FFC-4304-BB43-B6CB3CCD4D0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7858-84BA-42A8-AA3D-B08498E7F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3185-3FFC-4304-BB43-B6CB3CCD4D0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7858-84BA-42A8-AA3D-B08498E7F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3185-3FFC-4304-BB43-B6CB3CCD4D0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7858-84BA-42A8-AA3D-B08498E7F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73185-3FFC-4304-BB43-B6CB3CCD4D0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77858-84BA-42A8-AA3D-B08498E7F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70.gosuslugi.ru/pgu/feedback/helpdesk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jpe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jpe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941168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Получение государственных услуг в электронном виде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myastrolog.org/images/89jjj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273" y="404664"/>
            <a:ext cx="5999039" cy="449927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Пошаговый алгоритм регистрации на ЕПГУ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908720"/>
            <a:ext cx="8001000" cy="1576189"/>
          </a:xfrm>
          <a:prstGeom prst="roundRect">
            <a:avLst>
              <a:gd name="adj" fmla="val 17563"/>
            </a:avLst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7: Вводим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паспортные данные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номер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СНИЛС.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заполнения формы – личные данные отправляются на автоматическую проверку в Пенсионный фонд РФ и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ФМС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427984" y="2564904"/>
            <a:ext cx="370327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Picture 2" descr="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5039" y="3068960"/>
            <a:ext cx="5909289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692696"/>
            <a:ext cx="8784976" cy="2664296"/>
          </a:xfrm>
          <a:prstGeom prst="roundRect">
            <a:avLst>
              <a:gd name="adj" fmla="val 18742"/>
            </a:avLst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результатом данной проверки Вы сможете ознакомиться через несколько минут. В особых случаях проверка может занять довольно много времени, но случается такое редко. После того как данная процедура успешно завершиться, на Ваш мобильный телефон или адрес электронной почты будет выслано уведомление с результатом проверки, а также соответствующее состояние отобразиться на сайте.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88640"/>
            <a:ext cx="7776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Пошаговый алгоритм регистрации на ЕПГУ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429000"/>
            <a:ext cx="370327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" name="Picture 4" descr="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05064"/>
            <a:ext cx="4104456" cy="2540036"/>
          </a:xfrm>
          <a:prstGeom prst="rect">
            <a:avLst/>
          </a:prstGeom>
          <a:noFill/>
        </p:spPr>
      </p:pic>
      <p:pic>
        <p:nvPicPr>
          <p:cNvPr id="12" name="Picture 6" descr="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942389"/>
            <a:ext cx="3960440" cy="2654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 descr="http://www.pashastik.ru/uploads/posts/2011-07/1310487198_18afarsgji0g2cp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7" y="3068960"/>
            <a:ext cx="1443047" cy="1440160"/>
          </a:xfrm>
          <a:prstGeom prst="rect">
            <a:avLst/>
          </a:prstGeom>
          <a:noFill/>
        </p:spPr>
      </p:pic>
      <p:sp>
        <p:nvSpPr>
          <p:cNvPr id="29698" name="AutoShape 2" descr="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60648"/>
            <a:ext cx="76328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Пошаговый алгоритм регистрации на ЕПГУ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836712"/>
            <a:ext cx="8784976" cy="2187624"/>
          </a:xfrm>
          <a:prstGeom prst="roundRect">
            <a:avLst>
              <a:gd name="adj" fmla="val 18742"/>
            </a:avLst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8: Для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того, чтобы полноценно пользоваться государственными услугами через интернет, Вам необходимо иметь подтвержденную учетную запись. Эта процедура предусматривает ввод на сайте Вашего персонального кода подтверждения, полученного лично одним из доступных способов.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699792" y="3068960"/>
            <a:ext cx="428625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20072" y="4509120"/>
            <a:ext cx="3617145" cy="1224136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 9: Заказным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письмом почтой России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27584" y="3573016"/>
            <a:ext cx="3617145" cy="1224136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 9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 в центре обслуживания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(предъявив паспорт)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6156176" y="3140968"/>
            <a:ext cx="428625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2627784" y="4869160"/>
            <a:ext cx="428625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1560" y="5373216"/>
            <a:ext cx="4392488" cy="1224136"/>
          </a:xfrm>
          <a:prstGeom prst="roundRect">
            <a:avLst>
              <a:gd name="adj" fmla="val 27647"/>
            </a:avLst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Нажимаем кнопку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«Найти центр обслуживания» </a:t>
            </a:r>
            <a:endParaRPr lang="ru-RU" sz="24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 Каргасок, ул. Пушкина, д. 31, кабинет № 29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91680" y="2996952"/>
            <a:ext cx="51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60232" y="3212976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8" name="Picture 12" descr="http://moll-sib.ru/image/promo/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2095500" cy="2095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mirnovnikolay.ru/wp-content/uploads/2016/03/3d-Man-with-Lap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429436" y="4581128"/>
            <a:ext cx="2030995" cy="2140778"/>
          </a:xfrm>
          <a:prstGeom prst="rect">
            <a:avLst/>
          </a:prstGeom>
          <a:noFill/>
        </p:spPr>
      </p:pic>
      <p:sp>
        <p:nvSpPr>
          <p:cNvPr id="19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64259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 гражданина на ЕПГУ через личный кабинет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5125" y="1556792"/>
            <a:ext cx="506936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12976"/>
            <a:ext cx="541500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1196752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успешной активации Вашей учетной записи Вы можете осуществить вход на ЕПГУ через личный кабинет.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71800" y="6237312"/>
            <a:ext cx="4059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alt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s://encrypted-tbn1.gstatic.com/images?q=tbn:ANd9GcRqYtp45emxoU8RzNgNUoSsJvTkK93XoBsfRCCTEFRxoItQ-s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7474" y="476672"/>
            <a:ext cx="2846526" cy="382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23528" y="404664"/>
            <a:ext cx="75608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получения дополнительной информации о сведениях, представленных на Едином портале, круглосуточно работают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Телефоны поддержки"/>
              </a:rPr>
              <a:t>телефоны поддержки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 России: 8 (800) 100-70-10, </a:t>
            </a:r>
          </a:p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границей: + 7 (499) 550-18-39).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2492896"/>
            <a:ext cx="655272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у Вас возникли трудности по регистрации на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Госуслугах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можно обратиться в ЦОД(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размещенные по адресам: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с. Каргасок, пер. Комсомольский, 2, Межпоселенческая центральная районная библиотека;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с. Новоюгино, ул. Центральная, д. 74, Новоюгинская сельская библиотека;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с. Новый Васюган, ул. Геологическая, д.  7, Нововасюганская сельская библиотека;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с. Средний Васюган, ул. Гагарина, д. 6, Средневасюганская сельская библиотека;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с. Вертикос, ул. Школьная, д. 1, Вертикосская сельская библиотека.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62608"/>
            <a:ext cx="8784976" cy="1270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Цели формирования и развития информационного общества </a:t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Российской Федерации :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40"/>
            <a:ext cx="8568952" cy="2952328"/>
          </a:xfrm>
        </p:spPr>
        <p:txBody>
          <a:bodyPr>
            <a:normAutofit/>
          </a:bodyPr>
          <a:lstStyle/>
          <a:p>
            <a:pPr marL="715963" fontAlgn="auto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качества жизни граждан</a:t>
            </a:r>
          </a:p>
          <a:p>
            <a:pPr marL="715963" lvl="1" fontAlgn="auto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конкурентоспособности России</a:t>
            </a:r>
          </a:p>
          <a:p>
            <a:pPr marL="715963" lvl="1" fontAlgn="auto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совершенствование системы государственного управления на основе использования информационных и телекоммуникационных технологий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bsaa.edu.ru/upload/iblock/afe/CLIPART_OF_16339_SM_2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3" y="3771040"/>
            <a:ext cx="3841608" cy="2881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i.imgur.com/8pxve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149080"/>
            <a:ext cx="2592288" cy="2167802"/>
          </a:xfrm>
          <a:prstGeom prst="rect">
            <a:avLst/>
          </a:prstGeom>
          <a:noFill/>
        </p:spPr>
      </p:pic>
      <p:pic>
        <p:nvPicPr>
          <p:cNvPr id="13316" name="Picture 4" descr="https://i.imgur.com/9QqhnB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67544" y="1196752"/>
            <a:ext cx="1621815" cy="19442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Способы получения государственных услуг: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268760"/>
            <a:ext cx="7704856" cy="4752528"/>
          </a:xfrm>
        </p:spPr>
        <p:txBody>
          <a:bodyPr>
            <a:normAutofit fontScale="250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Способ </a:t>
            </a: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</a:p>
          <a:p>
            <a:pPr marL="0" indent="0" algn="just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В </a:t>
            </a:r>
            <a:r>
              <a:rPr lang="ru-RU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органах государственной </a:t>
            </a:r>
            <a:r>
              <a:rPr lang="ru-RU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власти </a:t>
            </a:r>
            <a:r>
              <a:rPr lang="ru-RU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местного </a:t>
            </a:r>
            <a:r>
              <a:rPr lang="ru-RU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 algn="just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самоуправления</a:t>
            </a:r>
          </a:p>
          <a:p>
            <a:pPr marL="0" indent="0" algn="just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9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sz="96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 2:</a:t>
            </a:r>
          </a:p>
          <a:p>
            <a:pPr marL="0" indent="0" algn="just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9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Интернет-страницах</a:t>
            </a:r>
            <a:r>
              <a:rPr lang="ru-RU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государственных ведомств </a:t>
            </a:r>
            <a:r>
              <a:rPr lang="ru-RU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учреждений</a:t>
            </a:r>
          </a:p>
          <a:p>
            <a:pPr marL="0" indent="0" algn="just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sz="9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sz="9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 3:</a:t>
            </a:r>
          </a:p>
          <a:p>
            <a:pPr marL="0" indent="0" algn="just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Едином портале </a:t>
            </a:r>
            <a:r>
              <a:rPr lang="ru-RU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государственных</a:t>
            </a:r>
          </a:p>
          <a:p>
            <a:pPr marL="0" indent="0" algn="just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муниципальных услуг по </a:t>
            </a:r>
            <a:r>
              <a:rPr lang="ru-RU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адресу</a:t>
            </a:r>
            <a:endParaRPr lang="ru-RU" sz="9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5517232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www.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gosuslugi.ru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Единый портал государственных услуг РФ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(ЕПГУ)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www.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gosuslugi.ru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51094" y="1196752"/>
            <a:ext cx="7365322" cy="5423812"/>
          </a:xfr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6084888" y="1690688"/>
            <a:ext cx="2789237" cy="44291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Регистрация предпринимательской деятельности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083300" y="2843213"/>
            <a:ext cx="2789238" cy="441325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Таможенное оформление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083300" y="2266950"/>
            <a:ext cx="2789238" cy="441325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Регистрация имущества</a:t>
            </a:r>
            <a:endParaRPr lang="en-US" sz="1200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и сделок с ним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083300" y="3417888"/>
            <a:ext cx="2789238" cy="44291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Информация ФССП</a:t>
            </a:r>
            <a:endParaRPr lang="en-US" sz="1200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по задолженностям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083300" y="3994150"/>
            <a:ext cx="2789238" cy="442913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Информация по</a:t>
            </a:r>
            <a:endParaRPr lang="en-US" sz="1200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социальным услугам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081713" y="4570413"/>
            <a:ext cx="2790825" cy="44291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Электронный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ru-RU" sz="1200" dirty="0">
                <a:solidFill>
                  <a:srgbClr val="002060"/>
                </a:solidFill>
              </a:rPr>
              <a:t>дневник</a:t>
            </a:r>
            <a:endParaRPr lang="en-US" sz="1200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учащегося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084888" y="5146675"/>
            <a:ext cx="2789237" cy="442913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Зачисление ребенка в ДОУ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176588" y="1690688"/>
            <a:ext cx="2790825" cy="44291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Выдача водительского</a:t>
            </a:r>
            <a:endParaRPr lang="en-US" sz="1200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удостоверения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175000" y="2843213"/>
            <a:ext cx="2790825" cy="441325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Получение ИНН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175000" y="2266950"/>
            <a:ext cx="2790825" cy="441325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Подача налоговой</a:t>
            </a:r>
            <a:endParaRPr lang="en-US" sz="1200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декларации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175000" y="3417888"/>
            <a:ext cx="2790825" cy="44291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Налоговая</a:t>
            </a:r>
            <a:endParaRPr lang="en-US" sz="1200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задолженность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175000" y="3994150"/>
            <a:ext cx="2790825" cy="442913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Пенсионные</a:t>
            </a:r>
            <a:endParaRPr lang="en-US" sz="1200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накопления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175000" y="4570413"/>
            <a:ext cx="2790825" cy="44291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Регистрация</a:t>
            </a:r>
            <a:endParaRPr lang="en-US" sz="1200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в системе ОМС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176588" y="5146675"/>
            <a:ext cx="2790825" cy="442913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Заявление в ЗАГС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195638" y="5722938"/>
            <a:ext cx="2789237" cy="44291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Информирование</a:t>
            </a:r>
            <a:endParaRPr lang="en-US" sz="1200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о возможностях госуслуг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77813" y="1690688"/>
            <a:ext cx="2790825" cy="44291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Получение паспорта</a:t>
            </a:r>
            <a:endParaRPr lang="en-US" sz="1200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гражданина РФ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76225" y="2843213"/>
            <a:ext cx="2790825" cy="441325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Регистрация по</a:t>
            </a:r>
            <a:endParaRPr lang="en-US" sz="1200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месту жительства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76225" y="2266950"/>
            <a:ext cx="2790825" cy="441325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Получение загранпаспорта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76225" y="3417888"/>
            <a:ext cx="2790825" cy="44291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Информация о нумерации</a:t>
            </a:r>
            <a:endParaRPr lang="en-US" sz="1200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оператора связи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76225" y="3994150"/>
            <a:ext cx="2790825" cy="442913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Получение выписки</a:t>
            </a:r>
            <a:endParaRPr lang="en-US" sz="1200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из архивов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76225" y="4570413"/>
            <a:ext cx="2789238" cy="44291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Штрафы ГИБДД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77813" y="5146675"/>
            <a:ext cx="2790825" cy="442913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Регистрация автомобиля</a:t>
            </a:r>
          </a:p>
        </p:txBody>
      </p:sp>
      <p:pic>
        <p:nvPicPr>
          <p:cNvPr id="17433" name="Picture 2" descr="C:\Users\Latypov_rh\Desktop\pass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975" y="1771650"/>
            <a:ext cx="215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4" name="Picture 3" descr="C:\Users\Latypov_rh\Desktop\zagran_passp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75" y="2339975"/>
            <a:ext cx="215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5" name="Picture 5" descr="C:\Users\Latypov_rh\Desktop\registraci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513" y="2916238"/>
            <a:ext cx="24923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6" name="Picture 6" descr="C:\Users\Latypov_rh\Desktop\numeraciy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825" y="3508375"/>
            <a:ext cx="3286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7" name="Picture 7" descr="C:\Users\Latypov_rh\Desktop\otche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0525" y="4068763"/>
            <a:ext cx="30321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8" name="Picture 9" descr="C:\Users\Latypov_rh\Desktop\avt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313" y="5280025"/>
            <a:ext cx="37465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9" name="Picture 8" descr="C:\Users\Latypov_rh\Desktop\shtraf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3527425"/>
            <a:ext cx="3524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0" name="Picture 11" descr="C:\Users\Latypov_rh\Desktop\medicina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95650" y="4643438"/>
            <a:ext cx="27622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1" name="Picture 13" descr="C:\Users\Latypov_rh\Desktop\zag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95650" y="5260975"/>
            <a:ext cx="3143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2" name="Picture 12" descr="C:\Users\Latypov_rh\Desktop\img_pensiya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82950" y="4030663"/>
            <a:ext cx="431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3" name="Picture 3" descr="C:\Users\Latypov_rh\Desktop\i (1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89300" y="1811338"/>
            <a:ext cx="327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4" name="Picture 5" descr="C:\Users\Latypov_rh\Desktop\ico_cat_nalo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08350" y="2360613"/>
            <a:ext cx="2889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5" name="Picture 6" descr="C:\Users\Latypov_rh\Desktop\ico_cat_predprinima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29350" y="1916113"/>
            <a:ext cx="3587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6" name="Picture 7" descr="C:\Users\Latypov_rh\Desktop\icon_house_privatization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23000" y="2349500"/>
            <a:ext cx="327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7" name="Picture 8" descr="C:\Users\Latypov_rh\Desktop\ico_cat_tamognya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27763" y="2903538"/>
            <a:ext cx="3286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8" name="Picture 9" descr="C:\Users\Latypov_rh\Desktop\ico_cat_yur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227763" y="3500438"/>
            <a:ext cx="32861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9" name="Picture 10" descr="C:\Users\Latypov_rh\Desktop\ico_cat_coz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229350" y="4043363"/>
            <a:ext cx="32702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0" name="Picture 11" descr="C:\Users\Latypov_rh\Desktop\ico_cat_obrazovanie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229350" y="4652963"/>
            <a:ext cx="3270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1" name="Picture 12" descr="C:\Users\Latypov_rh\Desktop\ico_cat_senya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229350" y="5200650"/>
            <a:ext cx="3270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2" name="Picture 13" descr="C:\Users\Latypov_rh\Desktop\ico_cat_pravooxr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58775" y="4668838"/>
            <a:ext cx="36671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3" name="Picture 14" descr="C:\Users\Latypov_rh\Desktop\i_883182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211513" y="5722938"/>
            <a:ext cx="4429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4" name="Picture 3" descr="C:\Users\Latypov_rh\Desktop\doc_yellow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289300" y="2898775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827584" y="260648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Перечень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госуслуг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электронном виде, 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доступных  совершеннолетним гражданам РФ 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ЕПГУ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низ 10"/>
          <p:cNvSpPr/>
          <p:nvPr/>
        </p:nvSpPr>
        <p:spPr>
          <a:xfrm rot="18252381">
            <a:off x="3990258" y="4441960"/>
            <a:ext cx="305046" cy="15408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15758876">
            <a:off x="3690926" y="3268464"/>
            <a:ext cx="305046" cy="15408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13332660">
            <a:off x="3947917" y="1714424"/>
            <a:ext cx="305046" cy="20457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482" name="Picture 2" descr="http://reft-17.ru/wp-content/uploads/2013/01/klipart_kabinet_doska_ukazka_ucheniki_uchitel_znanie_19533_1920x12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2376264" cy="22642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338936" cy="1143000"/>
          </a:xfrm>
        </p:spPr>
        <p:txBody>
          <a:bodyPr/>
          <a:lstStyle/>
          <a:p>
            <a:pPr algn="ctr"/>
            <a:r>
              <a:rPr lang="ru-RU" sz="2400" b="1" cap="none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Порядок регистрации на ЕПГУ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3429000"/>
            <a:ext cx="3187080" cy="1586805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Какая информация нам понадобится для регистрации?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2492896"/>
            <a:ext cx="4176464" cy="2016224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Страховое свидетельство обязательного пенсионного страхования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СНИЛС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(обязательно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024" y="4653136"/>
            <a:ext cx="4032448" cy="1584176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мобильного телефона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(обязательно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4" y="1340768"/>
            <a:ext cx="3816424" cy="1007929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Паспортные данные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(обязательно)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Пошаговый алгоритм регистрации на ЕПГУ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55576" y="1338139"/>
            <a:ext cx="7723584" cy="578693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 1: Запускаем браузер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4869160"/>
            <a:ext cx="7704857" cy="122555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 3: На главной странице портала в правом верхнем углу нажимаем кнопку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«ЗАРЕГИСТРИРОВАТЬСЯ»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99992" y="1992834"/>
            <a:ext cx="428625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499992" y="4297090"/>
            <a:ext cx="428625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2564904"/>
            <a:ext cx="7704855" cy="1656184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 2: В адресной строке браузера набираем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 портала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госуслуги.ру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www.gosuslugi.ru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Пошаговый алгоритм регистрации на ЕПГУ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052736"/>
            <a:ext cx="8208912" cy="1566168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Заполняем форму регистрации: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Фамилия ,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(как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указано в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паспорте),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мобильного телефона или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 электронной почты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572000" y="2780928"/>
            <a:ext cx="370327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4941168"/>
            <a:ext cx="8208912" cy="136815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№ мобильного телефона или на адрес электронной почты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придет «Код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введите комбинацию из цифр. Затем нажимаем кнопку «Продолжить»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572000" y="4293096"/>
            <a:ext cx="370327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576" y="3356992"/>
            <a:ext cx="8208912" cy="864096"/>
          </a:xfrm>
          <a:prstGeom prst="roundRect">
            <a:avLst>
              <a:gd name="adj" fmla="val 18742"/>
            </a:avLst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5: Нажимаем кнопку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«Зарегистрироваться»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332656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Пошаговый алгоритм регистрации на ЕПГУ</a:t>
            </a:r>
            <a:endParaRPr lang="ru-RU" sz="24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499992" y="2780928"/>
            <a:ext cx="370327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1340768"/>
            <a:ext cx="8208912" cy="1296144"/>
          </a:xfrm>
          <a:prstGeom prst="roundRect">
            <a:avLst>
              <a:gd name="adj" fmla="val 18742"/>
            </a:avLst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 6: Заполняем поле «Пароль», «Подтверждение пароля».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Пароль не менее 8 символов, из букв и цифр разного регистра. Пароль ЗАПИСАТЬ!!!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552" y="3429000"/>
            <a:ext cx="8208912" cy="648072"/>
          </a:xfrm>
          <a:prstGeom prst="roundRect">
            <a:avLst>
              <a:gd name="adj" fmla="val 18742"/>
            </a:avLst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Нажимаем кнопку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«Готово»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427984" y="4293096"/>
            <a:ext cx="370327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4869160"/>
            <a:ext cx="8001000" cy="1000125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уведомления об успешном завершении регистрации, система перенаправит Вас на форму заполнения личных данных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</TotalTime>
  <Words>671</Words>
  <Application>Microsoft Office PowerPoint</Application>
  <PresentationFormat>Экран (4:3)</PresentationFormat>
  <Paragraphs>114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Получение государственных услуг в электронном виде </vt:lpstr>
      <vt:lpstr>Цели формирования и развития информационного общества  в Российской Федерации : </vt:lpstr>
      <vt:lpstr>Способы получения государственных услуг:</vt:lpstr>
      <vt:lpstr>Единый портал государственных услуг РФ (ЕПГУ)  www.gosuslugi.ru</vt:lpstr>
      <vt:lpstr>Слайд 5</vt:lpstr>
      <vt:lpstr>Порядок регистрации на ЕПГУ</vt:lpstr>
      <vt:lpstr>Пошаговый алгоритм регистрации на ЕПГУ</vt:lpstr>
      <vt:lpstr>Пошаговый алгоритм регистрации на ЕПГУ</vt:lpstr>
      <vt:lpstr>Слайд 9</vt:lpstr>
      <vt:lpstr>Пошаговый алгоритм регистрации на ЕПГУ </vt:lpstr>
      <vt:lpstr>Слайд 11</vt:lpstr>
      <vt:lpstr>Слайд 12</vt:lpstr>
      <vt:lpstr>Вход гражданина на ЕПГУ через личный кабинет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Получение государственных услуг в электронном виде</dc:title>
  <dc:creator>PVS</dc:creator>
  <cp:lastModifiedBy>PVS</cp:lastModifiedBy>
  <cp:revision>86</cp:revision>
  <dcterms:created xsi:type="dcterms:W3CDTF">2016-12-12T04:31:54Z</dcterms:created>
  <dcterms:modified xsi:type="dcterms:W3CDTF">2017-01-23T07:07:55Z</dcterms:modified>
</cp:coreProperties>
</file>