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68.jpg" ContentType="image/png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54" r:id="rId1"/>
  </p:sldMasterIdLst>
  <p:notesMasterIdLst>
    <p:notesMasterId r:id="rId49"/>
  </p:notesMasterIdLst>
  <p:handoutMasterIdLst>
    <p:handoutMasterId r:id="rId50"/>
  </p:handoutMasterIdLst>
  <p:sldIdLst>
    <p:sldId id="280" r:id="rId2"/>
    <p:sldId id="319" r:id="rId3"/>
    <p:sldId id="333" r:id="rId4"/>
    <p:sldId id="257" r:id="rId5"/>
    <p:sldId id="371" r:id="rId6"/>
    <p:sldId id="264" r:id="rId7"/>
    <p:sldId id="372" r:id="rId8"/>
    <p:sldId id="373" r:id="rId9"/>
    <p:sldId id="286" r:id="rId10"/>
    <p:sldId id="374" r:id="rId11"/>
    <p:sldId id="352" r:id="rId12"/>
    <p:sldId id="353" r:id="rId13"/>
    <p:sldId id="341" r:id="rId14"/>
    <p:sldId id="375" r:id="rId15"/>
    <p:sldId id="386" r:id="rId16"/>
    <p:sldId id="387" r:id="rId17"/>
    <p:sldId id="388" r:id="rId18"/>
    <p:sldId id="389" r:id="rId19"/>
    <p:sldId id="350" r:id="rId20"/>
    <p:sldId id="390" r:id="rId21"/>
    <p:sldId id="391" r:id="rId22"/>
    <p:sldId id="354" r:id="rId23"/>
    <p:sldId id="379" r:id="rId24"/>
    <p:sldId id="380" r:id="rId25"/>
    <p:sldId id="312" r:id="rId26"/>
    <p:sldId id="381" r:id="rId27"/>
    <p:sldId id="382" r:id="rId28"/>
    <p:sldId id="385" r:id="rId29"/>
    <p:sldId id="314" r:id="rId30"/>
    <p:sldId id="366" r:id="rId31"/>
    <p:sldId id="367" r:id="rId32"/>
    <p:sldId id="378" r:id="rId33"/>
    <p:sldId id="356" r:id="rId34"/>
    <p:sldId id="360" r:id="rId35"/>
    <p:sldId id="320" r:id="rId36"/>
    <p:sldId id="321" r:id="rId37"/>
    <p:sldId id="361" r:id="rId38"/>
    <p:sldId id="322" r:id="rId39"/>
    <p:sldId id="323" r:id="rId40"/>
    <p:sldId id="362" r:id="rId41"/>
    <p:sldId id="363" r:id="rId42"/>
    <p:sldId id="364" r:id="rId43"/>
    <p:sldId id="324" r:id="rId44"/>
    <p:sldId id="365" r:id="rId45"/>
    <p:sldId id="325" r:id="rId46"/>
    <p:sldId id="351" r:id="rId47"/>
    <p:sldId id="357" r:id="rId48"/>
  </p:sldIdLst>
  <p:sldSz cx="6858000" cy="9144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1F6B2D"/>
    <a:srgbClr val="2E1504"/>
    <a:srgbClr val="2FA145"/>
    <a:srgbClr val="FFFF66"/>
    <a:srgbClr val="990000"/>
    <a:srgbClr val="CCFF99"/>
    <a:srgbClr val="0082B0"/>
    <a:srgbClr val="99FFCC"/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902" autoAdjust="0"/>
  </p:normalViewPr>
  <p:slideViewPr>
    <p:cSldViewPr>
      <p:cViewPr varScale="1">
        <p:scale>
          <a:sx n="83" d="100"/>
          <a:sy n="83" d="100"/>
        </p:scale>
        <p:origin x="2910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Therminal\&#1055;&#1040;&#1057;&#1055;&#1054;&#1056;&#1058;%20&#1056;&#1040;&#1049;&#1054;&#1053;&#1040;\2018%20&#1075;&#1086;&#1076;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8;&#1077;&#1087;&#1083;&#1086;\&#1055;&#1072;&#1089;&#1087;&#1086;&#1088;&#1090;\&#1056;&#1072;&#1079;&#1073;&#1080;&#1074;&#1082;&#1072;%20&#1087;&#1086;%20&#1074;&#1080;&#1076;&#1072;&#1084;%20&#1076;&#1077;&#1103;&#1090;&#1077;&#1083;&#1100;&#1085;&#1086;&#1089;&#1090;&#1080;%20&#1076;&#1080;&#1072;&#1075;&#1088;&#1072;&#1084;&#1084;&#1072;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Численность постоянного населения (чел.)</a:t>
            </a:r>
          </a:p>
        </c:rich>
      </c:tx>
      <c:layout>
        <c:manualLayout>
          <c:xMode val="edge"/>
          <c:yMode val="edge"/>
          <c:x val="0.21789329423025741"/>
          <c:y val="3.0717188830870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013648293963255"/>
          <c:y val="0.17171296296296298"/>
          <c:w val="0.86486351706036746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19763</c:v>
                </c:pt>
                <c:pt idx="1">
                  <c:v>19625</c:v>
                </c:pt>
                <c:pt idx="2">
                  <c:v>19303</c:v>
                </c:pt>
                <c:pt idx="3">
                  <c:v>18906</c:v>
                </c:pt>
                <c:pt idx="4">
                  <c:v>18781</c:v>
                </c:pt>
                <c:pt idx="5">
                  <c:v>18710</c:v>
                </c:pt>
                <c:pt idx="6">
                  <c:v>18421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B-44E6-8666-87DEC2D8D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33"/>
        <c:axId val="417244880"/>
        <c:axId val="249551008"/>
      </c:barChart>
      <c:catAx>
        <c:axId val="41724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551008"/>
        <c:crosses val="autoZero"/>
        <c:auto val="1"/>
        <c:lblAlgn val="ctr"/>
        <c:lblOffset val="100"/>
        <c:noMultiLvlLbl val="0"/>
      </c:catAx>
      <c:valAx>
        <c:axId val="249551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724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"/>
          <c:w val="0.93888888888888888"/>
          <c:h val="0.7357713619130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'кап. вложения'!$D$11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'кап. вложения'!$C$12:$C$16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 </c:v>
                </c:pt>
              </c:strCache>
            </c:strRef>
          </c:cat>
          <c:val>
            <c:numRef>
              <c:f>'кап. вложения'!$D$12:$D$16</c:f>
              <c:numCache>
                <c:formatCode>General</c:formatCode>
                <c:ptCount val="5"/>
                <c:pt idx="0">
                  <c:v>25.9</c:v>
                </c:pt>
                <c:pt idx="1">
                  <c:v>17.5</c:v>
                </c:pt>
                <c:pt idx="2">
                  <c:v>29.1</c:v>
                </c:pt>
                <c:pt idx="3">
                  <c:v>16.3</c:v>
                </c:pt>
                <c:pt idx="4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7-484D-8390-AE76F63B78E9}"/>
            </c:ext>
          </c:extLst>
        </c:ser>
        <c:ser>
          <c:idx val="1"/>
          <c:order val="1"/>
          <c:tx>
            <c:strRef>
              <c:f>'кап. вложения'!$E$11</c:f>
              <c:strCache>
                <c:ptCount val="1"/>
                <c:pt idx="0">
                  <c:v>ремонт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'кап. вложения'!$C$12:$C$16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 </c:v>
                </c:pt>
              </c:strCache>
            </c:strRef>
          </c:cat>
          <c:val>
            <c:numRef>
              <c:f>'кап. вложения'!$E$12:$E$16</c:f>
              <c:numCache>
                <c:formatCode>General</c:formatCode>
                <c:ptCount val="5"/>
                <c:pt idx="0">
                  <c:v>52.9</c:v>
                </c:pt>
                <c:pt idx="1">
                  <c:v>36.200000000000003</c:v>
                </c:pt>
                <c:pt idx="2">
                  <c:v>6.9</c:v>
                </c:pt>
                <c:pt idx="3">
                  <c:v>29.2</c:v>
                </c:pt>
                <c:pt idx="4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7-484D-8390-AE76F63B78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shape val="box"/>
        <c:axId val="484910976"/>
        <c:axId val="312114240"/>
        <c:axId val="0"/>
      </c:bar3DChart>
      <c:catAx>
        <c:axId val="4849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114240"/>
        <c:crosses val="autoZero"/>
        <c:auto val="1"/>
        <c:lblAlgn val="ctr"/>
        <c:lblOffset val="100"/>
        <c:noMultiLvlLbl val="0"/>
      </c:catAx>
      <c:valAx>
        <c:axId val="31211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91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380835991768105"/>
          <c:y val="0.85779080350150705"/>
          <c:w val="0.29978530824617372"/>
          <c:h val="8.0892981422988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77007474436792E-3"/>
          <c:y val="0"/>
          <c:w val="0.93888888888888888"/>
          <c:h val="0.915748760571595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'введено жилья'!$B$2:$B$6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'введено жилья'!$C$2:$C$6</c:f>
              <c:numCache>
                <c:formatCode>General</c:formatCode>
                <c:ptCount val="5"/>
                <c:pt idx="0">
                  <c:v>3621</c:v>
                </c:pt>
                <c:pt idx="1">
                  <c:v>3680</c:v>
                </c:pt>
                <c:pt idx="2">
                  <c:v>4009</c:v>
                </c:pt>
                <c:pt idx="3">
                  <c:v>4029</c:v>
                </c:pt>
                <c:pt idx="4">
                  <c:v>4335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F-4947-9F75-3B78D14EE90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6174976"/>
        <c:axId val="265660720"/>
      </c:barChart>
      <c:catAx>
        <c:axId val="30617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660720"/>
        <c:crosses val="autoZero"/>
        <c:auto val="1"/>
        <c:lblAlgn val="ctr"/>
        <c:lblOffset val="100"/>
        <c:noMultiLvlLbl val="0"/>
      </c:catAx>
      <c:valAx>
        <c:axId val="265660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17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265486674789674"/>
          <c:w val="0.64751261860890785"/>
          <c:h val="0.8969033405221662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63731989501417"/>
          <c:y val="7.3009338584256941E-3"/>
          <c:w val="0.31936403762556276"/>
          <c:h val="0.99269906614157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800" baseline="3000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matte"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1426071741033"/>
          <c:y val="2.5428331875182269E-2"/>
          <c:w val="0.83953018372703414"/>
          <c:h val="0.72324497750613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бюдже!$B$6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бюдже!$A$7:$A$10</c:f>
              <c:strCache>
                <c:ptCount val="4"/>
                <c:pt idx="0">
                  <c:v>2018 год</c:v>
                </c:pt>
                <c:pt idx="1">
                  <c:v>201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бюдже!$B$7:$B$10</c:f>
              <c:numCache>
                <c:formatCode>General</c:formatCode>
                <c:ptCount val="4"/>
                <c:pt idx="0">
                  <c:v>1409681.6</c:v>
                </c:pt>
                <c:pt idx="1">
                  <c:v>1418074.6</c:v>
                </c:pt>
                <c:pt idx="2">
                  <c:v>1519792.1</c:v>
                </c:pt>
                <c:pt idx="3">
                  <c:v>1520416.2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2-4B5C-AEA8-90C2729F1A61}"/>
            </c:ext>
          </c:extLst>
        </c:ser>
        <c:ser>
          <c:idx val="1"/>
          <c:order val="1"/>
          <c:tx>
            <c:strRef>
              <c:f>бюдже!$C$6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бюдже!$A$7:$A$10</c:f>
              <c:strCache>
                <c:ptCount val="4"/>
                <c:pt idx="0">
                  <c:v>2018 год</c:v>
                </c:pt>
                <c:pt idx="1">
                  <c:v>201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бюдже!$C$7:$C$10</c:f>
              <c:numCache>
                <c:formatCode>General</c:formatCode>
                <c:ptCount val="4"/>
                <c:pt idx="0">
                  <c:v>1365262.7</c:v>
                </c:pt>
                <c:pt idx="1">
                  <c:v>1448424.6</c:v>
                </c:pt>
                <c:pt idx="2">
                  <c:v>1555366.6</c:v>
                </c:pt>
                <c:pt idx="3">
                  <c:v>1520416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2-4B5C-AEA8-90C2729F1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825952"/>
        <c:axId val="574826368"/>
      </c:barChart>
      <c:catAx>
        <c:axId val="5748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826368"/>
        <c:crosses val="autoZero"/>
        <c:auto val="1"/>
        <c:lblAlgn val="ctr"/>
        <c:lblOffset val="100"/>
        <c:noMultiLvlLbl val="0"/>
      </c:catAx>
      <c:valAx>
        <c:axId val="574826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482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6"/>
      <c:depthPercent val="2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50575418419333E-3"/>
          <c:y val="0.19787691331347204"/>
          <c:w val="0.66339506542290916"/>
          <c:h val="0.6260582720125973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814006135979569"/>
          <c:y val="1.4723339485002644E-2"/>
          <c:w val="0.411859993364807"/>
          <c:h val="0.9852766018926533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198029390711183E-2"/>
          <c:w val="0.6311291048133153"/>
          <c:h val="0.60054486504694948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23-434F-82A8-6961D0A0D1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23-434F-82A8-6961D0A0D1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23-434F-82A8-6961D0A0D1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23-434F-82A8-6961D0A0D1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23-434F-82A8-6961D0A0D1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523-434F-82A8-6961D0A0D147}"/>
              </c:ext>
            </c:extLst>
          </c:dPt>
          <c:dPt>
            <c:idx val="6"/>
            <c:bubble3D val="0"/>
            <c:explosion val="39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523-434F-82A8-6961D0A0D1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523-434F-82A8-6961D0A0D14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523-434F-82A8-6961D0A0D14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523-434F-82A8-6961D0A0D1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'направление бюджета'!$B$3:$B$12</c:f>
              <c:strCache>
                <c:ptCount val="10"/>
                <c:pt idx="0">
                  <c:v>общегосударственные вопросы </c:v>
                </c:pt>
                <c:pt idx="1">
                  <c:v>национальную оборону </c:v>
                </c:pt>
                <c:pt idx="2">
                  <c:v>национальную безопасность и правоохранительную деятельность </c:v>
                </c:pt>
                <c:pt idx="3">
                  <c:v>национальную экономику </c:v>
                </c:pt>
                <c:pt idx="4">
                  <c:v>жилищно-коммунальное хозяйство </c:v>
                </c:pt>
                <c:pt idx="5">
                  <c:v>охрану окружающей среды </c:v>
                </c:pt>
                <c:pt idx="6">
                  <c:v>образование</c:v>
                </c:pt>
                <c:pt idx="7">
                  <c:v>культуру</c:v>
                </c:pt>
                <c:pt idx="8">
                  <c:v>здравоохранение и спорт </c:v>
                </c:pt>
                <c:pt idx="9">
                  <c:v>социальную политику </c:v>
                </c:pt>
              </c:strCache>
            </c:strRef>
          </c:cat>
          <c:val>
            <c:numRef>
              <c:f>'направление бюджета'!$C$3:$C$12</c:f>
              <c:numCache>
                <c:formatCode>General</c:formatCode>
                <c:ptCount val="10"/>
                <c:pt idx="0">
                  <c:v>168211.1</c:v>
                </c:pt>
                <c:pt idx="1">
                  <c:v>2203.5</c:v>
                </c:pt>
                <c:pt idx="2">
                  <c:v>580.6</c:v>
                </c:pt>
                <c:pt idx="3">
                  <c:v>129307.1</c:v>
                </c:pt>
                <c:pt idx="4">
                  <c:v>229278.1</c:v>
                </c:pt>
                <c:pt idx="5">
                  <c:v>0</c:v>
                </c:pt>
                <c:pt idx="6">
                  <c:v>896411.3</c:v>
                </c:pt>
                <c:pt idx="7">
                  <c:v>172032</c:v>
                </c:pt>
                <c:pt idx="8">
                  <c:v>12437</c:v>
                </c:pt>
                <c:pt idx="9">
                  <c:v>38041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523-434F-82A8-6961D0A0D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263915897152527"/>
          <c:y val="7.2321360899406287E-2"/>
          <c:w val="0.4147396757591536"/>
          <c:h val="0.87077069911715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22258925172427E-2"/>
          <c:y val="0.20577822963787831"/>
          <c:w val="0.77072569831161786"/>
          <c:h val="0.7165458893049955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/>
            </a:sp3d>
          </c:spPr>
          <c:explosion val="23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/>
              </a:sp3d>
            </c:spPr>
            <c:extLst>
              <c:ext xmlns:c16="http://schemas.microsoft.com/office/drawing/2014/chart" uri="{C3380CC4-5D6E-409C-BE32-E72D297353CC}">
                <c16:uniqueId val="{00000001-8247-41BC-939A-C4F1C2A60E2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/>
              </a:sp3d>
            </c:spPr>
            <c:extLst>
              <c:ext xmlns:c16="http://schemas.microsoft.com/office/drawing/2014/chart" uri="{C3380CC4-5D6E-409C-BE32-E72D297353CC}">
                <c16:uniqueId val="{00000003-8247-41BC-939A-C4F1C2A60E2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/>
              </a:sp3d>
            </c:spPr>
            <c:extLst>
              <c:ext xmlns:c16="http://schemas.microsoft.com/office/drawing/2014/chart" uri="{C3380CC4-5D6E-409C-BE32-E72D297353CC}">
                <c16:uniqueId val="{00000005-8247-41BC-939A-C4F1C2A60E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'эконом. потенциал'!$A$2:$A$4</c:f>
              <c:strCache>
                <c:ptCount val="3"/>
                <c:pt idx="0">
                  <c:v>Социальная сфера</c:v>
                </c:pt>
                <c:pt idx="1">
                  <c:v>Производственная сфера</c:v>
                </c:pt>
                <c:pt idx="2">
                  <c:v>Прочее</c:v>
                </c:pt>
              </c:strCache>
            </c:strRef>
          </c:cat>
          <c:val>
            <c:numRef>
              <c:f>'эконом. потенциал'!$B$2:$B$4</c:f>
              <c:numCache>
                <c:formatCode>0%</c:formatCode>
                <c:ptCount val="3"/>
                <c:pt idx="0">
                  <c:v>0.67875050674797532</c:v>
                </c:pt>
                <c:pt idx="1">
                  <c:v>0.21752186030237516</c:v>
                </c:pt>
                <c:pt idx="2">
                  <c:v>0.10372763294964964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47-41BC-939A-C4F1C2A60E2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76352930992486"/>
          <c:y val="7.9565758509487453E-2"/>
          <c:w val="0.35140003430376077"/>
          <c:h val="0.41826225557237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80155402921475E-2"/>
          <c:w val="0.99934266466333044"/>
          <c:h val="0.368592968794489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08-4E87-8458-D64AAD81DC2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08-4E87-8458-D64AAD81DC2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08-4E87-8458-D64AAD81DC2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E08-4E87-8458-D64AAD81DC2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E08-4E87-8458-D64AAD81DC22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E08-4E87-8458-D64AAD81DC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E08-4E87-8458-D64AAD81DC22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E08-4E87-8458-D64AAD81DC22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E08-4E87-8458-D64AAD81DC22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E08-4E87-8458-D64AAD81DC22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E08-4E87-8458-D64AAD81DC22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E08-4E87-8458-D64AAD81DC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'ИП по видам'!$B$2:$B$13</c:f>
              <c:strCache>
                <c:ptCount val="12"/>
                <c:pt idx="0">
                  <c:v>сельское хозяйство, охота и лесное хозяйство</c:v>
                </c:pt>
                <c:pt idx="1">
                  <c:v>обрабатывающие производства</c:v>
                </c:pt>
                <c:pt idx="2">
                  <c:v>строительство</c:v>
                </c:pt>
                <c:pt idx="3">
                  <c:v>торговля оптовая и розничная; ремонт автотранспортных средств и мотоциклов</c:v>
                </c:pt>
                <c:pt idx="4">
                  <c:v>транспортировка и хранение</c:v>
                </c:pt>
                <c:pt idx="5">
                  <c:v>деятельность гостиниц и предприятий общественного питания</c:v>
                </c:pt>
                <c:pt idx="6">
                  <c:v>деятельность по операциям с недвижимым имуществом</c:v>
                </c:pt>
                <c:pt idx="7">
                  <c:v>деятельность профессиональная, научная и техническая</c:v>
                </c:pt>
                <c:pt idx="8">
                  <c:v> деятельность в области здравоохранения и социальных услуг, в области культуры, спорта, организации досуга и развлечений, образование</c:v>
                </c:pt>
                <c:pt idx="9">
                  <c:v>деятельность в области информации и связи</c:v>
                </c:pt>
                <c:pt idx="10">
                  <c:v>деятельность финансовая и страховая</c:v>
                </c:pt>
                <c:pt idx="11">
                  <c:v>предоставление прочих видов услуг</c:v>
                </c:pt>
              </c:strCache>
            </c:strRef>
          </c:cat>
          <c:val>
            <c:numRef>
              <c:f>'ИП по видам'!$C$2:$C$13</c:f>
              <c:numCache>
                <c:formatCode>General</c:formatCode>
                <c:ptCount val="12"/>
                <c:pt idx="0">
                  <c:v>26</c:v>
                </c:pt>
                <c:pt idx="1">
                  <c:v>24</c:v>
                </c:pt>
                <c:pt idx="2">
                  <c:v>13</c:v>
                </c:pt>
                <c:pt idx="3">
                  <c:v>173</c:v>
                </c:pt>
                <c:pt idx="4">
                  <c:v>60</c:v>
                </c:pt>
                <c:pt idx="5">
                  <c:v>19</c:v>
                </c:pt>
                <c:pt idx="6">
                  <c:v>2</c:v>
                </c:pt>
                <c:pt idx="7">
                  <c:v>17</c:v>
                </c:pt>
                <c:pt idx="8">
                  <c:v>5</c:v>
                </c:pt>
                <c:pt idx="9">
                  <c:v>4</c:v>
                </c:pt>
                <c:pt idx="10">
                  <c:v>1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E08-4E87-8458-D64AAD81D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31080709602842E-2"/>
          <c:y val="0.46826376377219125"/>
          <c:w val="0.83961560041723626"/>
          <c:h val="0.53173623622780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Дети!$B$1</c:f>
              <c:strCache>
                <c:ptCount val="1"/>
                <c:pt idx="0">
                  <c:v>Доля детей в возрасте 1-7 лет, состоящих на учете для определения в муниципальные дошкольные образовательные учреждения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Дети!$A$2:$A$6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Дети!$B$2:$B$6</c:f>
              <c:numCache>
                <c:formatCode>0.00%</c:formatCode>
                <c:ptCount val="5"/>
                <c:pt idx="0">
                  <c:v>0.11</c:v>
                </c:pt>
                <c:pt idx="1">
                  <c:v>0.105</c:v>
                </c:pt>
                <c:pt idx="2">
                  <c:v>6.3500000000000001E-2</c:v>
                </c:pt>
                <c:pt idx="3">
                  <c:v>9.6000000000000002E-2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D-4657-8897-A4CB9B870E67}"/>
            </c:ext>
          </c:extLst>
        </c:ser>
        <c:ser>
          <c:idx val="1"/>
          <c:order val="1"/>
          <c:tx>
            <c:strRef>
              <c:f>Дети!$C$1</c:f>
              <c:strCache>
                <c:ptCount val="1"/>
                <c:pt idx="0">
                  <c:v>Доля детей в возрасте 1-7 лет, получающих дошкольную общеобразовательную услугу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Дети!$A$2:$A$6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Дети!$C$2:$C$6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72D-4657-8897-A4CB9B870E67}"/>
            </c:ext>
          </c:extLst>
        </c:ser>
        <c:ser>
          <c:idx val="2"/>
          <c:order val="2"/>
          <c:tx>
            <c:strRef>
              <c:f>Дети!$D$1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Дети!$A$2:$A$6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Дети!$D$2:$D$6</c:f>
              <c:numCache>
                <c:formatCode>0.00%</c:formatCode>
                <c:ptCount val="5"/>
                <c:pt idx="0">
                  <c:v>0.84699999999999998</c:v>
                </c:pt>
                <c:pt idx="1">
                  <c:v>0.74199999999999999</c:v>
                </c:pt>
                <c:pt idx="2">
                  <c:v>0.76780000000000004</c:v>
                </c:pt>
                <c:pt idx="3">
                  <c:v>0.78129999999999999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2D-4657-8897-A4CB9B870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20571840"/>
        <c:axId val="220571008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Дети!$E$1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Дети!$A$2:$A$6</c15:sqref>
                        </c15:formulaRef>
                      </c:ext>
                    </c:extLst>
                    <c:strCache>
                      <c:ptCount val="5"/>
                      <c:pt idx="0">
                        <c:v>2017 год</c:v>
                      </c:pt>
                      <c:pt idx="1">
                        <c:v>2018 год</c:v>
                      </c:pt>
                      <c:pt idx="2">
                        <c:v>2019 год</c:v>
                      </c:pt>
                      <c:pt idx="3">
                        <c:v>2020 год</c:v>
                      </c:pt>
                      <c:pt idx="4">
                        <c:v>2021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Дети!$E$2:$E$6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72D-4657-8897-A4CB9B870E6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Дети!$A$2:$A$6</c15:sqref>
                        </c15:formulaRef>
                      </c:ext>
                    </c:extLst>
                    <c:strCache>
                      <c:ptCount val="5"/>
                      <c:pt idx="0">
                        <c:v>2017 год</c:v>
                      </c:pt>
                      <c:pt idx="1">
                        <c:v>2018 год</c:v>
                      </c:pt>
                      <c:pt idx="2">
                        <c:v>2019 год</c:v>
                      </c:pt>
                      <c:pt idx="3">
                        <c:v>2020 год</c:v>
                      </c:pt>
                      <c:pt idx="4">
                        <c:v>2021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Дети!$F$2:$F$6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72D-4657-8897-A4CB9B870E6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Дети!$G$1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Дети!$A$2:$A$6</c15:sqref>
                        </c15:formulaRef>
                      </c:ext>
                    </c:extLst>
                    <c:strCache>
                      <c:ptCount val="5"/>
                      <c:pt idx="0">
                        <c:v>2017 год</c:v>
                      </c:pt>
                      <c:pt idx="1">
                        <c:v>2018 год</c:v>
                      </c:pt>
                      <c:pt idx="2">
                        <c:v>2019 год</c:v>
                      </c:pt>
                      <c:pt idx="3">
                        <c:v>2020 год</c:v>
                      </c:pt>
                      <c:pt idx="4">
                        <c:v>2021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Дети!$G$2:$G$6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72D-4657-8897-A4CB9B870E6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Дети!$H$1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Дети!$A$2:$A$6</c15:sqref>
                        </c15:formulaRef>
                      </c:ext>
                    </c:extLst>
                    <c:strCache>
                      <c:ptCount val="5"/>
                      <c:pt idx="0">
                        <c:v>2017 год</c:v>
                      </c:pt>
                      <c:pt idx="1">
                        <c:v>2018 год</c:v>
                      </c:pt>
                      <c:pt idx="2">
                        <c:v>2019 год</c:v>
                      </c:pt>
                      <c:pt idx="3">
                        <c:v>2020 год</c:v>
                      </c:pt>
                      <c:pt idx="4">
                        <c:v>2021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Дети!$H$2:$H$6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72D-4657-8897-A4CB9B870E6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Дети!$I$1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Дети!$A$2:$A$6</c15:sqref>
                        </c15:formulaRef>
                      </c:ext>
                    </c:extLst>
                    <c:strCache>
                      <c:ptCount val="5"/>
                      <c:pt idx="0">
                        <c:v>2017 год</c:v>
                      </c:pt>
                      <c:pt idx="1">
                        <c:v>2018 год</c:v>
                      </c:pt>
                      <c:pt idx="2">
                        <c:v>2019 год</c:v>
                      </c:pt>
                      <c:pt idx="3">
                        <c:v>2020 год</c:v>
                      </c:pt>
                      <c:pt idx="4">
                        <c:v>2021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Дети!$I$2:$I$6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72D-4657-8897-A4CB9B870E6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Дети!$J$1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Дети!$A$2:$A$6</c15:sqref>
                        </c15:formulaRef>
                      </c:ext>
                    </c:extLst>
                    <c:strCache>
                      <c:ptCount val="5"/>
                      <c:pt idx="0">
                        <c:v>2017 год</c:v>
                      </c:pt>
                      <c:pt idx="1">
                        <c:v>2018 год</c:v>
                      </c:pt>
                      <c:pt idx="2">
                        <c:v>2019 год</c:v>
                      </c:pt>
                      <c:pt idx="3">
                        <c:v>2020 год</c:v>
                      </c:pt>
                      <c:pt idx="4">
                        <c:v>2021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Дети!$J$2:$J$6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72D-4657-8897-A4CB9B870E6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Дети!$K$1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Дети!$A$2:$A$6</c15:sqref>
                        </c15:formulaRef>
                      </c:ext>
                    </c:extLst>
                    <c:strCache>
                      <c:ptCount val="5"/>
                      <c:pt idx="0">
                        <c:v>2017 год</c:v>
                      </c:pt>
                      <c:pt idx="1">
                        <c:v>2018 год</c:v>
                      </c:pt>
                      <c:pt idx="2">
                        <c:v>2019 год</c:v>
                      </c:pt>
                      <c:pt idx="3">
                        <c:v>2020 год</c:v>
                      </c:pt>
                      <c:pt idx="4">
                        <c:v>2021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Дети!$K$2:$K$6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72D-4657-8897-A4CB9B870E67}"/>
                  </c:ext>
                </c:extLst>
              </c15:ser>
            </c15:filteredBarSeries>
          </c:ext>
        </c:extLst>
      </c:bar3DChart>
      <c:catAx>
        <c:axId val="22057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571008"/>
        <c:crosses val="autoZero"/>
        <c:auto val="1"/>
        <c:lblAlgn val="ctr"/>
        <c:lblOffset val="100"/>
        <c:noMultiLvlLbl val="0"/>
      </c:catAx>
      <c:valAx>
        <c:axId val="22057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571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7.496101755213104E-2"/>
          <c:y val="0.69740680987136694"/>
          <c:w val="0.85007779911879611"/>
          <c:h val="0.23741323427831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0.39007</cdr:x>
      <cdr:y>0.06364</cdr:y>
    </cdr:from>
    <cdr:to>
      <cdr:x>0.57545</cdr:x>
      <cdr:y>0.13204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4310" y="200996"/>
          <a:ext cx="11521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0.4189</cdr:x>
      <cdr:y>0.02186</cdr:y>
    </cdr:from>
    <cdr:to>
      <cdr:x>0.61586</cdr:x>
      <cdr:y>0.13549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3476" y="69026"/>
          <a:ext cx="1224136" cy="3588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sz="18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rPr>
            <a:t>2021 год</a:t>
          </a:r>
          <a:endParaRPr lang="ru-RU" sz="1800" dirty="0"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3854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3854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26E3F31-4A68-457E-AC57-7305A13FA4F7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3854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737FF0-AA86-4B0D-879B-3DCCA7735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3854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3854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ACFC397-09C9-4DBF-834D-0E71F58790D9}" type="datetimeFigureOut">
              <a:rPr lang="ru-RU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3854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FC8A71-484F-4D70-BE61-3689964FB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240E46-FC2A-45BD-B93A-CB47AF9392C2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765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B2138423-7EC7-483A-A8DD-D593C7A28761}" type="slidenum">
              <a:rPr lang="ru-RU" altLang="ru-RU" smtClean="0">
                <a:latin typeface="Calibri" panose="020F0502020204030204" pitchFamily="34" charset="0"/>
              </a:rPr>
              <a:pPr/>
              <a:t>14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2FB31689-E1B8-4A13-B5FA-B1BD81F1952B}" type="slidenum">
              <a:rPr lang="ru-RU" altLang="ru-RU">
                <a:latin typeface="Calibri" panose="020F0502020204030204" pitchFamily="34" charset="0"/>
              </a:rPr>
              <a:pPr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293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49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30088A9E-E3A6-4F7F-91FC-4B42FCC2DE2F}" type="slidenum">
              <a:rPr lang="ru-RU" altLang="ru-RU">
                <a:latin typeface="Calibri" panose="020F0502020204030204" pitchFamily="34" charset="0"/>
              </a:rPr>
              <a:pPr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3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A50947DA-6E05-463D-871C-1E2D37AB2913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9CCF97-72DE-4E90-838B-0F2E3DCAB2E7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1460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E94CB420-62D5-4ADA-B221-73EA19B6C39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8504F4-7EA7-4171-8772-0718B7A31288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4733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71713" y="1143000"/>
            <a:ext cx="23145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9D013-F5F0-4B64-82BB-00B0A14CB5B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8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FC8A71-484F-4D70-BE61-3689964FB799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322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42F80D-DAA9-42D9-A019-1B4F49EC48A9}" type="slidenum">
              <a:rPr lang="ru-RU" altLang="ru-RU" smtClean="0"/>
              <a:pPr>
                <a:spcBef>
                  <a:spcPct val="0"/>
                </a:spcBef>
              </a:pPr>
              <a:t>35</a:t>
            </a:fld>
            <a:endParaRPr lang="ru-RU" altLang="ru-RU" smtClean="0"/>
          </a:p>
        </p:txBody>
      </p:sp>
      <p:sp>
        <p:nvSpPr>
          <p:cNvPr id="53253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403166-9635-445F-AF03-5263B0E1C69D}" type="slidenum">
              <a:rPr lang="ru-RU" altLang="ru-RU" smtClean="0"/>
              <a:pPr>
                <a:spcBef>
                  <a:spcPct val="0"/>
                </a:spcBef>
              </a:pPr>
              <a:t>36</a:t>
            </a:fld>
            <a:endParaRPr lang="ru-RU" altLang="ru-RU" smtClean="0"/>
          </a:p>
        </p:txBody>
      </p:sp>
      <p:sp>
        <p:nvSpPr>
          <p:cNvPr id="55301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333473-38C9-4578-A496-4F1A1DCEC1AA}" type="slidenum">
              <a:rPr lang="ru-RU" altLang="ru-RU" smtClean="0"/>
              <a:pPr>
                <a:spcBef>
                  <a:spcPct val="0"/>
                </a:spcBef>
              </a:pPr>
              <a:t>37</a:t>
            </a:fld>
            <a:endParaRPr lang="ru-RU" altLang="ru-RU" smtClean="0"/>
          </a:p>
        </p:txBody>
      </p:sp>
      <p:sp>
        <p:nvSpPr>
          <p:cNvPr id="573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*Данные за январь-февраль</a:t>
            </a:r>
          </a:p>
        </p:txBody>
      </p:sp>
      <p:sp>
        <p:nvSpPr>
          <p:cNvPr id="1024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024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E01F8A-551D-4ADD-8D1D-36269CE35CD1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971C4F-F119-4CFD-A442-4B3CEB3FE58F}" type="slidenum">
              <a:rPr lang="ru-RU" altLang="ru-RU" smtClean="0"/>
              <a:pPr>
                <a:spcBef>
                  <a:spcPct val="0"/>
                </a:spcBef>
              </a:pPr>
              <a:t>38</a:t>
            </a:fld>
            <a:endParaRPr lang="ru-RU" altLang="ru-RU" smtClean="0"/>
          </a:p>
        </p:txBody>
      </p:sp>
      <p:sp>
        <p:nvSpPr>
          <p:cNvPr id="5939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4A59E3-28AA-4ADE-B827-19AB5599355C}" type="slidenum">
              <a:rPr lang="ru-RU" altLang="ru-RU" smtClean="0"/>
              <a:pPr>
                <a:spcBef>
                  <a:spcPct val="0"/>
                </a:spcBef>
              </a:pPr>
              <a:t>39</a:t>
            </a:fld>
            <a:endParaRPr lang="ru-RU" altLang="ru-RU" smtClean="0"/>
          </a:p>
        </p:txBody>
      </p:sp>
      <p:sp>
        <p:nvSpPr>
          <p:cNvPr id="6144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315EE7-D4FD-4B16-8C3C-A98FDB8EF9B4}" type="slidenum">
              <a:rPr lang="ru-RU" altLang="ru-RU" smtClean="0"/>
              <a:pPr>
                <a:spcBef>
                  <a:spcPct val="0"/>
                </a:spcBef>
              </a:pPr>
              <a:t>40</a:t>
            </a:fld>
            <a:endParaRPr lang="ru-RU" altLang="ru-RU" smtClean="0"/>
          </a:p>
        </p:txBody>
      </p:sp>
      <p:sp>
        <p:nvSpPr>
          <p:cNvPr id="63493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B6A264-EB31-4E10-A586-D0D98363939F}" type="slidenum">
              <a:rPr lang="ru-RU" altLang="ru-RU" smtClean="0"/>
              <a:pPr>
                <a:spcBef>
                  <a:spcPct val="0"/>
                </a:spcBef>
              </a:pPr>
              <a:t>41</a:t>
            </a:fld>
            <a:endParaRPr lang="ru-RU" altLang="ru-RU" smtClean="0"/>
          </a:p>
        </p:txBody>
      </p:sp>
      <p:sp>
        <p:nvSpPr>
          <p:cNvPr id="65541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C908B9-353A-4947-B5D5-6E25A9F3FEA7}" type="slidenum">
              <a:rPr lang="ru-RU" altLang="ru-RU" smtClean="0"/>
              <a:pPr>
                <a:spcBef>
                  <a:spcPct val="0"/>
                </a:spcBef>
              </a:pPr>
              <a:t>42</a:t>
            </a:fld>
            <a:endParaRPr lang="ru-RU" altLang="ru-RU" smtClean="0"/>
          </a:p>
        </p:txBody>
      </p:sp>
      <p:sp>
        <p:nvSpPr>
          <p:cNvPr id="6758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E9F8C-3E1F-4902-9437-46E1A64AEABF}" type="slidenum">
              <a:rPr lang="ru-RU" altLang="ru-RU" smtClean="0"/>
              <a:pPr>
                <a:spcBef>
                  <a:spcPct val="0"/>
                </a:spcBef>
              </a:pPr>
              <a:t>43</a:t>
            </a:fld>
            <a:endParaRPr lang="ru-RU" altLang="ru-RU" smtClean="0"/>
          </a:p>
        </p:txBody>
      </p:sp>
      <p:sp>
        <p:nvSpPr>
          <p:cNvPr id="6963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94F4F9-7904-4D4B-93AB-FD131A06C865}" type="slidenum">
              <a:rPr lang="ru-RU" altLang="ru-RU" smtClean="0"/>
              <a:pPr>
                <a:spcBef>
                  <a:spcPct val="0"/>
                </a:spcBef>
              </a:pPr>
              <a:t>44</a:t>
            </a:fld>
            <a:endParaRPr lang="ru-RU" altLang="ru-RU" smtClean="0"/>
          </a:p>
        </p:txBody>
      </p:sp>
      <p:sp>
        <p:nvSpPr>
          <p:cNvPr id="7168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A8FF2-F379-408A-AF6A-A6301C1B10E4}" type="slidenum">
              <a:rPr lang="ru-RU" altLang="ru-RU" smtClean="0"/>
              <a:pPr>
                <a:spcBef>
                  <a:spcPct val="0"/>
                </a:spcBef>
              </a:pPr>
              <a:t>45</a:t>
            </a:fld>
            <a:endParaRPr lang="ru-RU" altLang="ru-RU" smtClean="0"/>
          </a:p>
        </p:txBody>
      </p:sp>
      <p:sp>
        <p:nvSpPr>
          <p:cNvPr id="73733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*Данные за январь-февраль</a:t>
            </a:r>
          </a:p>
        </p:txBody>
      </p:sp>
      <p:sp>
        <p:nvSpPr>
          <p:cNvPr id="1229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1A5554-AB87-4B63-B49F-3E24CE99B809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434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22856-245A-4C6A-ABB1-F1CC08B79206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C973DD-A51B-4965-BDA7-215F39425AA6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CAC14-5C7D-42F2-A4F7-C6F2C9171F83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048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2F8B8A-2AE8-439D-8E8C-9DF9F0684022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F500E7-4C4F-4609-BD0E-86735AA033BF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44A0AB-72D6-48CA-82E0-6A0FD9D8E7C0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9E817-2CA9-444C-8684-6B03BCCF2ADC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8EE96-59A1-47C3-92D8-6E5F0158D3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67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6B195-9ABA-4504-967B-85D77365781F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3D9C-FA3D-4F01-B008-05048D01E9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574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2A1A5-E2ED-4950-88F7-6E6ACDB9ABF0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3A323-8EC8-44B3-8E92-66FB93F1E8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3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D872-BA60-43D7-93DF-B697EDB0F6AD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0038-E5F5-4CCF-BA32-B95DB45FC3B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14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E7EB5B-8BBC-44A6-81D2-714E4553EC11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64DDA-FD70-4104-90F8-77AF878AD7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67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8663F-094C-4226-A0C1-1270849AD5EC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CA6D6-E53B-41BF-A82B-8B6C54C67C2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39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3E877-D33C-4CE9-8A32-33CA2C2805EF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7BD74-0241-4740-AF3A-25FBBD7E5E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23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592F3-3216-44E1-9B30-6318FB063BBC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34E3C-6AFD-476C-8BD8-9E27FF726C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05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8EE98-1116-4D67-9D67-4480482370F8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EF564-F7FD-4AC2-BFC4-50499121FF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18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C20B3-3AA6-4541-BC71-92D831E91C9E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FE911-C11B-40CE-961F-F47E882A1C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59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6686B5-8A04-4937-B0C0-A8DD8390B109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E0BC6-B605-40DF-94B5-A066B60738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02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A09881-8F17-4EC9-AB4F-2FE78F561F96}" type="datetime1">
              <a:rPr lang="ru-RU" smtClean="0"/>
              <a:pPr>
                <a:defRPr/>
              </a:pPr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4E0379-6F7C-4A39-9CE6-23534D4C11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70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chart" Target="../charts/chart5.xml"/><Relationship Id="rId4" Type="http://schemas.openxmlformats.org/officeDocument/2006/relationships/image" Target="../media/image6.png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gasok.ru/" TargetMode="External"/><Relationship Id="rId2" Type="http://schemas.openxmlformats.org/officeDocument/2006/relationships/hyperlink" Target="mailto:duma_kargasok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.kargasok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hyperlink" Target="mailto:kargs@tomsk.gov.ru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ertikos.tomsk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mailto:MKUVertikos@yandex.ru" TargetMode="External"/><Relationship Id="rId4" Type="http://schemas.openxmlformats.org/officeDocument/2006/relationships/hyperlink" Target="http://www.novvas.tomsk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chizapka.tomsk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hyperlink" Target="mailto:admkindal@yandex.ru" TargetMode="External"/><Relationship Id="rId4" Type="http://schemas.openxmlformats.org/officeDocument/2006/relationships/hyperlink" Target="http://www.kindal.tomsk.r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vas.tomsk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hyperlink" Target="mailto:novyjvasiugan@yandex.r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ugino.kargasok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hyperlink" Target="mailto:ansp06@mail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p.kargasok.r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hyperlink" Target="mailto:sosnovka.a@yandex.ru" TargetMode="External"/><Relationship Id="rId4" Type="http://schemas.openxmlformats.org/officeDocument/2006/relationships/hyperlink" Target="http://www.sosnovka.kargasok.r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chizapka.tomsk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hyperlink" Target="mailto:svasugan@mail.ru" TargetMode="External"/><Relationship Id="rId4" Type="http://schemas.openxmlformats.org/officeDocument/2006/relationships/hyperlink" Target="http://www.svasugan.tomsk.r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redtym.r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hyperlink" Target="mailto:sredtympos@yandex.ru" TargetMode="External"/><Relationship Id="rId4" Type="http://schemas.openxmlformats.org/officeDocument/2006/relationships/hyperlink" Target="http://www.novvas.tomsk.r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olps@tomsk.gov.ru" TargetMode="External"/><Relationship Id="rId4" Type="http://schemas.openxmlformats.org/officeDocument/2006/relationships/hyperlink" Target="http://www.tsp.kargasok.ru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skoe.tomsk.r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hyperlink" Target="mailto:timsksp@rambler.r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p.kargasok.r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hyperlink" Target="mailto:adm.ust-tim@yandex.ru" TargetMode="External"/><Relationship Id="rId4" Type="http://schemas.openxmlformats.org/officeDocument/2006/relationships/hyperlink" Target="http://www.kargasok.ru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u-chiz@yandex.ru" TargetMode="External"/><Relationship Id="rId2" Type="http://schemas.openxmlformats.org/officeDocument/2006/relationships/hyperlink" Target="http://www.ustchizapka.tomsk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17" Type="http://schemas.openxmlformats.org/officeDocument/2006/relationships/image" Target="../media/image87.jpeg"/><Relationship Id="rId2" Type="http://schemas.openxmlformats.org/officeDocument/2006/relationships/image" Target="../media/image1.jpeg"/><Relationship Id="rId16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"/>
            <a:ext cx="6858000" cy="9144001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16200000" scaled="1"/>
            <a:tileRect/>
          </a:gradFill>
          <a:ln w="41275" cap="rnd">
            <a:solidFill>
              <a:srgbClr val="FFFF00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 Р А Й О Н»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3" descr="D:\К бюджету\К бюджету 2009\logo_kargaso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68313"/>
            <a:ext cx="259238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dmitrysh.gorod.tomsk.ru/posts-files/67/172/i/044%280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9" y="5364088"/>
            <a:ext cx="5715000" cy="3390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99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FFFF"/>
                </a:solidFill>
                <a:latin typeface="Arial" panose="020B0604020202020204" pitchFamily="34" charset="0"/>
              </a:rPr>
              <a:t>           </a:t>
            </a:r>
            <a:r>
              <a:rPr lang="ru-RU" altLang="ru-RU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КАРГАСОКСКОГО  РАЙОНА</a:t>
            </a: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2801509" y="4367217"/>
            <a:ext cx="18614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2880090" y="4325942"/>
            <a:ext cx="18614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330704"/>
            <a:ext cx="18161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469063" y="8639179"/>
            <a:ext cx="349250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373304-5053-4605-9460-DCA3A9A6D487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1116013"/>
            <a:ext cx="6000750" cy="116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Основные параметры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консолидированного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 «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Каргасокский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район»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(тыс. рублей)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1" y="397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01679" y="5089525"/>
            <a:ext cx="5859463" cy="3381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70C0"/>
                </a:solidFill>
                <a:latin typeface="Cambria" pitchFamily="18" charset="0"/>
              </a:rPr>
              <a:t>Направления бюджета Каргасокского района в </a:t>
            </a:r>
            <a:r>
              <a:rPr lang="ru-RU" altLang="ru-RU" sz="1600" b="1" dirty="0" smtClean="0">
                <a:solidFill>
                  <a:srgbClr val="0070C0"/>
                </a:solidFill>
                <a:latin typeface="Cambria" pitchFamily="18" charset="0"/>
              </a:rPr>
              <a:t>2021 </a:t>
            </a:r>
            <a:r>
              <a:rPr lang="ru-RU" altLang="ru-RU" sz="1600" b="1" dirty="0">
                <a:solidFill>
                  <a:srgbClr val="0070C0"/>
                </a:solidFill>
                <a:latin typeface="Cambria" pitchFamily="18" charset="0"/>
              </a:rPr>
              <a:t>году</a:t>
            </a:r>
          </a:p>
        </p:txBody>
      </p:sp>
      <p:graphicFrame>
        <p:nvGraphicFramePr>
          <p:cNvPr id="19468" name="Диаграмма 13"/>
          <p:cNvGraphicFramePr>
            <a:graphicFrameLocks/>
          </p:cNvGraphicFramePr>
          <p:nvPr/>
        </p:nvGraphicFramePr>
        <p:xfrm>
          <a:off x="593729" y="5529263"/>
          <a:ext cx="6132513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3" name="Диаграмма" r:id="rId5" imgW="6139204" imgH="3487214" progId="Excel.Chart.8">
                  <p:embed/>
                </p:oleObj>
              </mc:Choice>
              <mc:Fallback>
                <p:oleObj name="Диаграмма" r:id="rId5" imgW="6139204" imgH="3487214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9" y="5529263"/>
                        <a:ext cx="6132513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009262"/>
              </p:ext>
            </p:extLst>
          </p:nvPr>
        </p:nvGraphicFramePr>
        <p:xfrm>
          <a:off x="501654" y="5536409"/>
          <a:ext cx="6356345" cy="347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322491"/>
              </p:ext>
            </p:extLst>
          </p:nvPr>
        </p:nvGraphicFramePr>
        <p:xfrm>
          <a:off x="767041" y="2286640"/>
          <a:ext cx="5859463" cy="268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495663"/>
              </p:ext>
            </p:extLst>
          </p:nvPr>
        </p:nvGraphicFramePr>
        <p:xfrm>
          <a:off x="767041" y="5529263"/>
          <a:ext cx="6090959" cy="36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12541"/>
              </p:ext>
            </p:extLst>
          </p:nvPr>
        </p:nvGraphicFramePr>
        <p:xfrm>
          <a:off x="285753" y="5453063"/>
          <a:ext cx="6440489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 txBox="1">
            <a:spLocks/>
          </p:cNvSpPr>
          <p:nvPr/>
        </p:nvSpPr>
        <p:spPr bwMode="auto">
          <a:xfrm rot="16200000">
            <a:off x="-3784599" y="4900613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FFFF"/>
                </a:solidFill>
                <a:latin typeface="Georgia" panose="02040502050405020303" pitchFamily="18" charset="0"/>
              </a:rPr>
              <a:t>           </a:t>
            </a:r>
            <a:r>
              <a:rPr lang="ru-RU" altLang="ru-RU" sz="2200" b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БЮДЖЕТ  КАРГАСОКСКОГО  РАЙОНА</a:t>
            </a: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2519363" y="4367217"/>
            <a:ext cx="242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281238" y="4325942"/>
            <a:ext cx="305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330704"/>
            <a:ext cx="18161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469063" y="8639179"/>
            <a:ext cx="349250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69CA3-4D9B-42F3-86E3-EEEFBB4E3797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7" y="1116013"/>
            <a:ext cx="6175375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Экономический потенциал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Экономическая структура расходов консолидированного бюджета по действующим расходным обязательствам 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1" y="397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6413" y="5608642"/>
            <a:ext cx="1371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2020 год</a:t>
            </a:r>
            <a:endParaRPr lang="ru-RU" dirty="0">
              <a:cs typeface="Arial" charset="0"/>
            </a:endParaRPr>
          </a:p>
        </p:txBody>
      </p:sp>
      <p:graphicFrame>
        <p:nvGraphicFramePr>
          <p:cNvPr id="1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317395"/>
              </p:ext>
            </p:extLst>
          </p:nvPr>
        </p:nvGraphicFramePr>
        <p:xfrm>
          <a:off x="764704" y="6042306"/>
          <a:ext cx="554672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" name="Диаграмма" r:id="rId5" imgW="5553937" imgH="3054361" progId="Excel.Chart.8">
                  <p:embed/>
                </p:oleObj>
              </mc:Choice>
              <mc:Fallback>
                <p:oleObj name="Диаграмма" r:id="rId5" imgW="5553937" imgH="3054361" progId="Excel.Chart.8">
                  <p:embed/>
                  <p:pic>
                    <p:nvPicPr>
                      <p:cNvPr id="21516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04" y="6042306"/>
                        <a:ext cx="554672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391558"/>
              </p:ext>
            </p:extLst>
          </p:nvPr>
        </p:nvGraphicFramePr>
        <p:xfrm>
          <a:off x="314146" y="2271883"/>
          <a:ext cx="6215062" cy="315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 txBox="1">
            <a:spLocks/>
          </p:cNvSpPr>
          <p:nvPr/>
        </p:nvSpPr>
        <p:spPr bwMode="auto">
          <a:xfrm rot="-5400000">
            <a:off x="-3784599" y="4900613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FFFF"/>
                </a:solidFill>
                <a:latin typeface="Arial" panose="020B0604020202020204" pitchFamily="34" charset="0"/>
              </a:rPr>
              <a:t>           </a:t>
            </a:r>
            <a:r>
              <a:rPr lang="ru-RU" altLang="ru-RU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 ПОЛОЖЕНИЕ</a:t>
            </a: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2519363" y="4367217"/>
            <a:ext cx="242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2281238" y="4325942"/>
            <a:ext cx="305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330704"/>
            <a:ext cx="18161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508750" y="8709029"/>
            <a:ext cx="349250" cy="42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A92E6E-9982-4E42-B5DA-6DCD04C1E1E5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8693"/>
              </p:ext>
            </p:extLst>
          </p:nvPr>
        </p:nvGraphicFramePr>
        <p:xfrm>
          <a:off x="458788" y="1125538"/>
          <a:ext cx="6354762" cy="6832488"/>
        </p:xfrm>
        <a:graphic>
          <a:graphicData uri="http://schemas.openxmlformats.org/drawingml/2006/table">
            <a:tbl>
              <a:tblPr/>
              <a:tblGrid>
                <a:gridCol w="369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3057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Основные показатели социально-экономического развития района</a:t>
                      </a: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 собственного производства, выполненных работ и услуг собственными силами крупных и средних организаций, млн. руб. 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122 376,53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73 300,45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118 834,85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1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выполненных работ и услуг собственными силами крупных и средних предприятий и организаций, по виду деятельности «Строительство», млн. руб. 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718,81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630,49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394,05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крупным и средним предприятиям и организациям), млн. руб. 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11 532,96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9 435,00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4 125,05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1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розничного товарооборота по крупным и средним предприятиям и организациям, млн. руб. 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1 653,7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1 634,00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1 626,10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платных услуг по крупным и средним предприятиям и организациям, млн. руб.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248,28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220,85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247,85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Институциональная структура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состоянию на 01.01.2022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7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Зарегистрировано хозяйствующих субъектов (ЮЛ), всего единиц, в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.: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7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Государственная и муниципальная собственность, единиц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Частная собственность, единиц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Смешанная собственность и собственность общественных организаций, единиц</a:t>
                      </a:r>
                    </a:p>
                  </a:txBody>
                  <a:tcPr marL="26730" marR="26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6730" marR="267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-1" y="9896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74679" y="8101013"/>
            <a:ext cx="6283325" cy="647700"/>
          </a:xfrm>
          <a:prstGeom prst="wedgeRoundRectCallout">
            <a:avLst>
              <a:gd name="adj1" fmla="val -20465"/>
              <a:gd name="adj2" fmla="val 49991"/>
              <a:gd name="adj3" fmla="val 16667"/>
            </a:avLst>
          </a:prstGeom>
          <a:solidFill>
            <a:srgbClr val="FFFFCC"/>
          </a:solidFill>
          <a:ln w="25400" cap="flat" cmpd="sng" algn="ctr">
            <a:solidFill>
              <a:srgbClr val="33CC3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kern="0" dirty="0">
                <a:solidFill>
                  <a:srgbClr val="00B050"/>
                </a:solidFill>
                <a:latin typeface="+mj-lt"/>
                <a:cs typeface="Arial"/>
              </a:rPr>
              <a:t>По итогам комплексной оценки социально-экономического развития муниципальных районов (городских округов) Томской области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kern="0" dirty="0">
                <a:solidFill>
                  <a:srgbClr val="00B050"/>
                </a:solidFill>
                <a:latin typeface="+mj-lt"/>
                <a:cs typeface="Arial"/>
              </a:rPr>
              <a:t>МО «</a:t>
            </a:r>
            <a:r>
              <a:rPr lang="ru-RU" sz="1200" b="1" i="1" kern="0" dirty="0" err="1">
                <a:solidFill>
                  <a:srgbClr val="00B050"/>
                </a:solidFill>
                <a:latin typeface="+mj-lt"/>
                <a:cs typeface="Arial"/>
              </a:rPr>
              <a:t>Каргасокский</a:t>
            </a:r>
            <a:r>
              <a:rPr lang="ru-RU" sz="1200" b="1" i="1" kern="0" dirty="0">
                <a:solidFill>
                  <a:srgbClr val="00B050"/>
                </a:solidFill>
                <a:latin typeface="+mj-lt"/>
                <a:cs typeface="Arial"/>
              </a:rPr>
              <a:t> район» входит в группу районов с</a:t>
            </a:r>
            <a:r>
              <a:rPr lang="ru-RU" sz="1200" b="1" i="1" kern="0" dirty="0">
                <a:solidFill>
                  <a:srgbClr val="00B050"/>
                </a:solidFill>
                <a:cs typeface="Arial"/>
              </a:rPr>
              <a:t> уровнем развития  выше</a:t>
            </a:r>
            <a:r>
              <a:rPr lang="ru-RU" sz="1200" b="1" i="1" kern="0" dirty="0">
                <a:solidFill>
                  <a:srgbClr val="00B050"/>
                </a:solidFill>
                <a:latin typeface="+mj-lt"/>
                <a:cs typeface="Arial"/>
              </a:rPr>
              <a:t> среднего.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422275" y="3656013"/>
            <a:ext cx="63579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Мероприятия программы развития предпринимательства: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267" y="4737104"/>
            <a:ext cx="6402387" cy="21390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19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мастер-классов и круглых столов для СМП и инфраструктуры поддержки предпринимательства;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19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поддержки </a:t>
            </a:r>
            <a:r>
              <a:rPr lang="ru-RU" sz="19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сельхоз товаропроизводителям;</a:t>
            </a:r>
            <a:endParaRPr lang="ru-RU" sz="19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19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 обеспечение деятельности организаций, образующих инфраструктуру поддержки малого и среднего предпринимательства;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19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семинара для </a:t>
            </a:r>
            <a:r>
              <a:rPr lang="ru-RU" sz="19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СМП</a:t>
            </a:r>
            <a:endParaRPr lang="ru-RU" sz="19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071567"/>
            <a:ext cx="6858000" cy="4286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5" name="Заголовок 2"/>
          <p:cNvSpPr txBox="1">
            <a:spLocks/>
          </p:cNvSpPr>
          <p:nvPr/>
        </p:nvSpPr>
        <p:spPr bwMode="auto">
          <a:xfrm rot="-5400000">
            <a:off x="-3784599" y="4900613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</a:t>
            </a:r>
          </a:p>
        </p:txBody>
      </p:sp>
      <p:sp>
        <p:nvSpPr>
          <p:cNvPr id="25606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435729" y="8658229"/>
            <a:ext cx="422275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F85249-1324-4ACC-8C46-01367823F8D5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54" y="1141417"/>
            <a:ext cx="6429375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418 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малого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среднего предпринимательства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192" y="2403475"/>
            <a:ext cx="6357937" cy="10160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362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предпринимателей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1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5611" name="Picture 14" descr="http://portal.sokik.ru/files/portal/gallery/yarm_30_07_2011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7542213"/>
            <a:ext cx="269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6" descr="http://portal.sokik.ru/files/portal/gallery/yarm_30_07_2011/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7524754"/>
            <a:ext cx="20113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8" descr="http://portal.sokik.ru/files/portal/gallery/2012/yarm_28_07_2012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7" y="7524754"/>
            <a:ext cx="185578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 txBox="1">
            <a:spLocks/>
          </p:cNvSpPr>
          <p:nvPr/>
        </p:nvSpPr>
        <p:spPr bwMode="auto">
          <a:xfrm rot="-54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 предприниматели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ПО ВИДАМ ДЕЯТЕЛЬНОСТИ </a:t>
            </a:r>
          </a:p>
        </p:txBody>
      </p:sp>
      <p:sp>
        <p:nvSpPr>
          <p:cNvPr id="26627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6500813" y="8748717"/>
            <a:ext cx="349250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8BF9EF-885C-490F-A00B-7E258E2D6D67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0" y="9896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71500" y="2286000"/>
          <a:ext cx="6286520" cy="642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7529" y="901704"/>
            <a:ext cx="6335713" cy="95567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Индивидуальные предприниматели.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Распределение по видам деятельности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01.01.2022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370338"/>
              </p:ext>
            </p:extLst>
          </p:nvPr>
        </p:nvGraphicFramePr>
        <p:xfrm>
          <a:off x="109537" y="2017320"/>
          <a:ext cx="6638925" cy="673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 txBox="1">
            <a:spLocks/>
          </p:cNvSpPr>
          <p:nvPr/>
        </p:nvSpPr>
        <p:spPr bwMode="auto">
          <a:xfrm rot="-5400000">
            <a:off x="-3728244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488" y="1946275"/>
            <a:ext cx="6259512" cy="2837657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29 образовательных  учреждений,</a:t>
            </a:r>
          </a:p>
          <a:p>
            <a:pPr eaLnBrk="1" hangingPunct="1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 том числе 17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eaLnBrk="1" hangingPunct="1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(7 средних, 9 основных, 1 начальная);</a:t>
            </a:r>
            <a:endParaRPr lang="ru-RU" sz="13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10 дошкольных учреждений, </a:t>
            </a:r>
          </a:p>
          <a:p>
            <a:pPr eaLnBrk="1" hangingPunct="1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групп кратковременного пребывания, </a:t>
            </a:r>
          </a:p>
          <a:p>
            <a:pPr eaLnBrk="1" hangingPunct="1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группы сокращенного дня;</a:t>
            </a:r>
          </a:p>
          <a:p>
            <a:pPr eaLnBrk="1" hangingPunct="1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 детей</a:t>
            </a:r>
            <a:endParaRPr lang="ru-RU" sz="1800" dirty="0"/>
          </a:p>
        </p:txBody>
      </p:sp>
      <p:sp>
        <p:nvSpPr>
          <p:cNvPr id="3079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6500813" y="8658225"/>
            <a:ext cx="349250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88B64C7A-77A2-473F-A5B5-C8C15249A34B}" type="slidenum">
              <a:rPr lang="ru-RU" altLang="ru-RU">
                <a:solidFill>
                  <a:srgbClr val="7F7F7F"/>
                </a:solidFill>
              </a:rPr>
              <a:pPr/>
              <a:t>15</a:t>
            </a:fld>
            <a:endParaRPr lang="ru-RU" altLang="ru-RU">
              <a:solidFill>
                <a:srgbClr val="7F7F7F"/>
              </a:solidFill>
            </a:endParaRPr>
          </a:p>
        </p:txBody>
      </p:sp>
      <p:sp>
        <p:nvSpPr>
          <p:cNvPr id="13316" name="Прямоугольник 10"/>
          <p:cNvSpPr>
            <a:spLocks noChangeArrowheads="1"/>
          </p:cNvSpPr>
          <p:nvPr/>
        </p:nvSpPr>
        <p:spPr bwMode="auto">
          <a:xfrm>
            <a:off x="571500" y="1116013"/>
            <a:ext cx="6286500" cy="83026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образования</a:t>
            </a:r>
            <a:r>
              <a:rPr lang="ru-RU" altLang="ru-RU" sz="2600" u="sng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2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Каргасокского</a:t>
            </a:r>
            <a:r>
              <a:rPr lang="ru-RU" altLang="ru-RU" sz="22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района включает в себя: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-1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80" name="AutoShape 9" descr="http://storage.esp.tomsk.gov.ru/files/13046/1050-700%21/VD120471.JPG"/>
          <p:cNvSpPr>
            <a:spLocks noChangeAspect="1" noChangeArrowheads="1"/>
          </p:cNvSpPr>
          <p:nvPr/>
        </p:nvSpPr>
        <p:spPr bwMode="auto">
          <a:xfrm>
            <a:off x="14128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1" name="AutoShape 11" descr="http://storage.esp.tomsk.gov.ru/files/13046/1050-700%21/VD120471.JPG"/>
          <p:cNvSpPr>
            <a:spLocks noChangeAspect="1" noChangeArrowheads="1"/>
          </p:cNvSpPr>
          <p:nvPr/>
        </p:nvSpPr>
        <p:spPr bwMode="auto">
          <a:xfrm>
            <a:off x="29368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2" name="AutoShape 13" descr="http://storage.esp.tomsk.gov.ru/files/13046/1050-700%21/VD120471.JPG"/>
          <p:cNvSpPr>
            <a:spLocks noChangeAspect="1" noChangeArrowheads="1"/>
          </p:cNvSpPr>
          <p:nvPr/>
        </p:nvSpPr>
        <p:spPr bwMode="auto">
          <a:xfrm>
            <a:off x="44608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3" name="AutoShape 15" descr="http://storage.esp.tomsk.gov.ru/files/13046/1050-700%21/VD120471.JPG"/>
          <p:cNvSpPr>
            <a:spLocks noChangeAspect="1" noChangeArrowheads="1"/>
          </p:cNvSpPr>
          <p:nvPr/>
        </p:nvSpPr>
        <p:spPr bwMode="auto">
          <a:xfrm>
            <a:off x="59848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4" name="AutoShape 17" descr="http://storage.esp.tomsk.gov.ru/files/13046/1050-700%21/VD120471.JPG"/>
          <p:cNvSpPr>
            <a:spLocks noChangeAspect="1" noChangeArrowheads="1"/>
          </p:cNvSpPr>
          <p:nvPr/>
        </p:nvSpPr>
        <p:spPr bwMode="auto">
          <a:xfrm>
            <a:off x="750888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25" name="Picture 19" descr="http://www.kargasok.ru/files/foto_ana/proshen_pamyat/_DSC0632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961063" y="5013037"/>
            <a:ext cx="2714375" cy="1809584"/>
          </a:xfrm>
          <a:prstGeom prst="round2DiagRect">
            <a:avLst>
              <a:gd name="adj1" fmla="val 16667"/>
              <a:gd name="adj2" fmla="val 0"/>
            </a:avLst>
          </a:prstGeom>
          <a:ln w="9525" cmpd="sng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086" name="AutoShape 21" descr="http://storage.esp.tomsk.gov.ru/files/13046/1050-700%21/VD120471.JPG"/>
          <p:cNvSpPr>
            <a:spLocks noChangeAspect="1" noChangeArrowheads="1"/>
          </p:cNvSpPr>
          <p:nvPr/>
        </p:nvSpPr>
        <p:spPr bwMode="auto">
          <a:xfrm>
            <a:off x="903288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7" name="AutoShape 23" descr="http://storage.esp.tomsk.gov.ru/files/13046/1050-700%21/VD120471.JPG"/>
          <p:cNvSpPr>
            <a:spLocks noChangeAspect="1" noChangeArrowheads="1"/>
          </p:cNvSpPr>
          <p:nvPr/>
        </p:nvSpPr>
        <p:spPr bwMode="auto">
          <a:xfrm>
            <a:off x="1055688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8" name="AutoShape 25" descr="http://storage.esp.tomsk.gov.ru/files/13046/1050-700%21/VD120471.JPG"/>
          <p:cNvSpPr>
            <a:spLocks noChangeAspect="1" noChangeArrowheads="1"/>
          </p:cNvSpPr>
          <p:nvPr/>
        </p:nvSpPr>
        <p:spPr bwMode="auto">
          <a:xfrm>
            <a:off x="1208088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29" name="Picture 27" descr="http://www.kargasok.ru/files/foto_ana/sport/PB080072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69180" y="6598132"/>
            <a:ext cx="2519362" cy="188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9" name="Прямоугольник 18"/>
          <p:cNvSpPr/>
          <p:nvPr/>
        </p:nvSpPr>
        <p:spPr>
          <a:xfrm>
            <a:off x="598488" y="4929285"/>
            <a:ext cx="3217541" cy="1523494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u="sng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 2021 году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составили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850,39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(2020 год – </a:t>
            </a:r>
            <a:r>
              <a:rPr lang="ru-RU" sz="200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856,06 </a:t>
            </a:r>
            <a:r>
              <a:rPr lang="ru-RU" sz="20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19211" y="7121792"/>
            <a:ext cx="3168352" cy="1237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запланированы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размере 826,97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3251782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3" name="Заголовок 2"/>
          <p:cNvSpPr txBox="1">
            <a:spLocks/>
          </p:cNvSpPr>
          <p:nvPr/>
        </p:nvSpPr>
        <p:spPr bwMode="auto">
          <a:xfrm rot="-5400000">
            <a:off x="-3728244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726" y="1987157"/>
            <a:ext cx="3577580" cy="1523494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u="sng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Расходы на общее образование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 2021 году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составили 596,2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запланированы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 размере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577,6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510159" y="6207764"/>
            <a:ext cx="44481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4695"/>
          <a:lstStyle>
            <a:lvl1pPr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SzPct val="45000"/>
              <a:buFont typeface="Wingdings" panose="05000000000000000000" pitchFamily="2" charset="2"/>
              <a:buNone/>
            </a:pPr>
            <a:endParaRPr lang="ru-RU" altLang="ru-RU" sz="240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129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6500813" y="8658225"/>
            <a:ext cx="349250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7C99DDD0-4109-4744-8CAD-0E5043984AFA}" type="slidenum">
              <a:rPr lang="ru-RU" altLang="ru-RU">
                <a:solidFill>
                  <a:srgbClr val="7F7F7F"/>
                </a:solidFill>
              </a:rPr>
              <a:pPr/>
              <a:t>16</a:t>
            </a:fld>
            <a:endParaRPr lang="ru-RU" altLang="ru-RU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6495" y="7219957"/>
            <a:ext cx="313602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района </a:t>
            </a:r>
          </a:p>
          <a:p>
            <a:pPr algn="ctr" eaLnBrk="1" hangingPunct="1"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общее образование </a:t>
            </a:r>
          </a:p>
          <a:p>
            <a:pPr algn="ctr" eaLnBrk="1" hangingPunct="1"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1 обучающегося: </a:t>
            </a:r>
          </a:p>
          <a:p>
            <a:pPr algn="ctr" eaLnBrk="1" hangingPunct="1"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 – 218,6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1660" y="4021944"/>
            <a:ext cx="5156011" cy="2654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9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По состоянию на 01.01.2022 года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9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 (учебный год 2021-2022) в школах  района насчитывалось </a:t>
            </a:r>
            <a:r>
              <a:rPr lang="ru-RU" sz="19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2 771 </a:t>
            </a:r>
            <a:r>
              <a:rPr lang="ru-RU" sz="19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учащийся,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9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9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1 953 </a:t>
            </a:r>
            <a:r>
              <a:rPr lang="ru-RU" sz="19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детей училось в первую смену,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9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818 детей  </a:t>
            </a:r>
            <a:r>
              <a:rPr lang="ru-RU" sz="19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(29,52%) училось во вторую смену.</a:t>
            </a:r>
            <a:r>
              <a:rPr lang="ru-RU" sz="20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1000" dirty="0">
              <a:solidFill>
                <a:srgbClr val="1F6B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Средняя наполняемость классов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12 учеников.</a:t>
            </a:r>
          </a:p>
        </p:txBody>
      </p:sp>
      <p:pic>
        <p:nvPicPr>
          <p:cNvPr id="11" name="Picture 10" descr="http://www.kargasok.ru/files/foto_ana/proshen_pamyat/2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45845" y="6885352"/>
            <a:ext cx="2736304" cy="1932946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12" name="Picture 12" descr="http://www.kargasok.ru/files/foto_ana/proshen_pamyat/stad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9228" y="1884655"/>
            <a:ext cx="2576386" cy="206448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4" name="Подзаголовок 6"/>
          <p:cNvSpPr txBox="1">
            <a:spLocks/>
          </p:cNvSpPr>
          <p:nvPr/>
        </p:nvSpPr>
        <p:spPr>
          <a:xfrm>
            <a:off x="578726" y="1115616"/>
            <a:ext cx="6286500" cy="64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25139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35725" y="8651875"/>
            <a:ext cx="422275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232BCC96-BC50-4AB0-9FB1-1E3403CD7704}" type="slidenum">
              <a:rPr lang="ru-RU" altLang="ru-RU">
                <a:solidFill>
                  <a:srgbClr val="898989"/>
                </a:solidFill>
              </a:rPr>
              <a:pPr/>
              <a:t>17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6147" name="Заголовок 2"/>
          <p:cNvSpPr txBox="1">
            <a:spLocks/>
          </p:cNvSpPr>
          <p:nvPr/>
        </p:nvSpPr>
        <p:spPr bwMode="auto">
          <a:xfrm rot="-5400000">
            <a:off x="-3728244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571500" y="1127125"/>
            <a:ext cx="6286500" cy="64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12776" y="1774825"/>
            <a:ext cx="5445224" cy="1717675"/>
          </a:xfrm>
          <a:prstGeom prst="rect">
            <a:avLst/>
          </a:prstGeom>
          <a:solidFill>
            <a:schemeClr val="bg2"/>
          </a:solidFill>
          <a:ln/>
        </p:spPr>
        <p:txBody>
          <a:bodyPr tIns="24695"/>
          <a:lstStyle/>
          <a:p>
            <a:pPr marL="431800" indent="-323850" algn="ctr">
              <a:spcBef>
                <a:spcPts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Численность работников </a:t>
            </a:r>
          </a:p>
          <a:p>
            <a:pPr marL="431800" indent="-323850" algn="ctr">
              <a:spcBef>
                <a:spcPts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 общеобразовательных организациях </a:t>
            </a:r>
          </a:p>
          <a:p>
            <a:pPr marL="431800" indent="-323850" algn="ctr">
              <a:spcBef>
                <a:spcPts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594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</a:p>
          <a:p>
            <a:pPr marL="431800" indent="-323850" algn="ctr">
              <a:spcBef>
                <a:spcPts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16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(административный персонал 41, </a:t>
            </a:r>
          </a:p>
          <a:p>
            <a:pPr marL="431800" indent="-323850" algn="ctr">
              <a:spcBef>
                <a:spcPts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16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педагогический персонал 314, </a:t>
            </a:r>
          </a:p>
          <a:p>
            <a:pPr marL="431800" indent="-323850" algn="ctr">
              <a:spcBef>
                <a:spcPts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16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прочий персонал 239)</a:t>
            </a:r>
          </a:p>
          <a:p>
            <a:pPr marL="431800" indent="-323850" algn="ctr">
              <a:spcBef>
                <a:spcPct val="2000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200" dirty="0">
                <a:solidFill>
                  <a:srgbClr val="006C3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1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" y="3488155"/>
            <a:ext cx="5375678" cy="2232248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600" kern="0" dirty="0" smtClean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Из общего числа педагогических работников общеобразовательных организаций в 2021/2022 </a:t>
            </a:r>
            <a:r>
              <a:rPr lang="ru-RU" altLang="ru-RU" sz="1600" kern="0" dirty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учебном году </a:t>
            </a:r>
            <a:r>
              <a:rPr lang="ru-RU" altLang="ru-RU" sz="1600" kern="0" dirty="0" smtClean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имеют</a:t>
            </a:r>
            <a:r>
              <a:rPr lang="ru-RU" altLang="ru-RU" sz="1600" kern="0" dirty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1" kern="0" dirty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квалификационную </a:t>
            </a:r>
            <a:r>
              <a:rPr lang="ru-RU" altLang="ru-RU" sz="1600" i="1" kern="0" dirty="0" smtClean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категорию</a:t>
            </a:r>
            <a:r>
              <a:rPr lang="ru-RU" altLang="ru-RU" sz="1600" kern="0" dirty="0" smtClean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ru-RU" altLang="ru-RU" sz="1600" kern="0" dirty="0" smtClean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высшую – 56 педагог (18 %), </a:t>
            </a:r>
          </a:p>
          <a:p>
            <a:pPr marL="285750" indent="-285750" algn="just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ru-RU" altLang="ru-RU" sz="1600" kern="0" dirty="0" smtClean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первую </a:t>
            </a:r>
            <a:r>
              <a:rPr lang="ru-RU" altLang="ru-RU" sz="1600" kern="0" dirty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квалификационную категорию </a:t>
            </a:r>
            <a:r>
              <a:rPr lang="ru-RU" altLang="ru-RU" sz="1600" kern="0" dirty="0" smtClean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- 126 педагогов (40 %).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600" kern="0" dirty="0" smtClean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altLang="ru-RU" sz="1600" kern="0" dirty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возраст педагогических работников составляет </a:t>
            </a:r>
            <a:r>
              <a:rPr lang="ru-RU" altLang="ru-RU" sz="1600" kern="0" dirty="0" smtClean="0">
                <a:solidFill>
                  <a:srgbClr val="2E1504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36,6 года. </a:t>
            </a:r>
            <a:endParaRPr lang="ru-RU" altLang="ru-RU" sz="1600" kern="0" dirty="0">
              <a:solidFill>
                <a:srgbClr val="2E1504"/>
              </a:solidFill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9466" y="5903825"/>
            <a:ext cx="5733254" cy="2748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В 2020-2021 учебном </a:t>
            </a:r>
            <a:r>
              <a:rPr lang="ru-RU" sz="1600" dirty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году </a:t>
            </a: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ru-RU" sz="1600" dirty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молодых </a:t>
            </a: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педагога </a:t>
            </a:r>
            <a:r>
              <a:rPr lang="ru-RU" sz="1600" dirty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прибыли в район</a:t>
            </a: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От Каргасокского района приняли участие в конкурсах профессионального мастерства 4 педагога (из 3-х школ и 1  д/с). В число победителей </a:t>
            </a:r>
            <a:r>
              <a:rPr lang="ru-RU" sz="1600" dirty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вошла </a:t>
            </a:r>
            <a:r>
              <a:rPr lang="ru-RU" sz="1600" dirty="0" err="1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Товтин</a:t>
            </a:r>
            <a:r>
              <a:rPr lang="ru-RU" sz="1600" dirty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 Кристина </a:t>
            </a: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Александровна – МКОУ «Вертикосская СОШ» </a:t>
            </a:r>
            <a:endParaRPr lang="ru-RU" sz="1600" dirty="0">
              <a:solidFill>
                <a:srgbClr val="1F6B2D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ru-RU" sz="1600" i="1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Награждены: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отраслевыми </a:t>
            </a:r>
            <a:r>
              <a:rPr lang="ru-RU" sz="1600" dirty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наградами </a:t>
            </a:r>
            <a:endParaRPr lang="ru-RU" sz="1600" dirty="0" smtClean="0">
              <a:solidFill>
                <a:srgbClr val="1F6B2D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Министерства просвещения </a:t>
            </a:r>
            <a:r>
              <a:rPr lang="ru-RU" sz="1600" dirty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науки - 12 педагогов;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знаком </a:t>
            </a:r>
            <a:r>
              <a:rPr lang="ru-RU" sz="1600" dirty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отличия Томской области </a:t>
            </a:r>
            <a:endParaRPr lang="ru-RU" sz="1600" dirty="0" smtClean="0">
              <a:solidFill>
                <a:srgbClr val="1F6B2D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За заслуги в сфере образования</a:t>
            </a:r>
            <a:r>
              <a:rPr lang="ru-RU" sz="1600" dirty="0" smtClean="0">
                <a:solidFill>
                  <a:srgbClr val="1F6B2D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» - 1 педагог.</a:t>
            </a:r>
            <a:endParaRPr lang="ru-RU" altLang="ru-RU" sz="1600" kern="0" dirty="0">
              <a:solidFill>
                <a:srgbClr val="1F6B2D"/>
              </a:solidFill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81763" y="8642350"/>
            <a:ext cx="349250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56F9001E-4C6D-4E6D-9DF5-89F579983E44}" type="slidenum">
              <a:rPr lang="ru-RU" altLang="ru-RU">
                <a:solidFill>
                  <a:srgbClr val="7F7F7F"/>
                </a:solidFill>
              </a:rPr>
              <a:pPr/>
              <a:t>18</a:t>
            </a:fld>
            <a:endParaRPr lang="ru-RU" altLang="ru-RU">
              <a:solidFill>
                <a:srgbClr val="7F7F7F"/>
              </a:solidFill>
            </a:endParaRPr>
          </a:p>
        </p:txBody>
      </p:sp>
      <p:sp>
        <p:nvSpPr>
          <p:cNvPr id="7171" name="Заголовок 2"/>
          <p:cNvSpPr txBox="1">
            <a:spLocks/>
          </p:cNvSpPr>
          <p:nvPr/>
        </p:nvSpPr>
        <p:spPr bwMode="auto">
          <a:xfrm rot="-5400000">
            <a:off x="-3728244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565150" y="1114425"/>
            <a:ext cx="6286500" cy="64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135" y="1802974"/>
            <a:ext cx="5089525" cy="1338262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9263" eaLnBrk="1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9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01.01.2022 года</a:t>
            </a:r>
          </a:p>
          <a:p>
            <a:pPr algn="ctr" defTabSz="449263" eaLnBrk="1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1078 </a:t>
            </a:r>
            <a:r>
              <a:rPr lang="ru-RU" sz="20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воспитанника посещали</a:t>
            </a:r>
          </a:p>
          <a:p>
            <a:pPr algn="ctr" defTabSz="449263" eaLnBrk="1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дошкольные учреждения </a:t>
            </a:r>
          </a:p>
          <a:p>
            <a:pPr algn="ctr" defTabSz="449263" eaLnBrk="1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7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(МБДОУ – 929 детей, МКОУ группы - 149 детей)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802" y="3197661"/>
            <a:ext cx="5929198" cy="15020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400" kern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000" kern="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 стоит на учете на 01.01.2022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 для определения в дошкольные учреждения: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от 0 до 3-х лет – </a:t>
            </a:r>
            <a:r>
              <a:rPr lang="ru-RU" sz="20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141</a:t>
            </a:r>
            <a:endParaRPr lang="ru-RU" sz="2000" dirty="0">
              <a:solidFill>
                <a:srgbClr val="1F6B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kern="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от 3-х до 7 лет – 9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450" kern="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(отложенный спрос – по заявлению родителей дети 3-х </a:t>
            </a:r>
            <a:r>
              <a:rPr lang="ru-RU" sz="1450" kern="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лет)</a:t>
            </a:r>
            <a:endParaRPr lang="ru-RU" sz="1450" kern="0" dirty="0">
              <a:solidFill>
                <a:srgbClr val="1F6B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-675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395" name="Picture 12" descr="http://www.kargasok.ru/files/2015/sad201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33466" y="7026670"/>
            <a:ext cx="3159935" cy="1856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12" descr="C:\Users\LEZHNI~1\AppData\Local\Temp\Rar$DIa0.232\Павловский дс 15 после ремонта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31916" y="5003605"/>
            <a:ext cx="2238997" cy="167924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3" descr="C:\Users\Ogogina\Documents\Указ Президента №607 - 2010\Отчет Главы на Думу\за 2013 год\Презентация\Объекты 2013\детсад новоюгино\ФОТО НОВОЮГИНО\P110039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58225" y="4905393"/>
            <a:ext cx="2383415" cy="178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048617" y="7380312"/>
            <a:ext cx="2802633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Дополнительных мест в 2021 году не открывалось</a:t>
            </a:r>
          </a:p>
        </p:txBody>
      </p:sp>
    </p:spTree>
    <p:extLst>
      <p:ext uri="{BB962C8B-B14F-4D97-AF65-F5344CB8AC3E}">
        <p14:creationId xmlns:p14="http://schemas.microsoft.com/office/powerpoint/2010/main" val="20545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35729" y="8748717"/>
            <a:ext cx="422275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381935-00EA-4990-BC9F-112B9E686F86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34819" name="Заголовок 2"/>
          <p:cNvSpPr txBox="1">
            <a:spLocks/>
          </p:cNvSpPr>
          <p:nvPr/>
        </p:nvSpPr>
        <p:spPr bwMode="auto">
          <a:xfrm rot="162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 bwMode="auto">
          <a:xfrm>
            <a:off x="571500" y="1117600"/>
            <a:ext cx="62865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-1" y="1984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>
          <a:xfrm>
            <a:off x="565150" y="1114425"/>
            <a:ext cx="6286500" cy="64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243202"/>
              </p:ext>
            </p:extLst>
          </p:nvPr>
        </p:nvGraphicFramePr>
        <p:xfrm>
          <a:off x="565150" y="1907704"/>
          <a:ext cx="6032202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chemeClr val="tx1">
                  <a:tint val="75000"/>
                </a:schemeClr>
              </a:solidFill>
              <a:cs typeface="Arial" charset="0"/>
            </a:endParaRPr>
          </a:p>
          <a:p>
            <a:pPr>
              <a:defRPr/>
            </a:pPr>
            <a:endParaRPr lang="ru-RU" dirty="0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sp>
        <p:nvSpPr>
          <p:cNvPr id="6147" name="Заголовок 2"/>
          <p:cNvSpPr txBox="1">
            <a:spLocks/>
          </p:cNvSpPr>
          <p:nvPr/>
        </p:nvSpPr>
        <p:spPr bwMode="auto">
          <a:xfrm rot="-5400000">
            <a:off x="-3689349" y="4805363"/>
            <a:ext cx="8027987" cy="6492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Candara" panose="020E0502030303020204" pitchFamily="34" charset="0"/>
              </a:rPr>
              <a:t>           </a:t>
            </a: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2938" y="1116017"/>
          <a:ext cx="6215062" cy="800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местного самоуправления,</a:t>
                      </a:r>
                      <a:r>
                        <a:rPr lang="ru-RU" altLang="ru-RU" sz="1400" b="0" baseline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характеристика территории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…….…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Демография, рынок труда и заработной платы……………………….…</a:t>
                      </a:r>
                      <a:endParaRPr lang="ru-RU" alt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«Майские» Указы Президента Российской Федерации…………….……</a:t>
                      </a:r>
                      <a:endParaRPr lang="ru-RU" alt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7-8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Каргасокского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района………………………………………….…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9-11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6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Социально-экономическое положение ……………………….……….…</a:t>
                      </a:r>
                      <a:endParaRPr lang="ru-RU" alt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9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предпринимательство,</a:t>
                      </a:r>
                      <a:r>
                        <a:rPr lang="ru-RU" altLang="ru-RU" sz="1400" b="0" baseline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ИП с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труктура по видам ..…..</a:t>
                      </a:r>
                      <a:endParaRPr lang="ru-RU" alt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13-14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Образование………………………………………………………………..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15-22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Здравоохранение…………………………………………………………...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23-24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Культура…………………………………………………………………….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25-27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спорт……………………………………………..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и 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строительство</a:t>
                      </a:r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……………..…….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29-32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Инвестиционная</a:t>
                      </a:r>
                      <a:r>
                        <a:rPr lang="ru-RU" altLang="ru-RU" sz="1400" b="0" baseline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привлекательность района, отрасли экономики…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…...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437">
                <a:tc>
                  <a:txBody>
                    <a:bodyPr/>
                    <a:lstStyle/>
                    <a:p>
                      <a:pPr algn="l"/>
                      <a:r>
                        <a:rPr lang="ru-RU" sz="1400" b="0" u="none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</a:t>
                      </a:r>
                      <a:r>
                        <a:rPr lang="ru-RU" sz="1400" b="0" u="none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Каргасокского</a:t>
                      </a:r>
                      <a:r>
                        <a:rPr lang="ru-RU" sz="1400" b="0" u="none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</a:t>
                      </a:r>
                      <a:r>
                        <a:rPr lang="ru-RU" sz="1400" b="0" u="sng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/сельские поселения</a:t>
                      </a:r>
                      <a:r>
                        <a:rPr lang="ru-RU" sz="1400" b="0" u="none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/…………………</a:t>
                      </a:r>
                      <a:endParaRPr lang="ru-RU" sz="1400" b="0" u="none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</a:t>
                      </a:r>
                      <a:endParaRPr lang="ru-RU" sz="1400" b="0" kern="1200" dirty="0">
                        <a:solidFill>
                          <a:srgbClr val="00421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Каргасокское сельское поселение……………………………………...…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Вертикосское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поселение………………………………………...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Киндальское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поселение…………………………………………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Нововасюганское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поселение……………………………………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7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Новоюгинское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 поселение………………………………………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Сосновское сельское поселение…………………………………………..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Средневасюганское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поселение………………………………….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Среднетымское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поселение………………………………………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Толпаровское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 поселение………………………………………..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Тымское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поселение……………………………………………...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Усть-Тымское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поселение………………………………………..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5181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0" dirty="0" err="1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Усть-Чижапское</a:t>
                      </a:r>
                      <a:r>
                        <a:rPr lang="ru-RU" alt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поселение……………………….………….....</a:t>
                      </a:r>
                    </a:p>
                    <a:p>
                      <a:pPr algn="l"/>
                      <a:endParaRPr lang="ru-RU" alt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42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b="0" dirty="0">
                        <a:solidFill>
                          <a:srgbClr val="00421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-14845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394450" y="8748713"/>
            <a:ext cx="349250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2F13AD19-DED4-412D-AA73-B1581F9A45B4}" type="slidenum">
              <a:rPr lang="ru-RU" altLang="ru-RU">
                <a:solidFill>
                  <a:srgbClr val="7F7F7F"/>
                </a:solidFill>
              </a:rPr>
              <a:pPr/>
              <a:t>20</a:t>
            </a:fld>
            <a:endParaRPr lang="ru-RU" altLang="ru-RU">
              <a:solidFill>
                <a:srgbClr val="7F7F7F"/>
              </a:solidFill>
            </a:endParaRPr>
          </a:p>
        </p:txBody>
      </p:sp>
      <p:sp>
        <p:nvSpPr>
          <p:cNvPr id="8195" name="Заголовок 2"/>
          <p:cNvSpPr txBox="1">
            <a:spLocks/>
          </p:cNvSpPr>
          <p:nvPr/>
        </p:nvSpPr>
        <p:spPr bwMode="auto">
          <a:xfrm rot="-5400000">
            <a:off x="-3728244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565150" y="1114425"/>
            <a:ext cx="6286500" cy="642938"/>
          </a:xfrm>
          <a:prstGeom prst="rect">
            <a:avLst/>
          </a:prstGeom>
        </p:spPr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-675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6"/>
          <p:cNvSpPr txBox="1">
            <a:spLocks/>
          </p:cNvSpPr>
          <p:nvPr/>
        </p:nvSpPr>
        <p:spPr>
          <a:xfrm>
            <a:off x="564750" y="1116013"/>
            <a:ext cx="6286500" cy="64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535" y="6891346"/>
            <a:ext cx="2843073" cy="1897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Средняя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наполняемость: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в группах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сокращенного дня пребывания детей дошкольного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образования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– 20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чел.,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в группах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кратковременного дня пребывания детей дошкольного образования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11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чел.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78249" y="1749109"/>
            <a:ext cx="6258637" cy="1161523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24695"/>
          <a:lstStyle/>
          <a:p>
            <a:pPr marL="431800" indent="-323850" algn="just">
              <a:spcBef>
                <a:spcPts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15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Численность работников в дошкольных учреждениях 276 человек.  </a:t>
            </a:r>
          </a:p>
          <a:p>
            <a:pPr marL="431800" indent="-323850" algn="just">
              <a:spcBef>
                <a:spcPts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15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Педагогов дошкольного образования 139 человек, из них имеют:</a:t>
            </a:r>
          </a:p>
          <a:p>
            <a:pPr marL="431800" indent="-323850" algn="just">
              <a:spcBef>
                <a:spcPts val="0"/>
              </a:spcBef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15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5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ысшую квалификационную категорию –10 человек</a:t>
            </a:r>
          </a:p>
          <a:p>
            <a:pPr marL="431800" indent="-323850" algn="just">
              <a:spcBef>
                <a:spcPts val="0"/>
              </a:spcBef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15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5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ервую квалификационную категорию – 65 человек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9143" y="2988670"/>
            <a:ext cx="3096344" cy="1380378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500" u="sng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Расходы на дошкольное образование</a:t>
            </a:r>
            <a:r>
              <a:rPr lang="ru-RU" sz="15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5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в 2021 году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5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 составили  208,8 </a:t>
            </a:r>
            <a:r>
              <a:rPr lang="ru-RU" sz="15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5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5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План на 2022 </a:t>
            </a:r>
            <a:r>
              <a:rPr lang="ru-RU" sz="15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5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208,9 </a:t>
            </a:r>
            <a:r>
              <a:rPr lang="ru-RU" sz="15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5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3120" y="5099282"/>
            <a:ext cx="3271483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1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района </a:t>
            </a:r>
          </a:p>
          <a:p>
            <a:pPr algn="ctr" eaLnBrk="1" hangingPunct="1">
              <a:defRPr/>
            </a:pPr>
            <a:r>
              <a:rPr lang="ru-RU" altLang="ru-RU" sz="1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дошкольное образование </a:t>
            </a:r>
          </a:p>
          <a:p>
            <a:pPr algn="ctr" eaLnBrk="1" hangingPunct="1">
              <a:defRPr/>
            </a:pPr>
            <a:r>
              <a:rPr lang="ru-RU" altLang="ru-RU" sz="1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1 ребенка: </a:t>
            </a:r>
          </a:p>
          <a:p>
            <a:pPr algn="ctr" eaLnBrk="1" hangingPunct="1">
              <a:defRPr/>
            </a:pPr>
            <a:r>
              <a:rPr lang="ru-RU" altLang="ru-RU" sz="1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– 190,3 </a:t>
            </a:r>
            <a:r>
              <a:rPr lang="ru-RU" alt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sz="1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2" descr="C:\Users\LEZHNI~1\AppData\Local\Temp\Rar$DIa0.232\Павловский дс 15 после ремонта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0692" y="3067719"/>
            <a:ext cx="2646655" cy="1874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" name="Picture 12" descr="C:\Users\LEZHNI~1\AppData\Local\Temp\Rar$DIa0.232\Павловский дс 15 после ремонта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9870" y="4650726"/>
            <a:ext cx="2521617" cy="1958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622204" y="6308400"/>
            <a:ext cx="3121496" cy="27266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Родительская плата за содержание (присмотр и уход) ребенка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в группе сокращенного дня пребывания детей дошкольного образования составляет 150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рублей в день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sz="1500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3300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рублей в месяц), </a:t>
            </a:r>
          </a:p>
          <a:p>
            <a:pPr algn="ctr" eaLnBrk="1" hangingPunct="1">
              <a:defRPr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группе кратковременного дня пребывания детей дошкольного образования 60  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рублей в день </a:t>
            </a:r>
          </a:p>
          <a:p>
            <a:pPr algn="ctr" eaLnBrk="1" hangingPunct="1">
              <a:defRPr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sz="1500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1320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рублей в месяц)</a:t>
            </a:r>
            <a:r>
              <a:rPr lang="ru-RU" altLang="ru-RU" sz="15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endParaRPr lang="ru-RU" sz="15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08750" y="8748713"/>
            <a:ext cx="349250" cy="38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9703EEB3-07CD-4C5A-9B23-CB44C4DAF3FF}" type="slidenum">
              <a:rPr lang="ru-RU" altLang="ru-RU">
                <a:solidFill>
                  <a:srgbClr val="7F7F7F"/>
                </a:solidFill>
              </a:rPr>
              <a:pPr/>
              <a:t>21</a:t>
            </a:fld>
            <a:endParaRPr lang="ru-RU" altLang="ru-RU">
              <a:solidFill>
                <a:srgbClr val="7F7F7F"/>
              </a:solidFill>
            </a:endParaRP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571500" y="1143000"/>
            <a:ext cx="6286500" cy="646113"/>
          </a:xfrm>
          <a:prstGeom prst="rect">
            <a:avLst/>
          </a:prstGeom>
        </p:spPr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220" name="Заголовок 2"/>
          <p:cNvSpPr txBox="1">
            <a:spLocks/>
          </p:cNvSpPr>
          <p:nvPr/>
        </p:nvSpPr>
        <p:spPr bwMode="auto">
          <a:xfrm rot="-5400000">
            <a:off x="-3728244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-2970" y="397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6"/>
          <p:cNvSpPr txBox="1">
            <a:spLocks/>
          </p:cNvSpPr>
          <p:nvPr/>
        </p:nvSpPr>
        <p:spPr>
          <a:xfrm>
            <a:off x="547816" y="1114425"/>
            <a:ext cx="6286500" cy="642938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816" y="1701568"/>
            <a:ext cx="6286500" cy="553998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dirty="0">
                <a:solidFill>
                  <a:srgbClr val="2862AA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Услугами дополнительного образования на 01.01.2022 охвачено 3062 ребенка в возрасте 5-18 лет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8966" y="3134543"/>
            <a:ext cx="3510214" cy="1384995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Доля детей в возрасте 5-18 лет, получающих услуги дополнительного образования в организациях различной организационно-правовой формы и формы собственности 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на 01.01. 2022 год – 85,2 %.</a:t>
            </a:r>
          </a:p>
        </p:txBody>
      </p:sp>
      <p:sp>
        <p:nvSpPr>
          <p:cNvPr id="18" name="Прямоугольник 22"/>
          <p:cNvSpPr>
            <a:spLocks noChangeArrowheads="1"/>
          </p:cNvSpPr>
          <p:nvPr/>
        </p:nvSpPr>
        <p:spPr bwMode="auto">
          <a:xfrm>
            <a:off x="3462972" y="4608055"/>
            <a:ext cx="3356208" cy="392181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SzPct val="65000"/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«Каргасокская ДЮСШ»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11 видов спорта:</a:t>
            </a:r>
          </a:p>
          <a:p>
            <a:pPr algn="ctr" eaLnBrk="1" hangingPunct="1">
              <a:spcBef>
                <a:spcPts val="0"/>
              </a:spcBef>
              <a:buSzPct val="65000"/>
              <a:buFont typeface="Wingdings" pitchFamily="2" charset="2"/>
              <a:buNone/>
              <a:defRPr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лапта, мини-футбол, бокс, 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шахматы,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гонки, настольный теннис,  баскетбол, волейбол, легкая атлетика и спортивно-оздоровительная группа для детей от 7 до 10 лет.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 на 01.01.2022 – 35 чел., в том числе педагогов – 10 чел., из них: высшей категории – 2 чел.,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категории – 4 чел.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период работы (1975 – 2021 гг.) посетило более 13,4 тыс. детей. Подготовлено более 2,6 тыс. спортсменов с массовыми разрядами, около 187 спортсменов имеют 1 взрослый разряд, 43 кандидата в мастера спорта и 2 мастера спорта.</a:t>
            </a:r>
          </a:p>
        </p:txBody>
      </p:sp>
      <p:pic>
        <p:nvPicPr>
          <p:cNvPr id="22542" name="Picture 14" descr="http://shkolnie.ru/pars_docs/refs/105/104293/104293_html_5845300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0379" y="2315931"/>
            <a:ext cx="2368033" cy="1743718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547817" y="3998791"/>
            <a:ext cx="2894612" cy="406265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«</a:t>
            </a:r>
            <a:r>
              <a:rPr lang="ru-RU" alt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Каргасокский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 детского творчества»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25 программ по следующим направлениям:</a:t>
            </a:r>
          </a:p>
          <a:p>
            <a:pPr algn="ctr">
              <a:defRPr/>
            </a:pP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декоративная роспись, затейники, изделия из бересты, модные штучки, резьба по дереву, радиотехнический, туристический, чудо лепка, истоки, школа ведущего, школа вожатого, юный эколог, театр, фото кружок, школа юного корреспондента. </a:t>
            </a:r>
          </a:p>
          <a:p>
            <a:pPr algn="ctr">
              <a:defRPr/>
            </a:pP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Посещает – 498 воспитанников.</a:t>
            </a:r>
          </a:p>
          <a:p>
            <a:pPr algn="ctr">
              <a:defRPr/>
            </a:pP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 на 01.01.2022 – 20 чел., в том числе педагогов –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чел. из них: </a:t>
            </a:r>
          </a:p>
          <a:p>
            <a:pPr algn="ctr">
              <a:defRPr/>
            </a:pP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 4 чел.</a:t>
            </a:r>
          </a:p>
          <a:p>
            <a:pPr algn="ctr">
              <a:defRPr/>
            </a:pP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категории – 8 чел., вы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37" name="Picture 17" descr="http://cfo.gov.ru/media/photos/big/41d4af525ea950378d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3" y="8112974"/>
            <a:ext cx="1941660" cy="93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92299" y="2339968"/>
            <a:ext cx="3511921" cy="69346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400" u="sng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Расходы на дополнительное образование</a:t>
            </a:r>
            <a:endParaRPr lang="ru-RU" sz="1400" dirty="0">
              <a:solidFill>
                <a:srgbClr val="1F6B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на 01.01.2022 год составили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45,4 </a:t>
            </a:r>
            <a:r>
              <a:rPr lang="ru-RU" sz="14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5780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Шевченко\от Кожухарь А.З\SAM_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9259" y="1631617"/>
            <a:ext cx="5112568" cy="265235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CC33"/>
          </a:solidFill>
          <a:ln w="88900" cap="sq">
            <a:solidFill>
              <a:srgbClr val="33CC33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24625" y="8748717"/>
            <a:ext cx="368300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3DEA40-AB26-4722-889C-674A55294FCB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37891" name="Заголовок 2"/>
          <p:cNvSpPr txBox="1">
            <a:spLocks/>
          </p:cNvSpPr>
          <p:nvPr/>
        </p:nvSpPr>
        <p:spPr bwMode="auto">
          <a:xfrm rot="-54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571500" y="1060450"/>
            <a:ext cx="6286500" cy="571500"/>
          </a:xfrm>
          <a:prstGeom prst="rect">
            <a:avLst/>
          </a:prstGeom>
        </p:spPr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образование</a:t>
            </a:r>
            <a:endParaRPr lang="ru-RU" sz="2800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462" name="TextBox 17"/>
          <p:cNvSpPr txBox="1">
            <a:spLocks noChangeArrowheads="1"/>
          </p:cNvSpPr>
          <p:nvPr/>
        </p:nvSpPr>
        <p:spPr bwMode="auto">
          <a:xfrm>
            <a:off x="582293" y="4283969"/>
            <a:ext cx="6286500" cy="486287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ОГБПОУ «</a:t>
            </a:r>
            <a:r>
              <a:rPr lang="ru-RU" alt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техникум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промышленности и речного транспорта»</a:t>
            </a:r>
          </a:p>
          <a:p>
            <a:pPr algn="ctr" eaLnBrk="1" hangingPunct="1">
              <a:defRPr/>
            </a:pPr>
            <a:endParaRPr lang="ru-RU" altLang="ru-RU" sz="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техникуме обучаются 257 человека.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Профессиональная организация осуществляет свою деятельность по 6 основным образовательным программам, а также по программам дополнительного профессионального образования и профессионального обучения взрослого населения (более 34 программ). </a:t>
            </a:r>
          </a:p>
          <a:p>
            <a:pPr marL="21431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23.02.07 Техническое обслуживание и ремонт двигателей, систем и агрегатов автомобилей;</a:t>
            </a:r>
          </a:p>
          <a:p>
            <a:pPr marL="21431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23.02.03 Техническое обслуживание и ремонт автомобильного транспорта</a:t>
            </a:r>
          </a:p>
          <a:p>
            <a:pPr marL="21431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26.02.03  Судовождение;</a:t>
            </a:r>
          </a:p>
          <a:p>
            <a:pPr marL="21431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15.01.05 Сварщик ручной и частично механизированной сварки (выплавки);</a:t>
            </a:r>
          </a:p>
          <a:p>
            <a:pPr marL="21431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43.01.09 Повар, кондитер</a:t>
            </a:r>
          </a:p>
          <a:p>
            <a:pPr marL="21431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15.01.09 Машинист лесозаготовительных и трелевочных машин</a:t>
            </a:r>
          </a:p>
          <a:p>
            <a:pPr marL="21431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23.01.17 Мастер по ремонту и обслуживанию автомобилей</a:t>
            </a:r>
            <a:endParaRPr lang="ru-RU" altLang="ru-RU" sz="16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-1" y="13468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 rot="-5400000">
            <a:off x="-3728243" y="485060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453188" y="8658229"/>
            <a:ext cx="4048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F3AC49-01DC-49CD-81B6-0145913A9D2A}" type="slidenum">
              <a:rPr lang="ru-RU" altLang="ru-RU" sz="1200">
                <a:solidFill>
                  <a:srgbClr val="7F7F7F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ru-RU" altLang="ru-RU" sz="1200">
              <a:solidFill>
                <a:srgbClr val="7F7F7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76254" y="1013918"/>
            <a:ext cx="6423025" cy="2001727"/>
            <a:chOff x="300" y="538"/>
            <a:chExt cx="4046" cy="1458"/>
          </a:xfrm>
        </p:grpSpPr>
        <p:pic>
          <p:nvPicPr>
            <p:cNvPr id="309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672"/>
              <a:ext cx="4046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360" y="538"/>
              <a:ext cx="3881" cy="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34963"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>
                  <a:solidFill>
                    <a:srgbClr val="FFFFFF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>
                  <a:solidFill>
                    <a:srgbClr val="FFFFFF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>
                  <a:solidFill>
                    <a:srgbClr val="FFFFFF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>
                  <a:solidFill>
                    <a:srgbClr val="FFFFFF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>
                  <a:solidFill>
                    <a:srgbClr val="FFFFFF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>
                  <a:solidFill>
                    <a:srgbClr val="FFFFFF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>
                  <a:solidFill>
                    <a:srgbClr val="FFFFFF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>
                  <a:solidFill>
                    <a:srgbClr val="FFFFFF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>
                  <a:solidFill>
                    <a:srgbClr val="FFFFFF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80000"/>
                <a:defRPr/>
              </a:pPr>
              <a:r>
                <a:rPr lang="ru-RU" altLang="ru-RU" sz="1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территории района работает </a:t>
              </a:r>
            </a:p>
            <a:p>
              <a:pPr algn="ctr">
                <a:buSzPct val="80000"/>
                <a:defRPr/>
              </a:pPr>
              <a:r>
                <a:rPr lang="ru-RU" altLang="ru-RU" sz="15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ru-RU" altLang="ru-RU" sz="1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медицинское учреждение – ОГБУЗ "Каргасокская РБ",</a:t>
              </a:r>
            </a:p>
            <a:p>
              <a:pPr algn="ctr">
                <a:buSzPct val="80000"/>
                <a:defRPr/>
              </a:pPr>
              <a:r>
                <a:rPr lang="ru-RU" altLang="ru-RU" sz="1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составе которой: </a:t>
              </a:r>
            </a:p>
            <a:p>
              <a:pPr algn="ctr">
                <a:buSzPct val="80000"/>
                <a:defRPr/>
              </a:pPr>
              <a:r>
                <a:rPr lang="ru-RU" altLang="ru-RU" sz="15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ru-RU" altLang="ru-RU" sz="1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врачебные амбулатории (</a:t>
              </a:r>
              <a:r>
                <a:rPr lang="ru-RU" altLang="ru-RU" sz="1500" u="sng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с. Новый </a:t>
              </a:r>
              <a:r>
                <a:rPr lang="ru-RU" altLang="ru-RU" sz="1500" u="sng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Васюган</a:t>
              </a:r>
              <a:r>
                <a:rPr lang="ru-RU" altLang="ru-RU" sz="1500" u="sng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altLang="ru-RU" sz="1500" u="sng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с.Средний</a:t>
              </a:r>
              <a:r>
                <a:rPr lang="ru-RU" altLang="ru-RU" sz="1500" u="sng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500" u="sng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Васюган</a:t>
              </a:r>
              <a:r>
                <a:rPr lang="ru-RU" altLang="ru-RU" sz="1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);</a:t>
              </a:r>
            </a:p>
            <a:p>
              <a:pPr algn="ctr">
                <a:buSzPct val="80000"/>
                <a:defRPr/>
              </a:pPr>
              <a:r>
                <a:rPr lang="ru-RU" altLang="ru-RU" sz="15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r>
                <a:rPr lang="ru-RU" altLang="ru-RU" sz="1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фельдшерско-акушерских пунктов; </a:t>
              </a:r>
            </a:p>
            <a:p>
              <a:pPr algn="ctr">
                <a:buSzPct val="80000"/>
                <a:defRPr/>
              </a:pPr>
              <a:r>
                <a:rPr lang="ru-RU" altLang="ru-RU" sz="15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ru-RU" altLang="ru-RU" sz="1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ОВП - общеврачебная практика  </a:t>
              </a:r>
            </a:p>
            <a:p>
              <a:pPr algn="ctr">
                <a:buSzPct val="80000"/>
                <a:defRPr/>
              </a:pPr>
              <a:r>
                <a:rPr lang="ru-RU" altLang="ru-RU" sz="1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altLang="ru-RU" sz="1500" u="sng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с.Новый</a:t>
              </a:r>
              <a:r>
                <a:rPr lang="ru-RU" altLang="ru-RU" sz="1500" u="sng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500" u="sng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Васюган</a:t>
              </a:r>
              <a:r>
                <a:rPr lang="ru-RU" altLang="ru-RU" sz="1500" u="sng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altLang="ru-RU" sz="1500" u="sng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с.Средний</a:t>
              </a:r>
              <a:r>
                <a:rPr lang="ru-RU" altLang="ru-RU" sz="1500" u="sng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500" u="sng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Васюган</a:t>
              </a:r>
              <a:r>
                <a:rPr lang="ru-RU" altLang="ru-RU" sz="1500" u="sng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altLang="ru-RU" sz="1500" u="sng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с.Павлово</a:t>
              </a:r>
              <a:r>
                <a:rPr lang="ru-RU" altLang="ru-RU" sz="1500" u="sng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altLang="ru-RU" sz="1500" u="sng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п.Молодёжный</a:t>
              </a:r>
              <a:r>
                <a:rPr lang="ru-RU" altLang="ru-RU" sz="1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ru-RU" altLang="ru-RU" sz="16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68580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2" y="3652842"/>
            <a:ext cx="31337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18993" y="3028341"/>
            <a:ext cx="3052763" cy="956288"/>
          </a:xfrm>
          <a:prstGeom prst="rect">
            <a:avLst/>
          </a:prstGeom>
          <a:gradFill rotWithShape="0">
            <a:gsLst>
              <a:gs pos="0">
                <a:srgbClr val="F5FFE6"/>
              </a:gs>
              <a:gs pos="100000">
                <a:srgbClr val="DAFDA7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80000"/>
              <a:defRPr/>
            </a:pP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отрасли здравоохранения работает </a:t>
            </a: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 человек</a:t>
            </a: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SzPct val="80000"/>
              <a:defRPr/>
            </a:pP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и </a:t>
            </a: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 </a:t>
            </a: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среднего медицинского персонала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68580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81" name="Group 10"/>
          <p:cNvGrpSpPr>
            <a:grpSpLocks/>
          </p:cNvGrpSpPr>
          <p:nvPr/>
        </p:nvGrpSpPr>
        <p:grpSpPr bwMode="auto">
          <a:xfrm>
            <a:off x="3557330" y="4727672"/>
            <a:ext cx="3295650" cy="1666875"/>
            <a:chOff x="2213" y="3329"/>
            <a:chExt cx="2076" cy="1050"/>
          </a:xfrm>
        </p:grpSpPr>
        <p:pic>
          <p:nvPicPr>
            <p:cNvPr id="3089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3340"/>
              <a:ext cx="2076" cy="1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0" name="Text Box 12"/>
            <p:cNvSpPr txBox="1">
              <a:spLocks noChangeArrowheads="1"/>
            </p:cNvSpPr>
            <p:nvPr/>
          </p:nvSpPr>
          <p:spPr bwMode="auto">
            <a:xfrm>
              <a:off x="2246" y="3329"/>
              <a:ext cx="1984" cy="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ОГБУЗ "Каргасокская РБ"</a:t>
              </a:r>
              <a:r>
                <a:rPr lang="ru-RU" altLang="ru-RU" sz="16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5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стационар на </a:t>
              </a:r>
              <a:r>
                <a:rPr lang="ru-RU" altLang="ru-RU" sz="15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140 </a:t>
              </a:r>
              <a:r>
                <a:rPr lang="ru-RU" altLang="ru-RU" sz="15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коек, поликлиника мощностью </a:t>
              </a:r>
              <a:r>
                <a:rPr lang="ru-RU" altLang="ru-RU" sz="15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300 </a:t>
              </a:r>
              <a:r>
                <a:rPr lang="ru-RU" altLang="ru-RU" sz="15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посещений в смену,  стационар дневного пребывания пациентов </a:t>
              </a:r>
              <a:r>
                <a:rPr lang="ru-RU" altLang="ru-RU" sz="15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на 52 мест</a:t>
              </a:r>
              <a:r>
                <a:rPr lang="ru-RU" altLang="ru-RU" sz="15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082" name="Group 13"/>
          <p:cNvGrpSpPr>
            <a:grpSpLocks/>
          </p:cNvGrpSpPr>
          <p:nvPr/>
        </p:nvGrpSpPr>
        <p:grpSpPr bwMode="auto">
          <a:xfrm>
            <a:off x="3783013" y="2909494"/>
            <a:ext cx="2997200" cy="1717244"/>
            <a:chOff x="2383" y="1625"/>
            <a:chExt cx="1888" cy="1552"/>
          </a:xfrm>
        </p:grpSpPr>
        <p:pic>
          <p:nvPicPr>
            <p:cNvPr id="3087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1682"/>
              <a:ext cx="1888" cy="1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8" name="Text Box 15"/>
            <p:cNvSpPr txBox="1">
              <a:spLocks noChangeArrowheads="1"/>
            </p:cNvSpPr>
            <p:nvPr/>
          </p:nvSpPr>
          <p:spPr bwMode="auto">
            <a:xfrm>
              <a:off x="2453" y="1625"/>
              <a:ext cx="1713" cy="1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Из </a:t>
              </a:r>
              <a:r>
                <a:rPr lang="ru-RU" altLang="ru-RU" sz="1400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52 </a:t>
              </a:r>
              <a:r>
                <a:rPr lang="ru-RU" altLang="ru-RU" sz="14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врачей: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ru-RU" altLang="ru-RU" sz="14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– заслуженный врач,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8 врачей </a:t>
              </a:r>
              <a:r>
                <a:rPr lang="ru-RU" altLang="ru-RU" sz="14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altLang="ru-RU" sz="1400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специалистов </a:t>
              </a:r>
              <a:r>
                <a:rPr lang="ru-RU" altLang="ru-RU" sz="14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- отличники здравоохранения, 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13 человек </a:t>
              </a:r>
              <a:r>
                <a:rPr lang="ru-RU" altLang="ru-RU" sz="14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имеют высшую квалификационную </a:t>
              </a:r>
              <a:r>
                <a:rPr lang="ru-RU" altLang="ru-RU" sz="1400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категорию</a:t>
              </a:r>
              <a:r>
                <a:rPr lang="ru-RU" altLang="ru-RU" sz="14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083" name="Group 16"/>
          <p:cNvGrpSpPr>
            <a:grpSpLocks/>
          </p:cNvGrpSpPr>
          <p:nvPr/>
        </p:nvGrpSpPr>
        <p:grpSpPr bwMode="auto">
          <a:xfrm>
            <a:off x="618994" y="5898218"/>
            <a:ext cx="2911475" cy="1311276"/>
            <a:chOff x="425" y="3878"/>
            <a:chExt cx="1834" cy="826"/>
          </a:xfrm>
        </p:grpSpPr>
        <p:pic>
          <p:nvPicPr>
            <p:cNvPr id="3085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" y="3987"/>
              <a:ext cx="1834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6" name="Text Box 18"/>
            <p:cNvSpPr txBox="1">
              <a:spLocks noChangeArrowheads="1"/>
            </p:cNvSpPr>
            <p:nvPr/>
          </p:nvSpPr>
          <p:spPr bwMode="auto">
            <a:xfrm>
              <a:off x="486" y="3878"/>
              <a:ext cx="1711" cy="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200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Станция/отделения скорой медицинской помощи – __1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200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Число вызовов на 1000 населения: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200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В 2021 году – </a:t>
              </a:r>
              <a:r>
                <a:rPr lang="ru-RU" altLang="ru-RU" sz="1200" dirty="0" smtClean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320,8</a:t>
              </a:r>
              <a:endParaRPr lang="ru-RU" altLang="ru-RU" sz="12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200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в  2020 году –294,5</a:t>
              </a:r>
            </a:p>
          </p:txBody>
        </p:sp>
      </p:grpSp>
      <p:sp>
        <p:nvSpPr>
          <p:cNvPr id="3084" name="AutoShape 19"/>
          <p:cNvSpPr>
            <a:spLocks noChangeArrowheads="1"/>
          </p:cNvSpPr>
          <p:nvPr/>
        </p:nvSpPr>
        <p:spPr bwMode="auto">
          <a:xfrm>
            <a:off x="681834" y="7101929"/>
            <a:ext cx="6011863" cy="17916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 cap="sq">
            <a:solidFill>
              <a:srgbClr val="98B954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 программе «Земский доктор» в течение 2012-2021г.г.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приехало работать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19 молодых специалистов.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2016 году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5 молодых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специалиста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  в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2017 году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6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молодых специалистов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 2018 году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2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молодых специалиста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    в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2019 году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0  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молодых специалистов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  в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2020 году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4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молодых специалистов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  в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2021 году 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2 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молодых специалистов</a:t>
            </a:r>
          </a:p>
          <a:p>
            <a:pPr algn="ctr" eaLnBrk="1" hangingPunct="1">
              <a:buClrTx/>
              <a:buFontTx/>
              <a:buNone/>
            </a:pPr>
            <a:endParaRPr lang="ru-RU" alt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9570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 rot="-5400000">
            <a:off x="-3728243" y="485060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381750" y="8658229"/>
            <a:ext cx="476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5E37C8-AF6C-4F63-83E5-3373DEF7EB29}" type="slidenum">
              <a:rPr lang="ru-RU" altLang="ru-RU" sz="1200">
                <a:solidFill>
                  <a:srgbClr val="7F7F7F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ru-RU" altLang="ru-RU" sz="1200">
              <a:solidFill>
                <a:srgbClr val="7F7F7F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9" y="877888"/>
            <a:ext cx="36941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68580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10342"/>
            <a:ext cx="29146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609850"/>
            <a:ext cx="2347912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68580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571500" y="1117604"/>
            <a:ext cx="3144838" cy="1717779"/>
          </a:xfrm>
          <a:prstGeom prst="rect">
            <a:avLst/>
          </a:prstGeom>
          <a:gradFill rotWithShape="0">
            <a:gsLst>
              <a:gs pos="0">
                <a:srgbClr val="F5FFE6"/>
              </a:gs>
              <a:gs pos="100000">
                <a:srgbClr val="DAFDA7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 </a:t>
            </a:r>
          </a:p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составили </a:t>
            </a:r>
          </a:p>
          <a:p>
            <a:pPr algn="ctr">
              <a:buClrTx/>
              <a:buFontTx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373,3  млн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 algn="ctr" eaLnBrk="1">
              <a:buClrTx/>
              <a:buFontTx/>
              <a:buNone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(2020 год 370,5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руб.) План на 2022 год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433,9 млн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grpSp>
        <p:nvGrpSpPr>
          <p:cNvPr id="5130" name="Group 9"/>
          <p:cNvGrpSpPr>
            <a:grpSpLocks/>
          </p:cNvGrpSpPr>
          <p:nvPr/>
        </p:nvGrpSpPr>
        <p:grpSpPr bwMode="auto">
          <a:xfrm>
            <a:off x="590550" y="6980242"/>
            <a:ext cx="3619500" cy="930275"/>
            <a:chOff x="372" y="4397"/>
            <a:chExt cx="2280" cy="586"/>
          </a:xfrm>
        </p:grpSpPr>
        <p:pic>
          <p:nvPicPr>
            <p:cNvPr id="5137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4397"/>
              <a:ext cx="2280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8" name="Text Box 11"/>
            <p:cNvSpPr txBox="1">
              <a:spLocks noChangeArrowheads="1"/>
            </p:cNvSpPr>
            <p:nvPr/>
          </p:nvSpPr>
          <p:spPr bwMode="auto">
            <a:xfrm>
              <a:off x="437" y="4447"/>
              <a:ext cx="2153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400">
                  <a:solidFill>
                    <a:srgbClr val="984807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В рамках реализации проекта «Входная группа» открыта регистратура нового образца. </a:t>
              </a:r>
            </a:p>
          </p:txBody>
        </p:sp>
      </p:grpSp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7" y="4864100"/>
            <a:ext cx="2846387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32" name="Group 13"/>
          <p:cNvGrpSpPr>
            <a:grpSpLocks/>
          </p:cNvGrpSpPr>
          <p:nvPr/>
        </p:nvGrpSpPr>
        <p:grpSpPr bwMode="auto">
          <a:xfrm>
            <a:off x="2792417" y="3498850"/>
            <a:ext cx="4143375" cy="1754188"/>
            <a:chOff x="1759" y="2204"/>
            <a:chExt cx="2610" cy="1105"/>
          </a:xfrm>
        </p:grpSpPr>
        <p:pic>
          <p:nvPicPr>
            <p:cNvPr id="513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" y="2204"/>
              <a:ext cx="2610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1841" y="2312"/>
              <a:ext cx="2444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В 2021 году приобретено </a:t>
              </a:r>
              <a:r>
                <a:rPr lang="ru-RU" altLang="ru-RU" sz="1400" i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основных средств </a:t>
              </a: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на сумму  </a:t>
              </a:r>
              <a:r>
                <a:rPr lang="ru-RU" altLang="ru-RU" sz="14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1766,0 </a:t>
              </a: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тыс. руб.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(2020 год </a:t>
              </a:r>
              <a:r>
                <a:rPr lang="ru-RU" altLang="ru-RU" sz="140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altLang="ru-RU" sz="140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6393,1 </a:t>
              </a: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тыс. </a:t>
              </a:r>
              <a:r>
                <a:rPr lang="ru-RU" altLang="ru-RU" sz="14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руб.)</a:t>
              </a:r>
              <a:endParaRPr lang="ru-RU" altLang="ru-RU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>
                <a:buClrTx/>
                <a:buFontTx/>
                <a:buNone/>
              </a:pP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(2019 год –  </a:t>
              </a:r>
              <a:r>
                <a:rPr lang="ru-RU" altLang="ru-RU" sz="14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11 211 тыс</a:t>
              </a: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. руб.)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(2018 год – </a:t>
              </a:r>
              <a:r>
                <a:rPr lang="ru-RU" altLang="ru-RU" sz="14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3 007,7 </a:t>
              </a: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тыс. руб</a:t>
              </a:r>
              <a:r>
                <a:rPr lang="ru-RU" altLang="ru-RU" sz="14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.)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(</a:t>
              </a: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2017 год – </a:t>
              </a:r>
              <a:r>
                <a:rPr lang="ru-RU" altLang="ru-RU" sz="14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6 431 </a:t>
              </a: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тыс. руб.)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(2016 год – </a:t>
              </a:r>
              <a:r>
                <a:rPr lang="ru-RU" altLang="ru-RU" sz="1400" dirty="0" smtClean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7 187 </a:t>
              </a: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тыс. руб.)</a:t>
              </a:r>
            </a:p>
          </p:txBody>
        </p:sp>
      </p:grpSp>
      <p:pic>
        <p:nvPicPr>
          <p:cNvPr id="5133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5095875"/>
            <a:ext cx="17192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4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01" y="7721867"/>
            <a:ext cx="2016224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06991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2"/>
          <p:cNvSpPr txBox="1">
            <a:spLocks/>
          </p:cNvSpPr>
          <p:nvPr/>
        </p:nvSpPr>
        <p:spPr bwMode="auto">
          <a:xfrm rot="-54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4096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453188" y="8658229"/>
            <a:ext cx="404812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8F383C-F82E-4FEA-96D5-D8C1D69B98AB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95313" y="4140200"/>
            <a:ext cx="6284912" cy="338455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defTabSz="457200">
              <a:spcBef>
                <a:spcPct val="20000"/>
              </a:spcBef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ru-RU" sz="10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defTabSz="457200">
              <a:spcBef>
                <a:spcPct val="20000"/>
              </a:spcBef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На территории района работают </a:t>
            </a:r>
          </a:p>
          <a:p>
            <a:pPr marL="342900" indent="-342900" algn="ctr" defTabSz="457200">
              <a:spcBef>
                <a:spcPct val="20000"/>
              </a:spcBef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2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культурно-досугового типа, </a:t>
            </a:r>
            <a:endParaRPr lang="ru-RU" sz="2200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defTabSz="457200">
              <a:spcBef>
                <a:spcPct val="20000"/>
              </a:spcBef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библиотеки </a:t>
            </a:r>
          </a:p>
          <a:p>
            <a:pPr marL="342900" indent="-342900" algn="ctr" defTabSz="457200">
              <a:spcBef>
                <a:spcPct val="20000"/>
              </a:spcBef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0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МБУК «Каргасокская центральная районная библиотека» и </a:t>
            </a:r>
            <a:r>
              <a:rPr lang="ru-RU" sz="20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библиотеки-филиалы),</a:t>
            </a:r>
            <a:r>
              <a:rPr lang="ru-RU" sz="22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ctr" defTabSz="457200">
              <a:spcBef>
                <a:spcPct val="20000"/>
              </a:spcBef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искусств, </a:t>
            </a:r>
          </a:p>
          <a:p>
            <a:pPr marL="342900" indent="-342900" algn="ctr" defTabSz="457200">
              <a:spcBef>
                <a:spcPct val="20000"/>
              </a:spcBef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музей искусств народов Севера </a:t>
            </a:r>
          </a:p>
          <a:p>
            <a:pPr marL="342900" indent="-342900" algn="ctr" defTabSz="457200">
              <a:spcBef>
                <a:spcPct val="20000"/>
              </a:spcBef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sz="22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филиал Томского областного художественного музея</a:t>
            </a:r>
            <a:r>
              <a:rPr lang="ru-RU" sz="22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>
              <a:solidFill>
                <a:srgbClr val="006C31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B:\Фотографии\2013\Ярмарка 14.09.2013\DSCF0593.JPG"/>
          <p:cNvPicPr/>
          <p:nvPr/>
        </p:nvPicPr>
        <p:blipFill rotWithShape="1">
          <a:blip r:embed="rId2" cstate="print"/>
          <a:srcRect l="8387" t="7309" r="10813" b="14243"/>
          <a:stretch/>
        </p:blipFill>
        <p:spPr bwMode="auto">
          <a:xfrm>
            <a:off x="4263974" y="1959364"/>
            <a:ext cx="237626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0" y="397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7657" name="Picture 9" descr="http://kargasokrdk.ru/wp-content/uploads/2016/09/%D0%97%D0%B4%D0%B0%D0%BD%D0%B8%D0%B5-%D0%A0%D0%94%D0%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0" y="1959364"/>
            <a:ext cx="2830368" cy="1862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одзаголовок 6"/>
          <p:cNvSpPr txBox="1">
            <a:spLocks/>
          </p:cNvSpPr>
          <p:nvPr/>
        </p:nvSpPr>
        <p:spPr>
          <a:xfrm>
            <a:off x="565150" y="1114425"/>
            <a:ext cx="6286500" cy="6429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648" y="7632459"/>
            <a:ext cx="5638680" cy="12600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500" kern="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Уровень фактической обеспеченности учреждениями культуры от нормативной потребности составляет: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500" kern="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клубами – 90 %, библиотеками – 110 %,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500" kern="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500" kern="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500" kern="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  - 90 % и 110 % соответственно ).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"/>
          <p:cNvSpPr txBox="1">
            <a:spLocks/>
          </p:cNvSpPr>
          <p:nvPr/>
        </p:nvSpPr>
        <p:spPr bwMode="auto">
          <a:xfrm rot="-54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ctr" eaLnBrk="1" hangingPunct="1"/>
            <a:endParaRPr lang="ru-RU" alt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518" y="3693567"/>
            <a:ext cx="3015282" cy="136691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Расходы на развитие культуры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в 2021 году составили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4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108,9 млн</a:t>
            </a:r>
            <a:r>
              <a:rPr 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(2020 год – 129,4 млн. руб.)</a:t>
            </a:r>
          </a:p>
          <a:p>
            <a:pPr algn="ctr" defTabSz="449263" eaLnBrk="1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План на 2022 год </a:t>
            </a:r>
            <a:r>
              <a:rPr lang="ru-RU" sz="14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108,3 млн</a:t>
            </a:r>
            <a:r>
              <a:rPr 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dirty="0">
              <a:solidFill>
                <a:srgbClr val="1F6B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3860804" y="1138238"/>
            <a:ext cx="3001963" cy="160043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При учреждениях культуры работают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149 клубных формирований,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из них для детей - 72.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ru-RU" altLang="ru-RU" sz="14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alt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клубных формирований – </a:t>
            </a:r>
            <a:r>
              <a:rPr lang="ru-RU" altLang="ru-RU" sz="14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2 935чел</a:t>
            </a:r>
            <a:r>
              <a:rPr lang="ru-RU" alt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ru-RU" altLang="ru-RU" sz="1400" dirty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из них детей – </a:t>
            </a:r>
            <a:r>
              <a:rPr lang="ru-RU" altLang="ru-RU" sz="1400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1 551чел</a:t>
            </a: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B:\Фотографии\2014\2014 День работника внутренних дел\IMG_03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60" y="1259637"/>
            <a:ext cx="2900737" cy="172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CC33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076699" y="5913446"/>
            <a:ext cx="27813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библиотечный фонд составляет  170,3тыс. экзем.</a:t>
            </a:r>
            <a:r>
              <a:rPr lang="ru-RU" altLang="ru-RU" sz="15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читателей </a:t>
            </a:r>
            <a:endParaRPr lang="ru-RU" altLang="ru-RU" sz="1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-7863 чел.</a:t>
            </a:r>
          </a:p>
          <a:p>
            <a:pPr algn="ctr" eaLnBrk="1" hangingPunct="1">
              <a:defRPr/>
            </a:pPr>
            <a:r>
              <a:rPr lang="ru-RU" alt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 - 38</a:t>
            </a:r>
            <a:r>
              <a:rPr lang="ru-RU" alt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1 категории  - 2 чел.</a:t>
            </a:r>
            <a:endParaRPr lang="ru-RU" altLang="ru-RU" sz="1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Прямоугольник 2"/>
          <p:cNvSpPr>
            <a:spLocks noChangeArrowheads="1"/>
          </p:cNvSpPr>
          <p:nvPr/>
        </p:nvSpPr>
        <p:spPr bwMode="auto">
          <a:xfrm>
            <a:off x="6532563" y="8853492"/>
            <a:ext cx="3401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38D7AD-7BF7-419D-8AF1-3ED2F18AC5BF}" type="slidenum">
              <a:rPr lang="ru-RU" altLang="ru-RU" sz="1200">
                <a:solidFill>
                  <a:srgbClr val="7F7F7F"/>
                </a:solidFill>
              </a:rPr>
              <a:pPr eaLnBrk="1" hangingPunct="1"/>
              <a:t>26</a:t>
            </a:fld>
            <a:endParaRPr lang="ru-RU" altLang="ru-RU" sz="1200">
              <a:solidFill>
                <a:srgbClr val="7F7F7F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-1" y="22168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28772" y="2813243"/>
            <a:ext cx="2158455" cy="1068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В клубной системе на 01.01.2021 работают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65 специалиста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8684" name="Picture 12" descr="http://lcl.srcc.msu.ru/expedition_photos/year_2010/photos_expedition_2010/IMG_707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317807" y="4063435"/>
            <a:ext cx="2087955" cy="1391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568231" y="3126251"/>
            <a:ext cx="4160541" cy="523220"/>
          </a:xfrm>
          <a:prstGeom prst="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111 коллективов самодеятельного народного творчества, участников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2 147  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68231" y="6797021"/>
            <a:ext cx="3566925" cy="226215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«</a:t>
            </a:r>
            <a:r>
              <a:rPr lang="ru-RU" altLang="ru-RU" sz="15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Каргасокская</a:t>
            </a: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ДШИ»</a:t>
            </a:r>
            <a:r>
              <a:rPr lang="ru-RU" altLang="ru-RU" sz="1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6 отделений: </a:t>
            </a:r>
          </a:p>
          <a:p>
            <a:pPr algn="ctr"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инструментов, хорового пения, фортепиано, хореографии, художественное, раннего эстетического развития. </a:t>
            </a:r>
          </a:p>
          <a:p>
            <a:pPr algn="ctr"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Посещает – 325 воспитанников.</a:t>
            </a:r>
          </a:p>
          <a:p>
            <a:pPr algn="ctr"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 на 01.01.2022 – 27, </a:t>
            </a:r>
          </a:p>
          <a:p>
            <a:pPr algn="ctr"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педагогов -18 чел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высшей категории 2 чел.,</a:t>
            </a:r>
          </a:p>
          <a:p>
            <a:pPr algn="ctr">
              <a:defRPr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 – 8 чел.</a:t>
            </a: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14" descr="http://kdsi.tom.ru/wp-content/uploads/2012/05/12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57087" y="5147337"/>
            <a:ext cx="3015281" cy="155664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139" name="Picture 16" descr="http://kdsi.tom.ru/wp-content/uploads/2012/05/fo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65" y="7720447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806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 txBox="1">
            <a:spLocks/>
          </p:cNvSpPr>
          <p:nvPr/>
        </p:nvSpPr>
        <p:spPr bwMode="auto">
          <a:xfrm rot="-54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ctr" eaLnBrk="1" hangingPunct="1"/>
            <a:endParaRPr lang="ru-RU" alt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71501" y="1116013"/>
            <a:ext cx="6286500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9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Музей искусств народов Севера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9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 художественное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9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Детской школы искусств в с. </a:t>
            </a:r>
            <a:r>
              <a:rPr lang="ru-RU" altLang="ru-RU" sz="1900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Каргасок</a:t>
            </a:r>
            <a:endParaRPr lang="ru-RU" altLang="ru-RU" sz="1900" dirty="0">
              <a:solidFill>
                <a:srgbClr val="006C3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10" name="Picture 2" descr="C:\Users\Ogogina\Documents\Указ Президента №607 - 2010\Отчет Главы на Думу\за 2013 год\Презентация\Объекты 2013\Школа искусств\объекты 0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6720" y="2349544"/>
            <a:ext cx="3645128" cy="2438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CC33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29511" y="6057179"/>
            <a:ext cx="4297363" cy="87788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музея составляет </a:t>
            </a:r>
            <a:r>
              <a:rPr lang="ru-RU" altLang="ru-RU" sz="1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1 246 ед</a:t>
            </a:r>
            <a:r>
              <a:rPr lang="ru-RU" altLang="ru-RU" sz="1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хранения: основной фонд </a:t>
            </a:r>
            <a:r>
              <a:rPr lang="ru-RU" altLang="ru-RU" sz="1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962 </a:t>
            </a:r>
            <a:r>
              <a:rPr lang="ru-RU" altLang="ru-RU" sz="1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ед., </a:t>
            </a:r>
          </a:p>
          <a:p>
            <a:pPr algn="ctr" eaLnBrk="1" hangingPunct="1">
              <a:defRPr/>
            </a:pPr>
            <a:r>
              <a:rPr lang="ru-RU" altLang="ru-RU" sz="1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вспомогательный – 284 ед.</a:t>
            </a:r>
          </a:p>
        </p:txBody>
      </p:sp>
      <p:sp>
        <p:nvSpPr>
          <p:cNvPr id="6153" name="Прямоугольник 2"/>
          <p:cNvSpPr>
            <a:spLocks noChangeArrowheads="1"/>
          </p:cNvSpPr>
          <p:nvPr/>
        </p:nvSpPr>
        <p:spPr bwMode="auto">
          <a:xfrm>
            <a:off x="6534150" y="8815392"/>
            <a:ext cx="33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3BD37E-55EC-473A-9628-E083AD777BDC}" type="slidenum">
              <a:rPr lang="ru-RU" altLang="ru-RU" sz="1200">
                <a:solidFill>
                  <a:srgbClr val="7F7F7F"/>
                </a:solidFill>
              </a:rPr>
              <a:pPr eaLnBrk="1" hangingPunct="1"/>
              <a:t>27</a:t>
            </a:fld>
            <a:endParaRPr lang="ru-RU" altLang="ru-RU" sz="1200">
              <a:solidFill>
                <a:srgbClr val="7F7F7F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8906" y="397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284135" y="4998337"/>
            <a:ext cx="3566925" cy="10156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факты:</a:t>
            </a:r>
          </a:p>
          <a:p>
            <a:pPr algn="ctr">
              <a:defRPr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здания начато в 1932 г., закончено в 1934 г.,</a:t>
            </a:r>
          </a:p>
          <a:p>
            <a:pPr algn="ctr">
              <a:defRPr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эксплуатацию в 1937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700" y="6948268"/>
            <a:ext cx="278130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фонде музея хранятся предметы старины и быта, живопись, графика, декоративно прикладное творчество, в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коренных народов Севера.</a:t>
            </a:r>
            <a:endParaRPr lang="ru-RU" alt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1820" y="2085513"/>
            <a:ext cx="2348880" cy="1323439"/>
          </a:xfrm>
          <a:prstGeom prst="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663300"/>
                </a:solidFill>
                <a:latin typeface="Cambria" panose="02040503050406030204" pitchFamily="18" charset="0"/>
                <a:cs typeface="Times New Roman" pitchFamily="18" charset="0"/>
              </a:rPr>
              <a:t>В 2021 году проведено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663300"/>
                </a:solidFill>
                <a:latin typeface="Cambria" panose="02040503050406030204" pitchFamily="18" charset="0"/>
                <a:cs typeface="Times New Roman" pitchFamily="18" charset="0"/>
              </a:rPr>
              <a:t> 13 выставок,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663300"/>
                </a:solidFill>
                <a:latin typeface="Cambria" panose="02040503050406030204" pitchFamily="18" charset="0"/>
                <a:cs typeface="Times New Roman" pitchFamily="18" charset="0"/>
              </a:rPr>
              <a:t>82 экскурсии и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663300"/>
                </a:solidFill>
                <a:latin typeface="Cambria" panose="02040503050406030204" pitchFamily="18" charset="0"/>
                <a:cs typeface="Times New Roman" pitchFamily="18" charset="0"/>
              </a:rPr>
              <a:t>18 тематических мероприятий.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1885" y="3779914"/>
            <a:ext cx="2139775" cy="8097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kern="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Ежегодно музей посещают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kern="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более  </a:t>
            </a:r>
            <a:r>
              <a:rPr lang="ru-RU" altLang="ru-RU" sz="1400" kern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2 500 человек</a:t>
            </a:r>
            <a:r>
              <a:rPr lang="ru-RU" altLang="ru-RU" sz="1400" kern="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70C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0733" name="Picture 13" descr="http://obzor.westsib.ru/data/images/news_2013/08/muzei/img_918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70873" y="6409033"/>
            <a:ext cx="2272904" cy="151527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0735" name="Picture 15" descr="http://artmuseumtomsk.ru/photo/big/45/65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206169" y="4998337"/>
            <a:ext cx="1664369" cy="114646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721" name="Picture 25" descr="http://gov.cap.ru/UserFiles/news/20140122/img_701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927069" y="7924307"/>
            <a:ext cx="1538382" cy="1153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29723" name="Picture 27" descr="http://54vsk.lv/wp-content/uploads/woman.logo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125636" y="7812364"/>
            <a:ext cx="1516249" cy="131593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1503041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2"/>
          <p:cNvSpPr txBox="1">
            <a:spLocks/>
          </p:cNvSpPr>
          <p:nvPr/>
        </p:nvSpPr>
        <p:spPr bwMode="auto">
          <a:xfrm rot="16200000">
            <a:off x="-3690143" y="4843859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44035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453190" y="8658226"/>
            <a:ext cx="384175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buNone/>
            </a:pPr>
            <a:fld id="{EC5A7C12-C44A-4DDB-92BC-8E2E04A3FDE3}" type="slidenum">
              <a:rPr lang="ru-RU" altLang="ru-RU" sz="1200">
                <a:solidFill>
                  <a:srgbClr val="89898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ru-RU" altLang="ru-RU" sz="1200">
              <a:solidFill>
                <a:srgbClr val="898989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defTabSz="914377"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44037" name="Номер слайда 6"/>
          <p:cNvSpPr txBox="1">
            <a:spLocks/>
          </p:cNvSpPr>
          <p:nvPr/>
        </p:nvSpPr>
        <p:spPr bwMode="auto">
          <a:xfrm>
            <a:off x="6453189" y="8658226"/>
            <a:ext cx="3889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buNone/>
            </a:pPr>
            <a:fld id="{002D512B-FB5C-4413-868E-2618008045E1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pPr algn="r" defTabSz="914377" fontAlgn="base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8100" y="-11541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defTabSz="914377"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9" name="Picture 14" descr="http://liozno.edu.by/ru/sm_full.aspx?guid=76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6" y="7700963"/>
            <a:ext cx="4406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928" y="4988893"/>
            <a:ext cx="2609851" cy="16891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C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Расходы на «Физическую культуру и спорт» в 2021 году – 33 256,7 тыс. руб.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(в 2020 году – 37 497,3 тыс. руб.)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9554" y="6924299"/>
            <a:ext cx="5876927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Arial" charset="0"/>
              </a:rPr>
              <a:t>Доля населения, систематически занимающаяся физической культурой и спортом в районе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Arial" charset="0"/>
              </a:rPr>
              <a:t> за 2021 год –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Arial" charset="0"/>
              </a:rPr>
              <a:t>41,41%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Arial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Arial" charset="0"/>
              </a:rPr>
              <a:t>(2020 год – 41,7 %) </a:t>
            </a:r>
            <a:endParaRPr lang="ru-RU" sz="1400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7" y="4782410"/>
            <a:ext cx="3030051" cy="1871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CC33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8976" y="1200080"/>
            <a:ext cx="6094413" cy="12836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046" name="TextBox 6"/>
          <p:cNvSpPr txBox="1">
            <a:spLocks noChangeArrowheads="1"/>
          </p:cNvSpPr>
          <p:nvPr/>
        </p:nvSpPr>
        <p:spPr bwMode="auto">
          <a:xfrm>
            <a:off x="614364" y="1187624"/>
            <a:ext cx="6243637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2021 году в рамках участия в региональном проекте «Спорт – норма жизни»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приобретены 2 комплекта  малобюджетных спортивных площадок по месту жительства и учебы в с. Сосновка и с. Каргасок, общей стоимостью – 730,0 тыс. руб.</a:t>
            </a:r>
            <a:endParaRPr lang="ru-RU" altLang="ru-RU" sz="1600" dirty="0">
              <a:solidFill>
                <a:srgbClr val="0042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4" y="2698794"/>
            <a:ext cx="2902712" cy="1892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00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951088" y="2610787"/>
            <a:ext cx="2832301" cy="1940957"/>
          </a:xfrm>
          <a:prstGeom prst="round2Diag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Фактическая площадь плоскостных спортивных сооружений – 26 339 кв. м.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спортивных залов 3 064 кв. м. </a:t>
            </a:r>
          </a:p>
        </p:txBody>
      </p:sp>
    </p:spTree>
    <p:extLst>
      <p:ext uri="{BB962C8B-B14F-4D97-AF65-F5344CB8AC3E}">
        <p14:creationId xmlns:p14="http://schemas.microsoft.com/office/powerpoint/2010/main" val="200486735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 txBox="1">
            <a:spLocks/>
          </p:cNvSpPr>
          <p:nvPr/>
        </p:nvSpPr>
        <p:spPr bwMode="auto">
          <a:xfrm rot="162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 ВЛОЖЕНИЯ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6084" name="Номер слайда 6"/>
          <p:cNvSpPr txBox="1">
            <a:spLocks/>
          </p:cNvSpPr>
          <p:nvPr/>
        </p:nvSpPr>
        <p:spPr bwMode="auto">
          <a:xfrm>
            <a:off x="6483350" y="8718550"/>
            <a:ext cx="406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6BE3447-6F7E-4633-96E3-EAE4B76CA93D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588" y="-1979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1254" y="1114429"/>
            <a:ext cx="5184775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u="sng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3" dir="5400000" sy="-100000" algn="bl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ru-RU" sz="1400" b="1" dirty="0">
                <a:cs typeface="Arial" charset="0"/>
              </a:rPr>
              <a:t>(</a:t>
            </a:r>
            <a:r>
              <a:rPr lang="ru-RU" sz="1400" b="1" dirty="0" smtClean="0">
                <a:cs typeface="Arial" charset="0"/>
              </a:rPr>
              <a:t>млн </a:t>
            </a:r>
            <a:r>
              <a:rPr lang="ru-RU" sz="1400" b="1" dirty="0">
                <a:cs typeface="Arial" charset="0"/>
              </a:rPr>
              <a:t>рублей)</a:t>
            </a:r>
            <a:endParaRPr lang="ru-RU" sz="1400" dirty="0"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675" y="5122867"/>
            <a:ext cx="6286500" cy="3832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бюджет муниципального образования «Каргасокский район» утвержден в программном формате.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endParaRPr lang="ru-RU" sz="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территории МО «Каргасокский район» в 2021 году действовало 9 муниципальных программ (38 подпрограмм). 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Объем средств финансирования на реализацию данных программ составил – 1 578 160,86 тыс. руб., в том числе за счет средств: ФБ – 115 163,04 тыс. руб., 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– 870 977,25 тыс. руб., РБ – 574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056,57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внебюджетных источников – 17 964,0 тыс. руб.</a:t>
            </a: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программ были выполнены следующие (основные) мероприятия: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улучшили свои жилищные условия 4 семьи, финансирование 1 250,24 тыс. руб., в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ФБ – 512,69 тыс. руб., ОБ – 246,98 тыс. руб., РБ – 490,57 тыс. руб.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улучшили свои жилищные условия 1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специалистов, финансирование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1 869,7 тыс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в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ФБ – 93,7 тыс. руб., ОБ – 214,5 тыс. руб., РБ – 615,1 тыс. руб. внебюджетных источников – 946,4 тыс. руб.</a:t>
            </a:r>
          </a:p>
          <a:p>
            <a:pPr eaLnBrk="1" hangingPunct="1">
              <a:defRPr/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 же в 2021 году был реализован проект, не включенный в программы: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жителей отдаленных населенных пунктов Томской области услугами связи 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2 800,0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4258"/>
              </p:ext>
            </p:extLst>
          </p:nvPr>
        </p:nvGraphicFramePr>
        <p:xfrm>
          <a:off x="692696" y="1907703"/>
          <a:ext cx="6048672" cy="321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 txBox="1">
            <a:spLocks/>
          </p:cNvSpPr>
          <p:nvPr/>
        </p:nvSpPr>
        <p:spPr bwMode="auto">
          <a:xfrm rot="-5400000">
            <a:off x="-3725068" y="4841082"/>
            <a:ext cx="8027987" cy="5778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ОРГАНЫ МЕСТНОГО САМОУПРАВЛЕНИЯ</a:t>
            </a:r>
          </a:p>
        </p:txBody>
      </p:sp>
      <p:sp>
        <p:nvSpPr>
          <p:cNvPr id="7171" name="Прямоугольник 17"/>
          <p:cNvSpPr>
            <a:spLocks noChangeArrowheads="1"/>
          </p:cNvSpPr>
          <p:nvPr/>
        </p:nvSpPr>
        <p:spPr bwMode="auto">
          <a:xfrm>
            <a:off x="573088" y="1006479"/>
            <a:ext cx="6280150" cy="72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КАРГАСОКСКОГО РАЙОНА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636700, Томская область,  с. Каргасок,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Пушкина, д.31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(38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2-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Факс: 8 (38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2-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kargadm@tomsk.gov.ru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altLang="ru-RU" sz="1400" dirty="0">
                <a:latin typeface="Candara" panose="020E0502030303020204" pitchFamily="34" charset="0"/>
              </a:rPr>
              <a:t>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http://www.kargasok.ru</a:t>
            </a:r>
            <a:endParaRPr lang="ru-RU" alt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Каргасокского района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Ащеулов Андрей Петрович, год рождения – 1972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полномочий: сентябрь 2017 г. – сентябрь 2022 г.</a:t>
            </a:r>
            <a:endParaRPr lang="en-US" altLang="ru-RU" sz="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Заместитель Главы Каргасокского района по вопросам жизнеобеспечения – начальник отдела жизнеобеспечения района -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Монголин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Владимирович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(38253) 2-18-84; 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Заместитель Главы Каргасокского района по экономике –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Коньшина Оксана Владимировна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8 (38253) 2-16-07;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Заместитель Главы Каргасокского района по социальным вопросам – начальник отдела по социальной работе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Шамраев  Александр Федорович.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8(38253) 2-32-66;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Каргасокского района по общественной безопасности – начальник отдела общественной безопасности –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 Сергей Иванович. Телефон 8(38253) 2-16-61;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Управляющий делами -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Микитич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Юрий Николаевич.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Телефон:8(38253)2-31-69. </a:t>
            </a:r>
            <a:endParaRPr lang="ru-RU" altLang="ru-RU" sz="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 КАРГАСОКСКОГО РАЙОНА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636700, Томская область ,  с. Каргасок,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Пушкина, д.31Электронный адрес: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duma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kargasok@mail.ru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(38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2-19-08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Председатель Думы Каргасокского района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Кирин Иван Васильевич,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год рождения –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1983 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Дата избрания: 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2021 </a:t>
            </a:r>
            <a:r>
              <a:rPr lang="ru-RU" altLang="ru-RU" sz="1400" dirty="0">
                <a:latin typeface="Times New Roman" panose="02020603050405020304" pitchFamily="18" charset="0"/>
              </a:rPr>
              <a:t>год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6858000" cy="1013223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173" name="Picture 8" descr="C:\Users\lezhninaiu\Desktop\Каргасок\ANDREI_ASHCHEULOV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7" y="1138238"/>
            <a:ext cx="155257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550" y="8131175"/>
            <a:ext cx="6281738" cy="1138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населения деятельностью</a:t>
            </a:r>
            <a:b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Каргасокского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 от числа опрошенных)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alt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45,93%;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38,88%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alt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40,79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51,76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  <a:endParaRPr lang="ru-RU" alt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82FF261A-094D-401D-B6C2-7AE75E35B848}" type="slidenum">
              <a:rPr lang="ru-RU" altLang="ru-RU" sz="1400" b="1">
                <a:solidFill>
                  <a:srgbClr val="7F7F7F"/>
                </a:solidFill>
                <a:latin typeface="Candara" panose="020E0502030303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ru-RU" altLang="ru-RU" sz="1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6300193"/>
            <a:ext cx="140801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2"/>
          <p:cNvSpPr txBox="1">
            <a:spLocks/>
          </p:cNvSpPr>
          <p:nvPr/>
        </p:nvSpPr>
        <p:spPr bwMode="auto">
          <a:xfrm rot="-54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 ВЛОЖЕНИЯ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71504" y="1136650"/>
            <a:ext cx="628491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Объекты муниципальной собственности 2020 года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Завершено строительство 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блочной модульной котельной в п. Геологический, 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финансирования в 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составил 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25 167,78 тыс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1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5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Номер слайда 6"/>
          <p:cNvSpPr txBox="1">
            <a:spLocks/>
          </p:cNvSpPr>
          <p:nvPr/>
        </p:nvSpPr>
        <p:spPr bwMode="auto">
          <a:xfrm>
            <a:off x="6483350" y="8718550"/>
            <a:ext cx="406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2F468FC-2909-4E36-8193-4A45809AD0E3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588" y="-1979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7112" name="TextBox 6"/>
          <p:cNvSpPr txBox="1">
            <a:spLocks noChangeArrowheads="1"/>
          </p:cNvSpPr>
          <p:nvPr/>
        </p:nvSpPr>
        <p:spPr bwMode="auto">
          <a:xfrm>
            <a:off x="571500" y="1827213"/>
            <a:ext cx="5810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станции 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водоподготовки в с. Средний </a:t>
            </a:r>
            <a:r>
              <a:rPr lang="ru-RU" alt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Васюган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срок реализации проекта 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годы, объем финансирования в 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составил 35 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945,7 </a:t>
            </a:r>
            <a:r>
              <a:rPr lang="ru-RU" alt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alt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4" b="13925"/>
          <a:stretch/>
        </p:blipFill>
        <p:spPr>
          <a:xfrm>
            <a:off x="3219673" y="6800476"/>
            <a:ext cx="3161823" cy="2027673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97" y="7126680"/>
            <a:ext cx="3263677" cy="179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4" y="5688248"/>
            <a:ext cx="3035796" cy="1834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55" y="2626542"/>
            <a:ext cx="3816424" cy="2288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2"/>
          <p:cNvSpPr txBox="1">
            <a:spLocks/>
          </p:cNvSpPr>
          <p:nvPr/>
        </p:nvSpPr>
        <p:spPr bwMode="auto">
          <a:xfrm rot="-54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 ВЛОЖЕНИЯ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04838" y="1403350"/>
            <a:ext cx="6284912" cy="66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Объекты капитального ремонта</a:t>
            </a:r>
            <a:r>
              <a:rPr lang="ru-RU" alt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бъекты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здания </a:t>
            </a:r>
            <a:r>
              <a:rPr lang="ru-RU" sz="14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«Каргасокский детский сад №27»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(финансирование – 951,90 тыс. руб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МБОУ «КСОШ-интернат №1»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(финансирование –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431,27 тыс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руб.).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</a:t>
            </a:r>
            <a:r>
              <a:rPr lang="ru-RU" sz="14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1400" b="1" dirty="0" err="1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Вертикосская</a:t>
            </a:r>
            <a:r>
              <a:rPr lang="ru-RU" sz="14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endParaRPr lang="ru-RU" sz="1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(финансирование –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646,78 тыс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руб.).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МКОУ </a:t>
            </a:r>
            <a:r>
              <a:rPr lang="ru-RU" sz="14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4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400" b="1" dirty="0" err="1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Тымская</a:t>
            </a:r>
            <a:r>
              <a:rPr lang="ru-RU" sz="14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ООШ» </a:t>
            </a:r>
            <a:endParaRPr lang="ru-RU" sz="1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(финансирование –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1 702,24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руб.).</a:t>
            </a:r>
          </a:p>
          <a:p>
            <a:pPr marL="285750" indent="-285750" algn="ctr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бъекты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здания МБУК «Каргасокский РДК»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(финансирование –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20 906,05 тыс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руб.) 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rgbClr val="1F6B2D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здания Каргасокской центральной библиотеки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(финансирование – 1 566,25 тыс. руб.)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ru-RU" alt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рочие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4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здания </a:t>
            </a:r>
            <a:r>
              <a:rPr lang="ru-RU" sz="1400" b="1" dirty="0">
                <a:solidFill>
                  <a:srgbClr val="1F6B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архива МО «Каргасокский район»</a:t>
            </a:r>
            <a:r>
              <a:rPr lang="ru-RU" altLang="ru-RU" sz="1400" b="1" dirty="0" smtClean="0">
                <a:solidFill>
                  <a:srgbClr val="1F6B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(финансирование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2 871,14 тыс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ru-RU" altLang="ru-RU" sz="135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Номер слайда 6"/>
          <p:cNvSpPr txBox="1">
            <a:spLocks/>
          </p:cNvSpPr>
          <p:nvPr/>
        </p:nvSpPr>
        <p:spPr bwMode="auto">
          <a:xfrm>
            <a:off x="6483350" y="8718550"/>
            <a:ext cx="406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B49AFC4-9578-47BF-B157-79D9E4C327EC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588" y="-1979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6477000" y="8658229"/>
            <a:ext cx="349250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CB20DC-662C-467E-AA62-8CA3C7D8D99B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16200000">
            <a:off x="-3750468" y="4822032"/>
            <a:ext cx="8072437" cy="5715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ЖИЛИЩНОЕ СТРОИТЕЛЬСТВО 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692427"/>
              </p:ext>
            </p:extLst>
          </p:nvPr>
        </p:nvGraphicFramePr>
        <p:xfrm>
          <a:off x="666564" y="4668893"/>
          <a:ext cx="5953125" cy="338331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5" marR="121905" marT="45723" marB="4572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42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</a:t>
                      </a:r>
                      <a:r>
                        <a:rPr lang="ru-RU" sz="15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 сельских территорий Каргасокского района</a:t>
                      </a:r>
                      <a:endParaRPr lang="ru-RU" sz="15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5" marR="121905" marT="45723" marB="4572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5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жильем </a:t>
                      </a:r>
                    </a:p>
                    <a:p>
                      <a:pPr algn="ctr"/>
                      <a:r>
                        <a:rPr lang="ru-RU" sz="15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</a:t>
                      </a:r>
                      <a:endParaRPr lang="ru-RU" sz="15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5" marR="121905" marT="45723" marB="4572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74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 м²</a:t>
                      </a:r>
                    </a:p>
                  </a:txBody>
                  <a:tcPr marL="121905" marR="121905" marT="45723" marB="4572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184,0 м²</a:t>
                      </a:r>
                    </a:p>
                  </a:txBody>
                  <a:tcPr marL="121905" marR="121905" marT="45723" marB="4572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883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1 649,8 </a:t>
                      </a:r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 – 93,7 тыс. руб.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– 214,5 тыс. руб.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r>
                        <a:rPr lang="ru-RU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615,1 тыс. руб.</a:t>
                      </a:r>
                    </a:p>
                    <a:p>
                      <a:pPr algn="l"/>
                      <a:r>
                        <a:rPr lang="ru-RU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ВС*– 946,4 тыс. руб.</a:t>
                      </a:r>
                    </a:p>
                  </a:txBody>
                  <a:tcPr marL="121905" marR="121905" marT="45723" marB="4572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1 250</a:t>
                      </a:r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 – 512,69 тыс. руб.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– 246,98 тыс. руб.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r>
                        <a:rPr lang="ru-RU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490,57 тыс. руб.</a:t>
                      </a:r>
                    </a:p>
                    <a:p>
                      <a:pPr algn="l"/>
                      <a:endParaRPr lang="ru-RU" sz="1800" b="0" baseline="0" dirty="0" smtClean="0">
                        <a:solidFill>
                          <a:srgbClr val="006C3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5" marR="121905" marT="45723" marB="4572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7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ВС* -  внебюджетные средства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5" marR="121905" marT="45723" marB="4572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-1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8928" y="1049338"/>
            <a:ext cx="29001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Введено</a:t>
            </a:r>
            <a:r>
              <a:rPr lang="ru-RU" b="1" dirty="0">
                <a:solidFill>
                  <a:schemeClr val="accent2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жилья (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кв.м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590" y="4052420"/>
            <a:ext cx="6286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Улучшено жилищных условий гражданами в рамках муниципальных программ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98500" y="8169231"/>
            <a:ext cx="5597525" cy="503237"/>
          </a:xfrm>
          <a:prstGeom prst="wedgeRoundRectCallout">
            <a:avLst>
              <a:gd name="adj1" fmla="val -21495"/>
              <a:gd name="adj2" fmla="val 50223"/>
              <a:gd name="adj3" fmla="val 16667"/>
            </a:avLst>
          </a:prstGeom>
          <a:solidFill>
            <a:srgbClr val="FFFFCC"/>
          </a:solidFill>
          <a:ln>
            <a:solidFill>
              <a:srgbClr val="006C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Количество семей обеспеченных жильем в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2021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году –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4</a:t>
            </a: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ru-RU" sz="15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9179" name="TextBox 1"/>
          <p:cNvSpPr txBox="1">
            <a:spLocks noChangeArrowheads="1"/>
          </p:cNvSpPr>
          <p:nvPr/>
        </p:nvSpPr>
        <p:spPr bwMode="auto">
          <a:xfrm>
            <a:off x="615384" y="8685613"/>
            <a:ext cx="6030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Планируется ввести в </a:t>
            </a:r>
            <a:r>
              <a:rPr lang="ru-RU" alt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2022 </a:t>
            </a:r>
            <a:r>
              <a:rPr lang="ru-RU" alt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году </a:t>
            </a:r>
            <a:r>
              <a:rPr lang="ru-RU" alt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–4300 кв. м </a:t>
            </a:r>
            <a:r>
              <a:rPr lang="ru-RU" alt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жилья 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392347"/>
              </p:ext>
            </p:extLst>
          </p:nvPr>
        </p:nvGraphicFramePr>
        <p:xfrm>
          <a:off x="764704" y="1481138"/>
          <a:ext cx="5842698" cy="257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2"/>
          <p:cNvSpPr txBox="1">
            <a:spLocks/>
          </p:cNvSpPr>
          <p:nvPr/>
        </p:nvSpPr>
        <p:spPr bwMode="auto">
          <a:xfrm rot="-5400000">
            <a:off x="-3728243" y="4844257"/>
            <a:ext cx="8027987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 ОТРАСЛИ  ЭКОНОМИКИ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54038" y="1116017"/>
            <a:ext cx="6286500" cy="452431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Нефтегазовая отрасль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(добыча полезных ископаемых)</a:t>
            </a:r>
          </a:p>
          <a:p>
            <a:pPr algn="just" eaLnBrk="1" hangingPunct="1">
              <a:defRPr/>
            </a:pPr>
            <a:endParaRPr lang="ru-RU" altLang="ru-RU" sz="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производства за 2021 год –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86,81 млрд рублей</a:t>
            </a:r>
          </a:p>
          <a:p>
            <a:pPr algn="ctr" eaLnBrk="1" hangingPunct="1">
              <a:defRPr/>
            </a:pPr>
            <a:endParaRPr lang="ru-RU" altLang="ru-RU" sz="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Добыча сырой нефти в 2021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включая</a:t>
            </a:r>
            <a:endParaRPr lang="ru-RU" alt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газовый конденсат – 3 398,89 тыс. тонн; 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газа природного и попутного 1 989,9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м</a:t>
            </a:r>
            <a:r>
              <a:rPr lang="ru-RU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alt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Освоено капиталовложений в 2021 году   –  4,1млрд руб.</a:t>
            </a:r>
          </a:p>
          <a:p>
            <a:pPr algn="ctr" eaLnBrk="1" hangingPunct="1">
              <a:defRPr/>
            </a:pPr>
            <a:endParaRPr lang="ru-RU" altLang="ru-RU" sz="1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работающих – 3 624 человек или – 40,6 % занятых в экономике.</a:t>
            </a:r>
          </a:p>
          <a:p>
            <a:pPr algn="ctr" eaLnBrk="1" hangingPunct="1">
              <a:defRPr/>
            </a:pPr>
            <a:endParaRPr lang="ru-RU" altLang="ru-RU" sz="1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отрасли </a:t>
            </a:r>
            <a:endParaRPr lang="ru-RU" alt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86,8 тыс.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http://obzor.westsib.ru/i/n/2016/03/47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30" y="5818996"/>
            <a:ext cx="5857916" cy="2943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82" name="Прямоугольник 1"/>
          <p:cNvSpPr>
            <a:spLocks noChangeArrowheads="1"/>
          </p:cNvSpPr>
          <p:nvPr/>
        </p:nvSpPr>
        <p:spPr bwMode="auto">
          <a:xfrm>
            <a:off x="6500817" y="8774113"/>
            <a:ext cx="339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A7F008-B3A0-41E6-991D-91EAC44970D0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906" y="397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2"/>
          <p:cNvSpPr txBox="1">
            <a:spLocks/>
          </p:cNvSpPr>
          <p:nvPr/>
        </p:nvSpPr>
        <p:spPr bwMode="auto">
          <a:xfrm rot="-5400000">
            <a:off x="-3741736" y="4857752"/>
            <a:ext cx="8027987" cy="5445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КАРГАСОКСКОГО РАЙОНА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212980" y="1116017"/>
            <a:ext cx="3654549" cy="80021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(сельских поселений)</a:t>
            </a:r>
          </a:p>
          <a:p>
            <a:pPr algn="ctr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населенный пункт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Прямоугольник 1"/>
          <p:cNvSpPr>
            <a:spLocks noChangeArrowheads="1"/>
          </p:cNvSpPr>
          <p:nvPr/>
        </p:nvSpPr>
        <p:spPr bwMode="auto">
          <a:xfrm>
            <a:off x="6523042" y="8774117"/>
            <a:ext cx="34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2E9940-2E97-469D-BF8B-191B191F5AC6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906" y="397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knu.znate.ru/pars_docs/refs/534/533779/533779_html_m6bbf0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5111750"/>
            <a:ext cx="5334000" cy="391953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9" name="Picture 3" descr="D:\К бюджету\К бюджету 2009\logo_kargaso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1081092"/>
            <a:ext cx="3035300" cy="401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54292" y="8128004"/>
            <a:ext cx="2490787" cy="6461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Межселенная территория</a:t>
            </a:r>
          </a:p>
          <a:p>
            <a:pPr eaLnBrk="1" hangingPunct="1"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человек)</a:t>
            </a:r>
          </a:p>
          <a:p>
            <a:pPr eaLnBrk="1" hangingPunct="1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наделённый статусом поселения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0461"/>
              </p:ext>
            </p:extLst>
          </p:nvPr>
        </p:nvGraphicFramePr>
        <p:xfrm>
          <a:off x="3213104" y="1906588"/>
          <a:ext cx="3557587" cy="330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32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жителей (человек)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01.01.2021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сельских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населённых пунктов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100" b="1" i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Айполово</a:t>
                      </a:r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(0)</a:t>
                      </a:r>
                    </a:p>
                    <a:p>
                      <a:pPr algn="ctr"/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Волчиха (0)</a:t>
                      </a:r>
                    </a:p>
                    <a:p>
                      <a:pPr algn="ctr"/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100" b="1" i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Казальцево</a:t>
                      </a:r>
                      <a:r>
                        <a:rPr lang="ru-RU" sz="1100" b="1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(17)</a:t>
                      </a:r>
                    </a:p>
                    <a:p>
                      <a:pPr algn="ctr"/>
                      <a:r>
                        <a:rPr lang="ru-RU" sz="1100" b="1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b="1" i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Наунак</a:t>
                      </a:r>
                      <a:r>
                        <a:rPr lang="ru-RU" sz="1100" b="1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(32)</a:t>
                      </a:r>
                      <a:endParaRPr lang="ru-RU" sz="11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2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51-100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b="1" i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Усть-Чижапка</a:t>
                      </a:r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(53)</a:t>
                      </a:r>
                      <a:endParaRPr lang="ru-RU" sz="11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8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101-200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Восток (110)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b="1" i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Бондарка</a:t>
                      </a:r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(174)</a:t>
                      </a:r>
                    </a:p>
                    <a:p>
                      <a:pPr algn="ctr"/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Пашня (181)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Новый Тевриз (188) д. Лозунга (190)</a:t>
                      </a:r>
                    </a:p>
                    <a:p>
                      <a:pPr algn="ctr"/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b="1" i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Киндал</a:t>
                      </a:r>
                      <a:r>
                        <a:rPr lang="ru-RU" sz="11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(200)</a:t>
                      </a:r>
                    </a:p>
                    <a:p>
                      <a:pPr algn="ctr"/>
                      <a:endParaRPr lang="ru-RU" sz="11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659" marB="4565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07154" y="8880475"/>
            <a:ext cx="42862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BC64CA-D020-4A27-A885-71A17B5886CB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52227" name="Заголовок 2"/>
          <p:cNvSpPr txBox="1">
            <a:spLocks/>
          </p:cNvSpPr>
          <p:nvPr/>
        </p:nvSpPr>
        <p:spPr bwMode="auto">
          <a:xfrm rot="-5400000">
            <a:off x="-3842543" y="4842669"/>
            <a:ext cx="8143875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КАРГАСОКСКОЕ СЕЛЬСКОЕ ПОСЕЛЕНИЕ</a:t>
            </a:r>
          </a:p>
        </p:txBody>
      </p:sp>
      <p:sp>
        <p:nvSpPr>
          <p:cNvPr id="52228" name="Прямоугольник 17"/>
          <p:cNvSpPr>
            <a:spLocks noChangeArrowheads="1"/>
          </p:cNvSpPr>
          <p:nvPr/>
        </p:nvSpPr>
        <p:spPr bwMode="auto">
          <a:xfrm>
            <a:off x="518815" y="2491890"/>
            <a:ext cx="63502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0065га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(1,4 % от Каргасокского района). Располагается на территории районного центра. Наличие круглогодичного сообщения: да.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alt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01.01.2021г.):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1 0492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(56 % от численности населения Каргасокского района). 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Каргасок (6912 чел.</a:t>
            </a:r>
            <a:r>
              <a:rPr lang="ru-RU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Геологический (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1 352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чел.), п. Нефтяников (876 чел.), с. Павлово (564 чел.), д. Пашня (181 чел.), 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Бондарка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(174чел.), п. 5 км (243 чел.), д. Лозунга (190 чел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33" name="Прямоугольник 2"/>
          <p:cNvSpPr>
            <a:spLocks noChangeArrowheads="1"/>
          </p:cNvSpPr>
          <p:nvPr/>
        </p:nvSpPr>
        <p:spPr bwMode="auto">
          <a:xfrm>
            <a:off x="454025" y="6183906"/>
            <a:ext cx="6403975" cy="3005138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ПОСЕЛЕНИЯ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общеобразовательных организаций – 3 шт.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(1 790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обучающихся), организаций дополнительного образования детей – 3 шт. (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1 350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обучающихся), дошкольных образовательных организаций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 шт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(693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воспитанника), групп кратковременного пребывания – 1 (6 воспитанников), учреждения культурно-досугового типа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 шт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библиотек - 6шт., музей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шт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спортивных сооружений – 28 шт.     ЦРБ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шт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ФАП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 шт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ЖКХ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котельные – 12 шт., тепловые сети - 26,2 км, скважины – 12 шт., водонапорные башни – 3  шт., водопроводные сети –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64,6 км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канализационная сеть -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7,6 км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сети электрические - 318 км, протяженность уличной газовой сети  - 177,4 км.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производственной сферы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-бетонный завод.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бытового обслуживания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- 54 шт., 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розничной торговли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- 172 шт.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малого и среднего бизнеса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ООО «Спец-СП», «РСУ-5», ИП.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Сосредоточение объектов культуры, образования и здравоохранения, предоставляющих широкий спектр услуг, даёт возможность развития человеческого потенциала.</a:t>
            </a:r>
            <a:r>
              <a:rPr lang="ru-RU" altLang="ru-RU" sz="1200" b="1" dirty="0">
                <a:solidFill>
                  <a:srgbClr val="7F7F7F"/>
                </a:solidFill>
                <a:latin typeface="Candara" panose="020E0502030303020204" pitchFamily="34" charset="0"/>
              </a:rPr>
              <a:t>                           </a:t>
            </a:r>
            <a:endParaRPr lang="ru-RU" altLang="ru-RU" sz="1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Прямоугольник 2"/>
          <p:cNvSpPr>
            <a:spLocks noChangeArrowheads="1"/>
          </p:cNvSpPr>
          <p:nvPr/>
        </p:nvSpPr>
        <p:spPr bwMode="auto">
          <a:xfrm>
            <a:off x="454025" y="925513"/>
            <a:ext cx="63817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в  2006 году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 Евгеньевич,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 рождения – 1978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полномочий: март 2017 г. - сентябрь 2022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636700, Томская область, Каргасокский район,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Каргасок, ул. Новая, 1    Телефон: 8(38253) 2-21-71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http://www.sp.kargasok.ru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kargs@tomsk.gov.ru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</a:t>
            </a:r>
            <a:r>
              <a:rPr lang="ru-RU" altLang="ru-RU" sz="12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Лактионова Татьяна Владимировна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18.09.2017 г.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1477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А Р Г А С О К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2233" name="Picture 37" descr="D:\Тепло\Паспорт\Фото Барыше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716"/>
          <a:stretch>
            <a:fillRect/>
          </a:stretch>
        </p:blipFill>
        <p:spPr bwMode="auto">
          <a:xfrm>
            <a:off x="5445223" y="1025525"/>
            <a:ext cx="1423889" cy="17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17190"/>
              </p:ext>
            </p:extLst>
          </p:nvPr>
        </p:nvGraphicFramePr>
        <p:xfrm>
          <a:off x="525625" y="4006317"/>
          <a:ext cx="6317268" cy="2242558"/>
        </p:xfrm>
        <a:graphic>
          <a:graphicData uri="http://schemas.openxmlformats.org/drawingml/2006/table">
            <a:tbl>
              <a:tblPr/>
              <a:tblGrid>
                <a:gridCol w="134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428562730"/>
                    </a:ext>
                  </a:extLst>
                </a:gridCol>
                <a:gridCol w="91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472">
                  <a:extLst>
                    <a:ext uri="{9D8B030D-6E8A-4147-A177-3AD203B41FA5}">
                      <a16:colId xmlns:a16="http://schemas.microsoft.com/office/drawing/2014/main" val="902981145"/>
                    </a:ext>
                  </a:extLst>
                </a:gridCol>
              </a:tblGrid>
              <a:tr h="27392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130 435,3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130 210,2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99 </a:t>
                      </a: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332,3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100 947,0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т.ч. налоговые и неналоговые доходы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29 026,6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28 822,9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28 070,3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31954,6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113,8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134 500,7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132 624,5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100 983,5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97 371,4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03988" y="8858250"/>
            <a:ext cx="3492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B6DCF4-1F25-4959-B91F-8CD97F92E3C3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54275" name="Заголовок 2"/>
          <p:cNvSpPr txBox="1">
            <a:spLocks/>
          </p:cNvSpPr>
          <p:nvPr/>
        </p:nvSpPr>
        <p:spPr bwMode="auto">
          <a:xfrm rot="-5400000">
            <a:off x="-3883818" y="4783932"/>
            <a:ext cx="8243887" cy="4762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ВЕРТИКОССКОЕ СЕЛЬСКОЕ ПОСЕЛЕНИЕ</a:t>
            </a:r>
          </a:p>
        </p:txBody>
      </p:sp>
      <p:sp>
        <p:nvSpPr>
          <p:cNvPr id="54276" name="Прямоугольник 17"/>
          <p:cNvSpPr>
            <a:spLocks noChangeArrowheads="1"/>
          </p:cNvSpPr>
          <p:nvPr/>
        </p:nvSpPr>
        <p:spPr bwMode="auto">
          <a:xfrm>
            <a:off x="458788" y="2862267"/>
            <a:ext cx="6399212" cy="16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15 392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 (0,18% от Каргасокского района). 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120 км – по автозимнику, 134 км – водный путь.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(зима - автозимник, межсезонье - авиа, лето - водный путь).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(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01.01.2021г.): 528 человек (2,8 % от численности Каргасокского района).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с. </a:t>
            </a:r>
            <a:r>
              <a:rPr lang="ru-RU" altLang="ru-RU" sz="12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Вертикос</a:t>
            </a: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(528 чел.).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300"/>
              </a:spcBef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2" name="Прямоугольник 2"/>
          <p:cNvSpPr>
            <a:spLocks noChangeArrowheads="1"/>
          </p:cNvSpPr>
          <p:nvPr/>
        </p:nvSpPr>
        <p:spPr bwMode="auto">
          <a:xfrm>
            <a:off x="476250" y="6289675"/>
            <a:ext cx="6321425" cy="270843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Функционирует общеобразовательных организаций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81 обучающихся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), в т. ч. групп сокращенного дня -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(35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воспитанников), учреждения культурно-досугового типа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библиотек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спортивных сооружений – 4 шт., детские площадки – 4шт.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ФАП - 1шт.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котельные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тепловые сети - 0,04 км, скважины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5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водонапорные башни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4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водопроводные сети – 3,9 км, сети электрические - 14,09 км, протяженность уличной газовой сети  - 10,223 км.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производственной сферы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ООО «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Газпром Питание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(хлебопекарня).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розничной торговли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- 7 шт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ООО «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Газпром Питание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», ИП,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ПО «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Коопзверпромхоз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alt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ерритории поселения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памятник природы областного значения - обнажение горных пород площадью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Градообразующая газовая отрасль - газокомпрессорная станция, занимающаяся транспортировкой газа, здесь трудоустроены около 100 жителей села.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4279" name="Прямоугольник 2"/>
          <p:cNvSpPr>
            <a:spLocks noChangeArrowheads="1"/>
          </p:cNvSpPr>
          <p:nvPr/>
        </p:nvSpPr>
        <p:spPr bwMode="auto">
          <a:xfrm>
            <a:off x="476254" y="925513"/>
            <a:ext cx="6202363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в  2004 году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Кинцель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Артур Сергеевич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год рождения – 1995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август 2020 г. -  август 2025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636753, Томская область, Каргасокский район,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с. </a:t>
            </a:r>
            <a:r>
              <a:rPr lang="ru-RU" altLang="ru-RU" sz="1200" dirty="0" err="1">
                <a:latin typeface="Times New Roman" panose="02020603050405020304" pitchFamily="18" charset="0"/>
                <a:ea typeface="Arial Unicode MS" pitchFamily="34" charset="-128"/>
              </a:rPr>
              <a:t>Вертикос</a:t>
            </a: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, ул. Молодежная, 1  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8(38253) 3-61-72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vertikos.tomsk.ru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mkuvertikos@yandex.ru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</a:t>
            </a:r>
            <a:r>
              <a:rPr lang="ru-RU" altLang="ru-RU" sz="12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Мартин Александр Иванович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2020 г.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 Р Т И К О С </a:t>
            </a:r>
            <a:r>
              <a:rPr lang="ru-RU" sz="3200" b="1" i="1" dirty="0" err="1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33553"/>
              </p:ext>
            </p:extLst>
          </p:nvPr>
        </p:nvGraphicFramePr>
        <p:xfrm>
          <a:off x="485778" y="4470400"/>
          <a:ext cx="6183314" cy="1810404"/>
        </p:xfrm>
        <a:graphic>
          <a:graphicData uri="http://schemas.openxmlformats.org/drawingml/2006/table">
            <a:tbl>
              <a:tblPr/>
              <a:tblGrid>
                <a:gridCol w="1440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39603254"/>
                    </a:ext>
                  </a:extLst>
                </a:gridCol>
                <a:gridCol w="92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186">
                  <a:extLst>
                    <a:ext uri="{9D8B030D-6E8A-4147-A177-3AD203B41FA5}">
                      <a16:colId xmlns:a16="http://schemas.microsoft.com/office/drawing/2014/main" val="1096874682"/>
                    </a:ext>
                  </a:extLst>
                </a:gridCol>
              </a:tblGrid>
              <a:tr h="314877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6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11021,6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11084,1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11 210,2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11 304,6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т.ч. налоговые и неналоговые доходы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3077,9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3140,8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3129,9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3230,2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9994,5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9758,5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10267,1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10021,5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4343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062038"/>
            <a:ext cx="126206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2" name="Прямоугольник 2"/>
          <p:cNvSpPr>
            <a:spLocks noChangeArrowheads="1"/>
          </p:cNvSpPr>
          <p:nvPr/>
        </p:nvSpPr>
        <p:spPr bwMode="auto">
          <a:xfrm>
            <a:off x="477838" y="6675378"/>
            <a:ext cx="6394450" cy="233910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Функционирует начальных общеобразовательных организаций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обучающихся), групп кратковременного пребывания – 1 шт.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(9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воспитанников), библиотек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спортивных сооружений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ФАП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котельные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тепловые сети -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0,15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водонапорные башни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сети электрические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6,2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розничной торговли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- 3 шт., объекты бытового обслуживания – 2 шт.</a:t>
            </a:r>
          </a:p>
          <a:p>
            <a:pPr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ИП.</a:t>
            </a:r>
            <a:br>
              <a:rPr lang="ru-RU" alt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для большинства жителей поселения рыбалка - основной доход семейного бюджета. Потенциал для развития - заключается в использовании природно- географического фактора - земель бывшего АОЗТ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43667" y="8858250"/>
            <a:ext cx="42862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9B8691A-3307-4647-953B-89CF777462A4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56324" name="Заголовок 2"/>
          <p:cNvSpPr txBox="1">
            <a:spLocks/>
          </p:cNvSpPr>
          <p:nvPr/>
        </p:nvSpPr>
        <p:spPr bwMode="auto">
          <a:xfrm rot="-5400000">
            <a:off x="-3836987" y="4837113"/>
            <a:ext cx="8143875" cy="4699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КИНДАЛЬСКОЕ СЕЛЬСКОЕ ПОСЕЛЕНИЕ</a:t>
            </a:r>
          </a:p>
        </p:txBody>
      </p:sp>
      <p:sp>
        <p:nvSpPr>
          <p:cNvPr id="56325" name="Прямоугольник 17"/>
          <p:cNvSpPr>
            <a:spLocks noChangeArrowheads="1"/>
          </p:cNvSpPr>
          <p:nvPr/>
        </p:nvSpPr>
        <p:spPr bwMode="auto">
          <a:xfrm>
            <a:off x="463550" y="2805113"/>
            <a:ext cx="6242050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7 337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(0,08% от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55 км - по автозимнику, 25 км – водный путь.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(зима - автозимник, межсезонье - авиа, лето - водный путь).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01.01.2021г.): 200 человек (1,06 % от численности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Киндал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 чел.),  д.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Казальцево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 чел.).  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300"/>
              </a:spcBef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6" name="Прямоугольник 2"/>
          <p:cNvSpPr>
            <a:spLocks noChangeArrowheads="1"/>
          </p:cNvSpPr>
          <p:nvPr/>
        </p:nvSpPr>
        <p:spPr bwMode="auto">
          <a:xfrm>
            <a:off x="469904" y="893763"/>
            <a:ext cx="5072063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2004 году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Владимир Васильевич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год рождения – 1974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сентябрь 2017 г. - сентябрь 2022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636750, Томская область, Каргасокский район,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Киндал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Центральная, 16</a:t>
            </a:r>
            <a:r>
              <a:rPr lang="ru-RU" altLang="ru-RU" sz="1200" dirty="0"/>
              <a:t>.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8(38253) 3-21-46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kindal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tomsk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en-US" alt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admkindal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</a:t>
            </a:r>
            <a:r>
              <a:rPr lang="en-US" alt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yandex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Владимир Васильевич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18.09.2017 г.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6328" name="Рисунок 9" descr="D:\User\Desktop\glava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000125"/>
            <a:ext cx="135731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0" y="4"/>
            <a:ext cx="6858000" cy="1000125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И Н Д А Л Ь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60891"/>
              </p:ext>
            </p:extLst>
          </p:nvPr>
        </p:nvGraphicFramePr>
        <p:xfrm>
          <a:off x="469900" y="4538153"/>
          <a:ext cx="6402388" cy="2137225"/>
        </p:xfrm>
        <a:graphic>
          <a:graphicData uri="http://schemas.openxmlformats.org/drawingml/2006/table">
            <a:tbl>
              <a:tblPr/>
              <a:tblGrid>
                <a:gridCol w="143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059">
                  <a:extLst>
                    <a:ext uri="{9D8B030D-6E8A-4147-A177-3AD203B41FA5}">
                      <a16:colId xmlns:a16="http://schemas.microsoft.com/office/drawing/2014/main" val="3538858289"/>
                    </a:ext>
                  </a:extLst>
                </a:gridCol>
                <a:gridCol w="943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000">
                  <a:extLst>
                    <a:ext uri="{9D8B030D-6E8A-4147-A177-3AD203B41FA5}">
                      <a16:colId xmlns:a16="http://schemas.microsoft.com/office/drawing/2014/main" val="2135828437"/>
                    </a:ext>
                  </a:extLst>
                </a:gridCol>
              </a:tblGrid>
              <a:tr h="30514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5 707,4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5 699,6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5896,6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5886,2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435,2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399,0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411,4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5711,5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5688,1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5810,6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5724,2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43667" y="8858250"/>
            <a:ext cx="42862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C6A287-63C6-4396-B5BA-721F8190FC9C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58371" name="Заголовок 2"/>
          <p:cNvSpPr txBox="1">
            <a:spLocks/>
          </p:cNvSpPr>
          <p:nvPr/>
        </p:nvSpPr>
        <p:spPr bwMode="auto">
          <a:xfrm rot="-5400000">
            <a:off x="-3866356" y="4795044"/>
            <a:ext cx="8215312" cy="4826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НОВОВАСЮГАНСКОЕ СЕЛЬСКОЕ ПОСЕЛЕНИЕ</a:t>
            </a:r>
          </a:p>
        </p:txBody>
      </p:sp>
      <p:sp>
        <p:nvSpPr>
          <p:cNvPr id="58372" name="Прямоугольник 17"/>
          <p:cNvSpPr>
            <a:spLocks noChangeArrowheads="1"/>
          </p:cNvSpPr>
          <p:nvPr/>
        </p:nvSpPr>
        <p:spPr bwMode="auto">
          <a:xfrm>
            <a:off x="415929" y="2727329"/>
            <a:ext cx="6399213" cy="16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66 390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 (0,76% от Каргасокского района). </a:t>
            </a:r>
            <a:endParaRPr lang="en-US" altLang="ru-RU" sz="12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420 км - по автозимнику, 607 км – водным транспортом, 277 км – авиатранспортом.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 (зима - автозимник, либо авиасообщение).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01.01.2021г.): 1919 человека (10,4 % от численности Каргасокского района). 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Новый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Васюган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(1919 чел.), д.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Айполово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 чел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altLang="ru-RU" sz="1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ru-RU" altLang="ru-RU" sz="12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10" name="Прямоугольник 2"/>
          <p:cNvSpPr>
            <a:spLocks noChangeArrowheads="1"/>
          </p:cNvSpPr>
          <p:nvPr/>
        </p:nvSpPr>
        <p:spPr bwMode="auto">
          <a:xfrm>
            <a:off x="458788" y="6257929"/>
            <a:ext cx="6399212" cy="288607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Функционирует общеобразовательных организаций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(260 обучающихся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), дошкольных образовательных организаций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(118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воспитанников), учреждения культурно-досугового типа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библиотек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спортивные сооружения – 6 шт.,       врачебная амбулатория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котельные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3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тепловые сети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12,9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скважины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водонапорные башни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водопроводные сети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26,5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сети электрические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18,7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бытового обслуживания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4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розничной торговли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- 26 шт. </a:t>
            </a:r>
            <a:endParaRPr lang="ru-RU" alt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 ООО « Транзит- Авиа», ООО «Сибирский лес», ИП.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Географический центр нефтяных месторождений Томской области. Надежды местных жителей связаны со строительством Северной широтной автомобильной дороги на Омск и Новосибирск, для ее открытия осталось построить 85 км, из которых всего 10 км пересекают водораздельную часть огромного Васюганского болота. </a:t>
            </a:r>
          </a:p>
          <a:p>
            <a:pPr algn="just" eaLnBrk="1" hangingPunct="1">
              <a:defRPr/>
            </a:pPr>
            <a:endParaRPr lang="ru-RU" altLang="ru-RU" sz="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4" name="Прямоугольник 2"/>
          <p:cNvSpPr>
            <a:spLocks noChangeArrowheads="1"/>
          </p:cNvSpPr>
          <p:nvPr/>
        </p:nvSpPr>
        <p:spPr bwMode="auto">
          <a:xfrm>
            <a:off x="455613" y="830267"/>
            <a:ext cx="6165850" cy="181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2004 году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Павел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Гербертович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год рождения – 1969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сентябрь 2017 г. - сентябрь 2022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636740, Томская область, Каргасокский район,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с. Новый </a:t>
            </a:r>
            <a:r>
              <a:rPr lang="ru-RU" altLang="ru-RU" sz="1200" dirty="0" err="1">
                <a:latin typeface="Times New Roman" panose="02020603050405020304" pitchFamily="18" charset="0"/>
                <a:ea typeface="Arial Unicode MS" pitchFamily="34" charset="-128"/>
              </a:rPr>
              <a:t>Васюган</a:t>
            </a: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, ул.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Советская, 49.  Телефон: 8(38253) 2-92-84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http://www.novvas.tomsk.ru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novyjvasiugan@yandex.ru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Лысенко Павел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Гербертович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18.09.2017 г.</a:t>
            </a:r>
          </a:p>
        </p:txBody>
      </p:sp>
      <p:pic>
        <p:nvPicPr>
          <p:cNvPr id="58375" name="Picture 2" descr="&amp;Scy;&amp;ucy;&amp;pcy;&amp;rcy;&amp;ucy;&amp;ncy;&amp;ocy;&amp;vcy; &amp;YUcy;.&amp;Pcy;. &amp;fcy;&amp;ocy;&amp;tcy;&amp;o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430" r="1164" b="2106"/>
          <a:stretch>
            <a:fillRect/>
          </a:stretch>
        </p:blipFill>
        <p:spPr bwMode="auto">
          <a:xfrm>
            <a:off x="5360988" y="925517"/>
            <a:ext cx="1497012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89959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92868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 О В О В А С Ю Г А Н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60014"/>
              </p:ext>
            </p:extLst>
          </p:nvPr>
        </p:nvGraphicFramePr>
        <p:xfrm>
          <a:off x="482600" y="4323914"/>
          <a:ext cx="6520480" cy="1973262"/>
        </p:xfrm>
        <a:graphic>
          <a:graphicData uri="http://schemas.openxmlformats.org/drawingml/2006/table">
            <a:tbl>
              <a:tblPr/>
              <a:tblGrid>
                <a:gridCol w="141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890">
                  <a:extLst>
                    <a:ext uri="{9D8B030D-6E8A-4147-A177-3AD203B41FA5}">
                      <a16:colId xmlns:a16="http://schemas.microsoft.com/office/drawing/2014/main" val="2199298833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401">
                  <a:extLst>
                    <a:ext uri="{9D8B030D-6E8A-4147-A177-3AD203B41FA5}">
                      <a16:colId xmlns:a16="http://schemas.microsoft.com/office/drawing/2014/main" val="8666952"/>
                    </a:ext>
                  </a:extLst>
                </a:gridCol>
              </a:tblGrid>
              <a:tr h="349066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39 412,7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39 564,1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34 147,8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34 250,7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т.ч. 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11 304,2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11 455,8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11 491,6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11 633,1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38431,8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38250,8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33795,2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33633,4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4" name="Прямоугольник 2"/>
          <p:cNvSpPr>
            <a:spLocks noChangeArrowheads="1"/>
          </p:cNvSpPr>
          <p:nvPr/>
        </p:nvSpPr>
        <p:spPr bwMode="auto">
          <a:xfrm>
            <a:off x="454029" y="6455329"/>
            <a:ext cx="6403971" cy="2523768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Функционирует общеобразовательных организаций – 2 шт.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(138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обучающихся), в т. ч. групп сокращенного дня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воспитанников), дошкольных образовательных организаций – 1 шт.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(33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воспитанников), учреждения культурно-досугового типа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библиотек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3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спортивных сооружений – 4 шт., ФАП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3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котельные – 3 шт., тепловые сети – 0,7 км, скважины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сети электрические – 27,9 км.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производственной сферы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(хлебопекарни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altLang="ru-RU" sz="1200" u="sng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розничной торговли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– 14 шт. </a:t>
            </a:r>
            <a:r>
              <a:rPr lang="ru-RU" altLang="ru-RU" sz="1200" u="sng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малого и среднего бизнеса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 ИП.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Особые природные ресурсы для разведения скота и рыбной ловли: много заливных лугов, река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Васюган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лежащие вокруг посёлка озера. Большим подспорьем является заготовка и переработка лесных ресурсов, а для местного населения: заготовление ягод, ореха, пушнины.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Заголовок 2"/>
          <p:cNvSpPr txBox="1">
            <a:spLocks/>
          </p:cNvSpPr>
          <p:nvPr/>
        </p:nvSpPr>
        <p:spPr bwMode="auto">
          <a:xfrm rot="-5400000">
            <a:off x="-3892549" y="4792663"/>
            <a:ext cx="82438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НОВОЮГИНСКОЕ СЕЛЬСКОЕ  ПОСЕЛЕНИЕ</a:t>
            </a:r>
          </a:p>
        </p:txBody>
      </p:sp>
      <p:sp>
        <p:nvSpPr>
          <p:cNvPr id="36870" name="Прямоугольник 17"/>
          <p:cNvSpPr>
            <a:spLocks noChangeArrowheads="1"/>
          </p:cNvSpPr>
          <p:nvPr/>
        </p:nvSpPr>
        <p:spPr bwMode="auto">
          <a:xfrm>
            <a:off x="476253" y="2657237"/>
            <a:ext cx="6430959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69 609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га (0,8 % от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Удалённость от районного центра: 24 км. Наличие круглогодичного сообщения: частично (да - с.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Новоюгино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и п. Большая Грива;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нет - с.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Староюгино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зима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30 км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автозимник, лето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43 км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водный путь).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(на 01.01.2021г.): 1203 человека (6,4 % от численности Каргасокского района). </a:t>
            </a: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с.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Новоюгино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(496 чел.), п. Большая Грива (210 чел.), с.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Наунак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(32 чел.), с.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Староюгино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(465 чел.).  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ru-RU" altLang="ru-RU" sz="12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Прямоугольник 2"/>
          <p:cNvSpPr>
            <a:spLocks noChangeArrowheads="1"/>
          </p:cNvSpPr>
          <p:nvPr/>
        </p:nvSpPr>
        <p:spPr bwMode="auto">
          <a:xfrm>
            <a:off x="476254" y="900113"/>
            <a:ext cx="6202363" cy="18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2004 году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Николай Викторович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год рождения – 1988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сентябрь 2017 г. - сентябрь 2022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636714, Томская область, Каргасокский район,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Новоюгино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Центральная, 44-2.  Телефон: 8(38253) 3-71-32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http://www.novougino.kargasok.ru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ansp06@mail.ru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Николай Викторович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18.09.2017 г.</a:t>
            </a:r>
          </a:p>
        </p:txBody>
      </p:sp>
      <p:sp>
        <p:nvSpPr>
          <p:cNvPr id="6042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43667" y="8858250"/>
            <a:ext cx="42862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73EC9A-89F2-4611-A559-13B705086564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 О В О Ю Г И Н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24665"/>
              </p:ext>
            </p:extLst>
          </p:nvPr>
        </p:nvGraphicFramePr>
        <p:xfrm>
          <a:off x="466368" y="4400677"/>
          <a:ext cx="6418174" cy="2035723"/>
        </p:xfrm>
        <a:graphic>
          <a:graphicData uri="http://schemas.openxmlformats.org/drawingml/2006/table">
            <a:tbl>
              <a:tblPr/>
              <a:tblGrid>
                <a:gridCol w="141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090">
                  <a:extLst>
                    <a:ext uri="{9D8B030D-6E8A-4147-A177-3AD203B41FA5}">
                      <a16:colId xmlns:a16="http://schemas.microsoft.com/office/drawing/2014/main" val="2542531598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785">
                  <a:extLst>
                    <a:ext uri="{9D8B030D-6E8A-4147-A177-3AD203B41FA5}">
                      <a16:colId xmlns:a16="http://schemas.microsoft.com/office/drawing/2014/main" val="4174511796"/>
                    </a:ext>
                  </a:extLst>
                </a:gridCol>
              </a:tblGrid>
              <a:tr h="417457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20 798,8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20 784,4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38 876,3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38 570,1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1 814,1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1 799,7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1 974,6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1 970,3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22207,2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21821,2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39237,6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38236,9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0489" name="Рисунок 12" descr="ÐÐ¸ÐºÐ¾Ð»Ð°Ð¹ ÐÐ¸ÐºÑÐ¾ÑÐ¾Ð²Ð¸Ñ ÐÐ°ÑÐ°ÑÐ¾Ð², ÑÐ¾Ñ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000125"/>
            <a:ext cx="14986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750417">
            <a:off x="321968" y="6283839"/>
            <a:ext cx="4258869" cy="2857520"/>
            <a:chOff x="2279" y="9609"/>
            <a:chExt cx="7777" cy="5454"/>
          </a:xfrm>
          <a:solidFill>
            <a:schemeClr val="tx2">
              <a:alpha val="86000"/>
            </a:schemeClr>
          </a:solidFill>
        </p:grpSpPr>
        <p:sp>
          <p:nvSpPr>
            <p:cNvPr id="21" name="Freeform 3"/>
            <p:cNvSpPr>
              <a:spLocks/>
            </p:cNvSpPr>
            <p:nvPr/>
          </p:nvSpPr>
          <p:spPr bwMode="auto">
            <a:xfrm>
              <a:off x="6646" y="13289"/>
              <a:ext cx="1051" cy="498"/>
            </a:xfrm>
            <a:custGeom>
              <a:avLst/>
              <a:gdLst>
                <a:gd name="T0" fmla="*/ 6 w 101"/>
                <a:gd name="T1" fmla="*/ 1 h 47"/>
                <a:gd name="T2" fmla="*/ 15 w 101"/>
                <a:gd name="T3" fmla="*/ 2 h 47"/>
                <a:gd name="T4" fmla="*/ 21 w 101"/>
                <a:gd name="T5" fmla="*/ 7 h 47"/>
                <a:gd name="T6" fmla="*/ 27 w 101"/>
                <a:gd name="T7" fmla="*/ 7 h 47"/>
                <a:gd name="T8" fmla="*/ 32 w 101"/>
                <a:gd name="T9" fmla="*/ 2 h 47"/>
                <a:gd name="T10" fmla="*/ 44 w 101"/>
                <a:gd name="T11" fmla="*/ 2 h 47"/>
                <a:gd name="T12" fmla="*/ 54 w 101"/>
                <a:gd name="T13" fmla="*/ 3 h 47"/>
                <a:gd name="T14" fmla="*/ 64 w 101"/>
                <a:gd name="T15" fmla="*/ 5 h 47"/>
                <a:gd name="T16" fmla="*/ 74 w 101"/>
                <a:gd name="T17" fmla="*/ 2 h 47"/>
                <a:gd name="T18" fmla="*/ 85 w 101"/>
                <a:gd name="T19" fmla="*/ 0 h 47"/>
                <a:gd name="T20" fmla="*/ 98 w 101"/>
                <a:gd name="T21" fmla="*/ 4 h 47"/>
                <a:gd name="T22" fmla="*/ 101 w 101"/>
                <a:gd name="T23" fmla="*/ 13 h 47"/>
                <a:gd name="T24" fmla="*/ 94 w 101"/>
                <a:gd name="T25" fmla="*/ 15 h 47"/>
                <a:gd name="T26" fmla="*/ 90 w 101"/>
                <a:gd name="T27" fmla="*/ 19 h 47"/>
                <a:gd name="T28" fmla="*/ 88 w 101"/>
                <a:gd name="T29" fmla="*/ 24 h 47"/>
                <a:gd name="T30" fmla="*/ 86 w 101"/>
                <a:gd name="T31" fmla="*/ 30 h 47"/>
                <a:gd name="T32" fmla="*/ 79 w 101"/>
                <a:gd name="T33" fmla="*/ 34 h 47"/>
                <a:gd name="T34" fmla="*/ 72 w 101"/>
                <a:gd name="T35" fmla="*/ 41 h 47"/>
                <a:gd name="T36" fmla="*/ 68 w 101"/>
                <a:gd name="T37" fmla="*/ 45 h 47"/>
                <a:gd name="T38" fmla="*/ 65 w 101"/>
                <a:gd name="T39" fmla="*/ 41 h 47"/>
                <a:gd name="T40" fmla="*/ 61 w 101"/>
                <a:gd name="T41" fmla="*/ 35 h 47"/>
                <a:gd name="T42" fmla="*/ 51 w 101"/>
                <a:gd name="T43" fmla="*/ 36 h 47"/>
                <a:gd name="T44" fmla="*/ 44 w 101"/>
                <a:gd name="T45" fmla="*/ 42 h 47"/>
                <a:gd name="T46" fmla="*/ 37 w 101"/>
                <a:gd name="T47" fmla="*/ 43 h 47"/>
                <a:gd name="T48" fmla="*/ 32 w 101"/>
                <a:gd name="T49" fmla="*/ 38 h 47"/>
                <a:gd name="T50" fmla="*/ 23 w 101"/>
                <a:gd name="T51" fmla="*/ 41 h 47"/>
                <a:gd name="T52" fmla="*/ 14 w 101"/>
                <a:gd name="T53" fmla="*/ 46 h 47"/>
                <a:gd name="T54" fmla="*/ 6 w 101"/>
                <a:gd name="T55" fmla="*/ 45 h 47"/>
                <a:gd name="T56" fmla="*/ 2 w 101"/>
                <a:gd name="T57" fmla="*/ 42 h 47"/>
                <a:gd name="T58" fmla="*/ 3 w 101"/>
                <a:gd name="T59" fmla="*/ 36 h 47"/>
                <a:gd name="T60" fmla="*/ 0 w 101"/>
                <a:gd name="T61" fmla="*/ 31 h 47"/>
                <a:gd name="T62" fmla="*/ 4 w 101"/>
                <a:gd name="T63" fmla="*/ 26 h 47"/>
                <a:gd name="T64" fmla="*/ 1 w 101"/>
                <a:gd name="T65" fmla="*/ 18 h 47"/>
                <a:gd name="T66" fmla="*/ 1 w 101"/>
                <a:gd name="T67" fmla="*/ 12 h 47"/>
                <a:gd name="T68" fmla="*/ 5 w 101"/>
                <a:gd name="T69" fmla="*/ 7 h 47"/>
                <a:gd name="T70" fmla="*/ 5 w 101"/>
                <a:gd name="T7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47">
                  <a:moveTo>
                    <a:pt x="5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3"/>
                    <a:pt x="18" y="5"/>
                    <a:pt x="18" y="5"/>
                  </a:cubicBezTo>
                  <a:cubicBezTo>
                    <a:pt x="19" y="5"/>
                    <a:pt x="20" y="6"/>
                    <a:pt x="21" y="7"/>
                  </a:cubicBezTo>
                  <a:cubicBezTo>
                    <a:pt x="22" y="8"/>
                    <a:pt x="23" y="9"/>
                    <a:pt x="24" y="9"/>
                  </a:cubicBezTo>
                  <a:cubicBezTo>
                    <a:pt x="25" y="9"/>
                    <a:pt x="26" y="8"/>
                    <a:pt x="27" y="7"/>
                  </a:cubicBezTo>
                  <a:cubicBezTo>
                    <a:pt x="28" y="6"/>
                    <a:pt x="29" y="5"/>
                    <a:pt x="30" y="4"/>
                  </a:cubicBezTo>
                  <a:cubicBezTo>
                    <a:pt x="31" y="4"/>
                    <a:pt x="31" y="3"/>
                    <a:pt x="32" y="2"/>
                  </a:cubicBezTo>
                  <a:cubicBezTo>
                    <a:pt x="34" y="2"/>
                    <a:pt x="35" y="2"/>
                    <a:pt x="37" y="2"/>
                  </a:cubicBezTo>
                  <a:cubicBezTo>
                    <a:pt x="39" y="2"/>
                    <a:pt x="42" y="2"/>
                    <a:pt x="44" y="2"/>
                  </a:cubicBezTo>
                  <a:cubicBezTo>
                    <a:pt x="47" y="2"/>
                    <a:pt x="49" y="2"/>
                    <a:pt x="51" y="2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6" y="3"/>
                    <a:pt x="57" y="3"/>
                    <a:pt x="59" y="3"/>
                  </a:cubicBezTo>
                  <a:cubicBezTo>
                    <a:pt x="61" y="4"/>
                    <a:pt x="63" y="5"/>
                    <a:pt x="64" y="5"/>
                  </a:cubicBezTo>
                  <a:cubicBezTo>
                    <a:pt x="66" y="5"/>
                    <a:pt x="68" y="4"/>
                    <a:pt x="69" y="4"/>
                  </a:cubicBezTo>
                  <a:cubicBezTo>
                    <a:pt x="71" y="3"/>
                    <a:pt x="72" y="2"/>
                    <a:pt x="74" y="2"/>
                  </a:cubicBezTo>
                  <a:cubicBezTo>
                    <a:pt x="76" y="1"/>
                    <a:pt x="79" y="2"/>
                    <a:pt x="81" y="2"/>
                  </a:cubicBezTo>
                  <a:cubicBezTo>
                    <a:pt x="83" y="2"/>
                    <a:pt x="84" y="1"/>
                    <a:pt x="85" y="0"/>
                  </a:cubicBezTo>
                  <a:cubicBezTo>
                    <a:pt x="86" y="0"/>
                    <a:pt x="87" y="0"/>
                    <a:pt x="89" y="1"/>
                  </a:cubicBezTo>
                  <a:cubicBezTo>
                    <a:pt x="92" y="1"/>
                    <a:pt x="96" y="2"/>
                    <a:pt x="98" y="4"/>
                  </a:cubicBezTo>
                  <a:cubicBezTo>
                    <a:pt x="100" y="5"/>
                    <a:pt x="99" y="6"/>
                    <a:pt x="100" y="8"/>
                  </a:cubicBezTo>
                  <a:cubicBezTo>
                    <a:pt x="100" y="10"/>
                    <a:pt x="101" y="11"/>
                    <a:pt x="101" y="13"/>
                  </a:cubicBezTo>
                  <a:cubicBezTo>
                    <a:pt x="99" y="13"/>
                    <a:pt x="98" y="13"/>
                    <a:pt x="97" y="13"/>
                  </a:cubicBezTo>
                  <a:cubicBezTo>
                    <a:pt x="96" y="13"/>
                    <a:pt x="95" y="14"/>
                    <a:pt x="94" y="15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8"/>
                    <a:pt x="91" y="18"/>
                    <a:pt x="90" y="19"/>
                  </a:cubicBezTo>
                  <a:cubicBezTo>
                    <a:pt x="90" y="20"/>
                    <a:pt x="90" y="21"/>
                    <a:pt x="89" y="22"/>
                  </a:cubicBezTo>
                  <a:cubicBezTo>
                    <a:pt x="89" y="23"/>
                    <a:pt x="88" y="23"/>
                    <a:pt x="88" y="24"/>
                  </a:cubicBezTo>
                  <a:cubicBezTo>
                    <a:pt x="87" y="25"/>
                    <a:pt x="86" y="25"/>
                    <a:pt x="86" y="26"/>
                  </a:cubicBezTo>
                  <a:cubicBezTo>
                    <a:pt x="85" y="27"/>
                    <a:pt x="86" y="29"/>
                    <a:pt x="86" y="30"/>
                  </a:cubicBezTo>
                  <a:cubicBezTo>
                    <a:pt x="85" y="31"/>
                    <a:pt x="85" y="32"/>
                    <a:pt x="84" y="33"/>
                  </a:cubicBezTo>
                  <a:cubicBezTo>
                    <a:pt x="83" y="33"/>
                    <a:pt x="81" y="33"/>
                    <a:pt x="79" y="34"/>
                  </a:cubicBezTo>
                  <a:cubicBezTo>
                    <a:pt x="78" y="34"/>
                    <a:pt x="76" y="35"/>
                    <a:pt x="75" y="36"/>
                  </a:cubicBezTo>
                  <a:cubicBezTo>
                    <a:pt x="73" y="37"/>
                    <a:pt x="74" y="39"/>
                    <a:pt x="72" y="41"/>
                  </a:cubicBezTo>
                  <a:cubicBezTo>
                    <a:pt x="71" y="42"/>
                    <a:pt x="69" y="43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7" y="44"/>
                    <a:pt x="67" y="44"/>
                  </a:cubicBezTo>
                  <a:cubicBezTo>
                    <a:pt x="66" y="43"/>
                    <a:pt x="66" y="42"/>
                    <a:pt x="65" y="41"/>
                  </a:cubicBezTo>
                  <a:cubicBezTo>
                    <a:pt x="65" y="40"/>
                    <a:pt x="64" y="38"/>
                    <a:pt x="64" y="37"/>
                  </a:cubicBezTo>
                  <a:cubicBezTo>
                    <a:pt x="63" y="36"/>
                    <a:pt x="62" y="35"/>
                    <a:pt x="61" y="35"/>
                  </a:cubicBezTo>
                  <a:cubicBezTo>
                    <a:pt x="59" y="34"/>
                    <a:pt x="57" y="34"/>
                    <a:pt x="55" y="35"/>
                  </a:cubicBezTo>
                  <a:cubicBezTo>
                    <a:pt x="53" y="35"/>
                    <a:pt x="52" y="35"/>
                    <a:pt x="51" y="36"/>
                  </a:cubicBezTo>
                  <a:cubicBezTo>
                    <a:pt x="50" y="37"/>
                    <a:pt x="49" y="38"/>
                    <a:pt x="48" y="39"/>
                  </a:cubicBezTo>
                  <a:cubicBezTo>
                    <a:pt x="47" y="40"/>
                    <a:pt x="46" y="41"/>
                    <a:pt x="44" y="42"/>
                  </a:cubicBezTo>
                  <a:cubicBezTo>
                    <a:pt x="43" y="43"/>
                    <a:pt x="42" y="43"/>
                    <a:pt x="40" y="44"/>
                  </a:cubicBezTo>
                  <a:cubicBezTo>
                    <a:pt x="39" y="44"/>
                    <a:pt x="38" y="44"/>
                    <a:pt x="37" y="43"/>
                  </a:cubicBezTo>
                  <a:cubicBezTo>
                    <a:pt x="36" y="43"/>
                    <a:pt x="36" y="41"/>
                    <a:pt x="35" y="40"/>
                  </a:cubicBezTo>
                  <a:cubicBezTo>
                    <a:pt x="34" y="39"/>
                    <a:pt x="33" y="38"/>
                    <a:pt x="32" y="38"/>
                  </a:cubicBezTo>
                  <a:cubicBezTo>
                    <a:pt x="31" y="37"/>
                    <a:pt x="29" y="38"/>
                    <a:pt x="28" y="39"/>
                  </a:cubicBezTo>
                  <a:cubicBezTo>
                    <a:pt x="26" y="39"/>
                    <a:pt x="25" y="41"/>
                    <a:pt x="23" y="41"/>
                  </a:cubicBezTo>
                  <a:cubicBezTo>
                    <a:pt x="22" y="42"/>
                    <a:pt x="20" y="43"/>
                    <a:pt x="18" y="44"/>
                  </a:cubicBezTo>
                  <a:cubicBezTo>
                    <a:pt x="17" y="44"/>
                    <a:pt x="15" y="46"/>
                    <a:pt x="14" y="46"/>
                  </a:cubicBezTo>
                  <a:cubicBezTo>
                    <a:pt x="12" y="47"/>
                    <a:pt x="11" y="47"/>
                    <a:pt x="9" y="46"/>
                  </a:cubicBezTo>
                  <a:cubicBezTo>
                    <a:pt x="8" y="46"/>
                    <a:pt x="7" y="46"/>
                    <a:pt x="6" y="45"/>
                  </a:cubicBezTo>
                  <a:cubicBezTo>
                    <a:pt x="4" y="44"/>
                    <a:pt x="2" y="44"/>
                    <a:pt x="1" y="43"/>
                  </a:cubicBezTo>
                  <a:cubicBezTo>
                    <a:pt x="1" y="43"/>
                    <a:pt x="1" y="43"/>
                    <a:pt x="2" y="42"/>
                  </a:cubicBezTo>
                  <a:cubicBezTo>
                    <a:pt x="2" y="42"/>
                    <a:pt x="2" y="40"/>
                    <a:pt x="2" y="39"/>
                  </a:cubicBezTo>
                  <a:cubicBezTo>
                    <a:pt x="3" y="38"/>
                    <a:pt x="3" y="37"/>
                    <a:pt x="3" y="36"/>
                  </a:cubicBezTo>
                  <a:cubicBezTo>
                    <a:pt x="3" y="36"/>
                    <a:pt x="3" y="34"/>
                    <a:pt x="2" y="33"/>
                  </a:cubicBezTo>
                  <a:cubicBezTo>
                    <a:pt x="2" y="32"/>
                    <a:pt x="0" y="32"/>
                    <a:pt x="0" y="31"/>
                  </a:cubicBezTo>
                  <a:cubicBezTo>
                    <a:pt x="0" y="30"/>
                    <a:pt x="2" y="30"/>
                    <a:pt x="3" y="29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3" y="23"/>
                    <a:pt x="2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4"/>
                    <a:pt x="1" y="13"/>
                    <a:pt x="1" y="12"/>
                  </a:cubicBezTo>
                  <a:cubicBezTo>
                    <a:pt x="2" y="11"/>
                    <a:pt x="4" y="11"/>
                    <a:pt x="4" y="10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4"/>
            <p:cNvSpPr>
              <a:spLocks noEditPoints="1"/>
            </p:cNvSpPr>
            <p:nvPr/>
          </p:nvSpPr>
          <p:spPr bwMode="auto">
            <a:xfrm>
              <a:off x="7489" y="12875"/>
              <a:ext cx="1018" cy="1198"/>
            </a:xfrm>
            <a:custGeom>
              <a:avLst/>
              <a:gdLst>
                <a:gd name="T0" fmla="*/ 4 w 98"/>
                <a:gd name="T1" fmla="*/ 37 h 113"/>
                <a:gd name="T2" fmla="*/ 3 w 98"/>
                <a:gd name="T3" fmla="*/ 27 h 113"/>
                <a:gd name="T4" fmla="*/ 1 w 98"/>
                <a:gd name="T5" fmla="*/ 15 h 113"/>
                <a:gd name="T6" fmla="*/ 7 w 98"/>
                <a:gd name="T7" fmla="*/ 8 h 113"/>
                <a:gd name="T8" fmla="*/ 16 w 98"/>
                <a:gd name="T9" fmla="*/ 4 h 113"/>
                <a:gd name="T10" fmla="*/ 23 w 98"/>
                <a:gd name="T11" fmla="*/ 2 h 113"/>
                <a:gd name="T12" fmla="*/ 30 w 98"/>
                <a:gd name="T13" fmla="*/ 2 h 113"/>
                <a:gd name="T14" fmla="*/ 33 w 98"/>
                <a:gd name="T15" fmla="*/ 10 h 113"/>
                <a:gd name="T16" fmla="*/ 40 w 98"/>
                <a:gd name="T17" fmla="*/ 17 h 113"/>
                <a:gd name="T18" fmla="*/ 47 w 98"/>
                <a:gd name="T19" fmla="*/ 25 h 113"/>
                <a:gd name="T20" fmla="*/ 52 w 98"/>
                <a:gd name="T21" fmla="*/ 34 h 113"/>
                <a:gd name="T22" fmla="*/ 58 w 98"/>
                <a:gd name="T23" fmla="*/ 44 h 113"/>
                <a:gd name="T24" fmla="*/ 66 w 98"/>
                <a:gd name="T25" fmla="*/ 49 h 113"/>
                <a:gd name="T26" fmla="*/ 68 w 98"/>
                <a:gd name="T27" fmla="*/ 56 h 113"/>
                <a:gd name="T28" fmla="*/ 68 w 98"/>
                <a:gd name="T29" fmla="*/ 65 h 113"/>
                <a:gd name="T30" fmla="*/ 75 w 98"/>
                <a:gd name="T31" fmla="*/ 65 h 113"/>
                <a:gd name="T32" fmla="*/ 82 w 98"/>
                <a:gd name="T33" fmla="*/ 66 h 113"/>
                <a:gd name="T34" fmla="*/ 84 w 98"/>
                <a:gd name="T35" fmla="*/ 76 h 113"/>
                <a:gd name="T36" fmla="*/ 90 w 98"/>
                <a:gd name="T37" fmla="*/ 83 h 113"/>
                <a:gd name="T38" fmla="*/ 98 w 98"/>
                <a:gd name="T39" fmla="*/ 91 h 113"/>
                <a:gd name="T40" fmla="*/ 89 w 98"/>
                <a:gd name="T41" fmla="*/ 89 h 113"/>
                <a:gd name="T42" fmla="*/ 81 w 98"/>
                <a:gd name="T43" fmla="*/ 91 h 113"/>
                <a:gd name="T44" fmla="*/ 81 w 98"/>
                <a:gd name="T45" fmla="*/ 98 h 113"/>
                <a:gd name="T46" fmla="*/ 82 w 98"/>
                <a:gd name="T47" fmla="*/ 105 h 113"/>
                <a:gd name="T48" fmla="*/ 83 w 98"/>
                <a:gd name="T49" fmla="*/ 113 h 113"/>
                <a:gd name="T50" fmla="*/ 77 w 98"/>
                <a:gd name="T51" fmla="*/ 111 h 113"/>
                <a:gd name="T52" fmla="*/ 69 w 98"/>
                <a:gd name="T53" fmla="*/ 107 h 113"/>
                <a:gd name="T54" fmla="*/ 63 w 98"/>
                <a:gd name="T55" fmla="*/ 102 h 113"/>
                <a:gd name="T56" fmla="*/ 60 w 98"/>
                <a:gd name="T57" fmla="*/ 93 h 113"/>
                <a:gd name="T58" fmla="*/ 56 w 98"/>
                <a:gd name="T59" fmla="*/ 87 h 113"/>
                <a:gd name="T60" fmla="*/ 53 w 98"/>
                <a:gd name="T61" fmla="*/ 83 h 113"/>
                <a:gd name="T62" fmla="*/ 50 w 98"/>
                <a:gd name="T63" fmla="*/ 76 h 113"/>
                <a:gd name="T64" fmla="*/ 45 w 98"/>
                <a:gd name="T65" fmla="*/ 74 h 113"/>
                <a:gd name="T66" fmla="*/ 39 w 98"/>
                <a:gd name="T67" fmla="*/ 74 h 113"/>
                <a:gd name="T68" fmla="*/ 34 w 98"/>
                <a:gd name="T69" fmla="*/ 70 h 113"/>
                <a:gd name="T70" fmla="*/ 33 w 98"/>
                <a:gd name="T71" fmla="*/ 64 h 113"/>
                <a:gd name="T72" fmla="*/ 28 w 98"/>
                <a:gd name="T73" fmla="*/ 59 h 113"/>
                <a:gd name="T74" fmla="*/ 24 w 98"/>
                <a:gd name="T75" fmla="*/ 52 h 113"/>
                <a:gd name="T76" fmla="*/ 20 w 98"/>
                <a:gd name="T77" fmla="*/ 52 h 113"/>
                <a:gd name="T78" fmla="*/ 17 w 98"/>
                <a:gd name="T79" fmla="*/ 43 h 113"/>
                <a:gd name="T80" fmla="*/ 4 w 98"/>
                <a:gd name="T81" fmla="*/ 39 h 113"/>
                <a:gd name="T82" fmla="*/ 83 w 98"/>
                <a:gd name="T83" fmla="*/ 113 h 113"/>
                <a:gd name="T84" fmla="*/ 19 w 98"/>
                <a:gd name="T85" fmla="*/ 52 h 113"/>
                <a:gd name="T86" fmla="*/ 19 w 98"/>
                <a:gd name="T87" fmla="*/ 52 h 113"/>
                <a:gd name="T88" fmla="*/ 19 w 98"/>
                <a:gd name="T89" fmla="*/ 5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113">
                  <a:moveTo>
                    <a:pt x="4" y="39"/>
                  </a:moveTo>
                  <a:cubicBezTo>
                    <a:pt x="4" y="38"/>
                    <a:pt x="4" y="38"/>
                    <a:pt x="4" y="37"/>
                  </a:cubicBezTo>
                  <a:cubicBezTo>
                    <a:pt x="4" y="35"/>
                    <a:pt x="4" y="34"/>
                    <a:pt x="3" y="32"/>
                  </a:cubicBezTo>
                  <a:cubicBezTo>
                    <a:pt x="3" y="30"/>
                    <a:pt x="3" y="29"/>
                    <a:pt x="3" y="27"/>
                  </a:cubicBezTo>
                  <a:cubicBezTo>
                    <a:pt x="3" y="25"/>
                    <a:pt x="3" y="22"/>
                    <a:pt x="3" y="20"/>
                  </a:cubicBezTo>
                  <a:cubicBezTo>
                    <a:pt x="2" y="19"/>
                    <a:pt x="1" y="17"/>
                    <a:pt x="1" y="15"/>
                  </a:cubicBezTo>
                  <a:cubicBezTo>
                    <a:pt x="1" y="14"/>
                    <a:pt x="0" y="12"/>
                    <a:pt x="2" y="11"/>
                  </a:cubicBezTo>
                  <a:cubicBezTo>
                    <a:pt x="3" y="10"/>
                    <a:pt x="5" y="9"/>
                    <a:pt x="7" y="8"/>
                  </a:cubicBezTo>
                  <a:cubicBezTo>
                    <a:pt x="8" y="8"/>
                    <a:pt x="10" y="7"/>
                    <a:pt x="12" y="6"/>
                  </a:cubicBezTo>
                  <a:cubicBezTo>
                    <a:pt x="13" y="6"/>
                    <a:pt x="15" y="5"/>
                    <a:pt x="16" y="4"/>
                  </a:cubicBezTo>
                  <a:cubicBezTo>
                    <a:pt x="18" y="4"/>
                    <a:pt x="20" y="5"/>
                    <a:pt x="21" y="4"/>
                  </a:cubicBezTo>
                  <a:cubicBezTo>
                    <a:pt x="22" y="4"/>
                    <a:pt x="22" y="3"/>
                    <a:pt x="23" y="2"/>
                  </a:cubicBezTo>
                  <a:cubicBezTo>
                    <a:pt x="24" y="1"/>
                    <a:pt x="25" y="0"/>
                    <a:pt x="27" y="0"/>
                  </a:cubicBezTo>
                  <a:cubicBezTo>
                    <a:pt x="28" y="0"/>
                    <a:pt x="29" y="1"/>
                    <a:pt x="30" y="2"/>
                  </a:cubicBezTo>
                  <a:cubicBezTo>
                    <a:pt x="30" y="3"/>
                    <a:pt x="30" y="6"/>
                    <a:pt x="30" y="7"/>
                  </a:cubicBezTo>
                  <a:cubicBezTo>
                    <a:pt x="31" y="9"/>
                    <a:pt x="32" y="9"/>
                    <a:pt x="33" y="10"/>
                  </a:cubicBezTo>
                  <a:cubicBezTo>
                    <a:pt x="34" y="11"/>
                    <a:pt x="36" y="12"/>
                    <a:pt x="38" y="13"/>
                  </a:cubicBezTo>
                  <a:cubicBezTo>
                    <a:pt x="39" y="14"/>
                    <a:pt x="39" y="15"/>
                    <a:pt x="40" y="17"/>
                  </a:cubicBezTo>
                  <a:cubicBezTo>
                    <a:pt x="41" y="18"/>
                    <a:pt x="43" y="19"/>
                    <a:pt x="44" y="21"/>
                  </a:cubicBezTo>
                  <a:cubicBezTo>
                    <a:pt x="45" y="22"/>
                    <a:pt x="46" y="23"/>
                    <a:pt x="47" y="25"/>
                  </a:cubicBezTo>
                  <a:cubicBezTo>
                    <a:pt x="48" y="26"/>
                    <a:pt x="48" y="28"/>
                    <a:pt x="49" y="30"/>
                  </a:cubicBezTo>
                  <a:cubicBezTo>
                    <a:pt x="50" y="32"/>
                    <a:pt x="52" y="33"/>
                    <a:pt x="52" y="34"/>
                  </a:cubicBezTo>
                  <a:cubicBezTo>
                    <a:pt x="53" y="35"/>
                    <a:pt x="55" y="38"/>
                    <a:pt x="55" y="39"/>
                  </a:cubicBezTo>
                  <a:cubicBezTo>
                    <a:pt x="56" y="41"/>
                    <a:pt x="57" y="44"/>
                    <a:pt x="58" y="44"/>
                  </a:cubicBezTo>
                  <a:cubicBezTo>
                    <a:pt x="59" y="44"/>
                    <a:pt x="60" y="45"/>
                    <a:pt x="62" y="46"/>
                  </a:cubicBezTo>
                  <a:cubicBezTo>
                    <a:pt x="63" y="47"/>
                    <a:pt x="65" y="48"/>
                    <a:pt x="66" y="49"/>
                  </a:cubicBezTo>
                  <a:cubicBezTo>
                    <a:pt x="67" y="50"/>
                    <a:pt x="68" y="50"/>
                    <a:pt x="68" y="51"/>
                  </a:cubicBezTo>
                  <a:cubicBezTo>
                    <a:pt x="69" y="53"/>
                    <a:pt x="68" y="55"/>
                    <a:pt x="68" y="56"/>
                  </a:cubicBezTo>
                  <a:cubicBezTo>
                    <a:pt x="68" y="58"/>
                    <a:pt x="68" y="59"/>
                    <a:pt x="68" y="61"/>
                  </a:cubicBezTo>
                  <a:cubicBezTo>
                    <a:pt x="68" y="62"/>
                    <a:pt x="68" y="64"/>
                    <a:pt x="68" y="65"/>
                  </a:cubicBezTo>
                  <a:cubicBezTo>
                    <a:pt x="69" y="65"/>
                    <a:pt x="69" y="65"/>
                    <a:pt x="70" y="65"/>
                  </a:cubicBezTo>
                  <a:cubicBezTo>
                    <a:pt x="71" y="65"/>
                    <a:pt x="73" y="65"/>
                    <a:pt x="75" y="65"/>
                  </a:cubicBezTo>
                  <a:cubicBezTo>
                    <a:pt x="76" y="65"/>
                    <a:pt x="77" y="65"/>
                    <a:pt x="78" y="65"/>
                  </a:cubicBezTo>
                  <a:cubicBezTo>
                    <a:pt x="79" y="65"/>
                    <a:pt x="81" y="65"/>
                    <a:pt x="82" y="66"/>
                  </a:cubicBezTo>
                  <a:cubicBezTo>
                    <a:pt x="83" y="67"/>
                    <a:pt x="84" y="68"/>
                    <a:pt x="84" y="70"/>
                  </a:cubicBezTo>
                  <a:cubicBezTo>
                    <a:pt x="85" y="72"/>
                    <a:pt x="84" y="74"/>
                    <a:pt x="84" y="76"/>
                  </a:cubicBezTo>
                  <a:cubicBezTo>
                    <a:pt x="85" y="77"/>
                    <a:pt x="84" y="79"/>
                    <a:pt x="85" y="80"/>
                  </a:cubicBezTo>
                  <a:cubicBezTo>
                    <a:pt x="86" y="81"/>
                    <a:pt x="89" y="82"/>
                    <a:pt x="90" y="83"/>
                  </a:cubicBezTo>
                  <a:cubicBezTo>
                    <a:pt x="92" y="84"/>
                    <a:pt x="92" y="84"/>
                    <a:pt x="94" y="86"/>
                  </a:cubicBezTo>
                  <a:cubicBezTo>
                    <a:pt x="95" y="87"/>
                    <a:pt x="96" y="89"/>
                    <a:pt x="98" y="91"/>
                  </a:cubicBezTo>
                  <a:cubicBezTo>
                    <a:pt x="96" y="90"/>
                    <a:pt x="95" y="89"/>
                    <a:pt x="94" y="89"/>
                  </a:cubicBezTo>
                  <a:cubicBezTo>
                    <a:pt x="94" y="89"/>
                    <a:pt x="91" y="89"/>
                    <a:pt x="89" y="89"/>
                  </a:cubicBezTo>
                  <a:cubicBezTo>
                    <a:pt x="87" y="89"/>
                    <a:pt x="86" y="90"/>
                    <a:pt x="85" y="90"/>
                  </a:cubicBezTo>
                  <a:cubicBezTo>
                    <a:pt x="85" y="90"/>
                    <a:pt x="82" y="90"/>
                    <a:pt x="81" y="91"/>
                  </a:cubicBezTo>
                  <a:cubicBezTo>
                    <a:pt x="80" y="92"/>
                    <a:pt x="80" y="93"/>
                    <a:pt x="80" y="94"/>
                  </a:cubicBezTo>
                  <a:cubicBezTo>
                    <a:pt x="80" y="95"/>
                    <a:pt x="81" y="97"/>
                    <a:pt x="81" y="98"/>
                  </a:cubicBezTo>
                  <a:cubicBezTo>
                    <a:pt x="82" y="99"/>
                    <a:pt x="83" y="100"/>
                    <a:pt x="83" y="101"/>
                  </a:cubicBezTo>
                  <a:cubicBezTo>
                    <a:pt x="83" y="103"/>
                    <a:pt x="83" y="104"/>
                    <a:pt x="82" y="105"/>
                  </a:cubicBezTo>
                  <a:cubicBezTo>
                    <a:pt x="82" y="107"/>
                    <a:pt x="81" y="108"/>
                    <a:pt x="82" y="110"/>
                  </a:cubicBezTo>
                  <a:cubicBezTo>
                    <a:pt x="82" y="111"/>
                    <a:pt x="82" y="112"/>
                    <a:pt x="83" y="113"/>
                  </a:cubicBezTo>
                  <a:cubicBezTo>
                    <a:pt x="82" y="113"/>
                    <a:pt x="81" y="113"/>
                    <a:pt x="81" y="112"/>
                  </a:cubicBezTo>
                  <a:cubicBezTo>
                    <a:pt x="79" y="111"/>
                    <a:pt x="78" y="111"/>
                    <a:pt x="77" y="111"/>
                  </a:cubicBezTo>
                  <a:cubicBezTo>
                    <a:pt x="76" y="110"/>
                    <a:pt x="75" y="110"/>
                    <a:pt x="73" y="109"/>
                  </a:cubicBezTo>
                  <a:cubicBezTo>
                    <a:pt x="72" y="109"/>
                    <a:pt x="71" y="108"/>
                    <a:pt x="69" y="107"/>
                  </a:cubicBezTo>
                  <a:cubicBezTo>
                    <a:pt x="68" y="106"/>
                    <a:pt x="65" y="106"/>
                    <a:pt x="64" y="105"/>
                  </a:cubicBezTo>
                  <a:cubicBezTo>
                    <a:pt x="63" y="104"/>
                    <a:pt x="63" y="103"/>
                    <a:pt x="63" y="102"/>
                  </a:cubicBezTo>
                  <a:cubicBezTo>
                    <a:pt x="63" y="100"/>
                    <a:pt x="64" y="98"/>
                    <a:pt x="63" y="96"/>
                  </a:cubicBezTo>
                  <a:cubicBezTo>
                    <a:pt x="63" y="95"/>
                    <a:pt x="61" y="94"/>
                    <a:pt x="60" y="93"/>
                  </a:cubicBezTo>
                  <a:cubicBezTo>
                    <a:pt x="58" y="92"/>
                    <a:pt x="57" y="92"/>
                    <a:pt x="56" y="90"/>
                  </a:cubicBezTo>
                  <a:cubicBezTo>
                    <a:pt x="56" y="89"/>
                    <a:pt x="56" y="88"/>
                    <a:pt x="56" y="87"/>
                  </a:cubicBezTo>
                  <a:cubicBezTo>
                    <a:pt x="56" y="86"/>
                    <a:pt x="56" y="85"/>
                    <a:pt x="56" y="84"/>
                  </a:cubicBezTo>
                  <a:cubicBezTo>
                    <a:pt x="55" y="83"/>
                    <a:pt x="54" y="83"/>
                    <a:pt x="53" y="83"/>
                  </a:cubicBezTo>
                  <a:cubicBezTo>
                    <a:pt x="52" y="82"/>
                    <a:pt x="52" y="81"/>
                    <a:pt x="51" y="80"/>
                  </a:cubicBezTo>
                  <a:cubicBezTo>
                    <a:pt x="51" y="78"/>
                    <a:pt x="51" y="77"/>
                    <a:pt x="50" y="76"/>
                  </a:cubicBezTo>
                  <a:cubicBezTo>
                    <a:pt x="49" y="75"/>
                    <a:pt x="49" y="74"/>
                    <a:pt x="48" y="74"/>
                  </a:cubicBezTo>
                  <a:cubicBezTo>
                    <a:pt x="47" y="74"/>
                    <a:pt x="46" y="74"/>
                    <a:pt x="45" y="74"/>
                  </a:cubicBezTo>
                  <a:cubicBezTo>
                    <a:pt x="44" y="74"/>
                    <a:pt x="43" y="74"/>
                    <a:pt x="42" y="74"/>
                  </a:cubicBezTo>
                  <a:cubicBezTo>
                    <a:pt x="41" y="74"/>
                    <a:pt x="39" y="74"/>
                    <a:pt x="39" y="74"/>
                  </a:cubicBezTo>
                  <a:cubicBezTo>
                    <a:pt x="38" y="73"/>
                    <a:pt x="37" y="73"/>
                    <a:pt x="36" y="73"/>
                  </a:cubicBezTo>
                  <a:cubicBezTo>
                    <a:pt x="36" y="72"/>
                    <a:pt x="35" y="71"/>
                    <a:pt x="34" y="70"/>
                  </a:cubicBezTo>
                  <a:cubicBezTo>
                    <a:pt x="34" y="70"/>
                    <a:pt x="33" y="69"/>
                    <a:pt x="33" y="68"/>
                  </a:cubicBezTo>
                  <a:cubicBezTo>
                    <a:pt x="33" y="67"/>
                    <a:pt x="33" y="65"/>
                    <a:pt x="33" y="64"/>
                  </a:cubicBezTo>
                  <a:cubicBezTo>
                    <a:pt x="33" y="63"/>
                    <a:pt x="32" y="62"/>
                    <a:pt x="31" y="61"/>
                  </a:cubicBezTo>
                  <a:cubicBezTo>
                    <a:pt x="30" y="60"/>
                    <a:pt x="29" y="60"/>
                    <a:pt x="28" y="59"/>
                  </a:cubicBezTo>
                  <a:cubicBezTo>
                    <a:pt x="27" y="58"/>
                    <a:pt x="27" y="56"/>
                    <a:pt x="26" y="55"/>
                  </a:cubicBezTo>
                  <a:cubicBezTo>
                    <a:pt x="26" y="54"/>
                    <a:pt x="25" y="52"/>
                    <a:pt x="24" y="52"/>
                  </a:cubicBezTo>
                  <a:cubicBezTo>
                    <a:pt x="23" y="51"/>
                    <a:pt x="22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0"/>
                    <a:pt x="19" y="49"/>
                    <a:pt x="19" y="47"/>
                  </a:cubicBezTo>
                  <a:cubicBezTo>
                    <a:pt x="18" y="45"/>
                    <a:pt x="19" y="44"/>
                    <a:pt x="17" y="43"/>
                  </a:cubicBezTo>
                  <a:cubicBezTo>
                    <a:pt x="15" y="41"/>
                    <a:pt x="11" y="40"/>
                    <a:pt x="8" y="40"/>
                  </a:cubicBezTo>
                  <a:cubicBezTo>
                    <a:pt x="6" y="39"/>
                    <a:pt x="5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lose/>
                  <a:moveTo>
                    <a:pt x="83" y="113"/>
                  </a:moveTo>
                  <a:cubicBezTo>
                    <a:pt x="83" y="113"/>
                    <a:pt x="83" y="113"/>
                    <a:pt x="83" y="113"/>
                  </a:cubicBezTo>
                  <a:moveTo>
                    <a:pt x="19" y="52"/>
                  </a:moveTo>
                  <a:cubicBezTo>
                    <a:pt x="18" y="52"/>
                    <a:pt x="18" y="52"/>
                    <a:pt x="19" y="52"/>
                  </a:cubicBezTo>
                  <a:close/>
                  <a:moveTo>
                    <a:pt x="19" y="52"/>
                  </a:moveTo>
                  <a:cubicBezTo>
                    <a:pt x="19" y="52"/>
                    <a:pt x="19" y="52"/>
                    <a:pt x="20" y="52"/>
                  </a:cubicBezTo>
                  <a:cubicBezTo>
                    <a:pt x="19" y="52"/>
                    <a:pt x="19" y="52"/>
                    <a:pt x="19" y="52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8320" y="13511"/>
              <a:ext cx="1092" cy="658"/>
            </a:xfrm>
            <a:custGeom>
              <a:avLst/>
              <a:gdLst>
                <a:gd name="T0" fmla="*/ 101 w 105"/>
                <a:gd name="T1" fmla="*/ 45 h 62"/>
                <a:gd name="T2" fmla="*/ 82 w 105"/>
                <a:gd name="T3" fmla="*/ 58 h 62"/>
                <a:gd name="T4" fmla="*/ 81 w 105"/>
                <a:gd name="T5" fmla="*/ 45 h 62"/>
                <a:gd name="T6" fmla="*/ 68 w 105"/>
                <a:gd name="T7" fmla="*/ 55 h 62"/>
                <a:gd name="T8" fmla="*/ 58 w 105"/>
                <a:gd name="T9" fmla="*/ 49 h 62"/>
                <a:gd name="T10" fmla="*/ 57 w 105"/>
                <a:gd name="T11" fmla="*/ 59 h 62"/>
                <a:gd name="T12" fmla="*/ 44 w 105"/>
                <a:gd name="T13" fmla="*/ 59 h 62"/>
                <a:gd name="T14" fmla="*/ 36 w 105"/>
                <a:gd name="T15" fmla="*/ 56 h 62"/>
                <a:gd name="T16" fmla="*/ 28 w 105"/>
                <a:gd name="T17" fmla="*/ 50 h 62"/>
                <a:gd name="T18" fmla="*/ 24 w 105"/>
                <a:gd name="T19" fmla="*/ 57 h 62"/>
                <a:gd name="T20" fmla="*/ 16 w 105"/>
                <a:gd name="T21" fmla="*/ 57 h 62"/>
                <a:gd name="T22" fmla="*/ 7 w 105"/>
                <a:gd name="T23" fmla="*/ 51 h 62"/>
                <a:gd name="T24" fmla="*/ 4 w 105"/>
                <a:gd name="T25" fmla="*/ 54 h 62"/>
                <a:gd name="T26" fmla="*/ 2 w 105"/>
                <a:gd name="T27" fmla="*/ 45 h 62"/>
                <a:gd name="T28" fmla="*/ 1 w 105"/>
                <a:gd name="T29" fmla="*/ 38 h 62"/>
                <a:gd name="T30" fmla="*/ 1 w 105"/>
                <a:gd name="T31" fmla="*/ 31 h 62"/>
                <a:gd name="T32" fmla="*/ 9 w 105"/>
                <a:gd name="T33" fmla="*/ 29 h 62"/>
                <a:gd name="T34" fmla="*/ 18 w 105"/>
                <a:gd name="T35" fmla="*/ 31 h 62"/>
                <a:gd name="T36" fmla="*/ 24 w 105"/>
                <a:gd name="T37" fmla="*/ 33 h 62"/>
                <a:gd name="T38" fmla="*/ 25 w 105"/>
                <a:gd name="T39" fmla="*/ 26 h 62"/>
                <a:gd name="T40" fmla="*/ 34 w 105"/>
                <a:gd name="T41" fmla="*/ 21 h 62"/>
                <a:gd name="T42" fmla="*/ 41 w 105"/>
                <a:gd name="T43" fmla="*/ 12 h 62"/>
                <a:gd name="T44" fmla="*/ 46 w 105"/>
                <a:gd name="T45" fmla="*/ 5 h 62"/>
                <a:gd name="T46" fmla="*/ 54 w 105"/>
                <a:gd name="T47" fmla="*/ 9 h 62"/>
                <a:gd name="T48" fmla="*/ 54 w 105"/>
                <a:gd name="T49" fmla="*/ 21 h 62"/>
                <a:gd name="T50" fmla="*/ 64 w 105"/>
                <a:gd name="T51" fmla="*/ 21 h 62"/>
                <a:gd name="T52" fmla="*/ 76 w 105"/>
                <a:gd name="T53" fmla="*/ 21 h 62"/>
                <a:gd name="T54" fmla="*/ 83 w 105"/>
                <a:gd name="T55" fmla="*/ 25 h 62"/>
                <a:gd name="T56" fmla="*/ 89 w 105"/>
                <a:gd name="T57" fmla="*/ 31 h 62"/>
                <a:gd name="T58" fmla="*/ 95 w 105"/>
                <a:gd name="T59" fmla="*/ 33 h 62"/>
                <a:gd name="T60" fmla="*/ 102 w 105"/>
                <a:gd name="T61" fmla="*/ 39 h 62"/>
                <a:gd name="T62" fmla="*/ 105 w 105"/>
                <a:gd name="T63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" h="62">
                  <a:moveTo>
                    <a:pt x="105" y="43"/>
                  </a:moveTo>
                  <a:cubicBezTo>
                    <a:pt x="103" y="44"/>
                    <a:pt x="102" y="44"/>
                    <a:pt x="101" y="45"/>
                  </a:cubicBezTo>
                  <a:cubicBezTo>
                    <a:pt x="97" y="48"/>
                    <a:pt x="95" y="51"/>
                    <a:pt x="91" y="53"/>
                  </a:cubicBezTo>
                  <a:cubicBezTo>
                    <a:pt x="88" y="55"/>
                    <a:pt x="85" y="59"/>
                    <a:pt x="82" y="58"/>
                  </a:cubicBezTo>
                  <a:cubicBezTo>
                    <a:pt x="79" y="57"/>
                    <a:pt x="84" y="54"/>
                    <a:pt x="84" y="51"/>
                  </a:cubicBezTo>
                  <a:cubicBezTo>
                    <a:pt x="84" y="49"/>
                    <a:pt x="84" y="46"/>
                    <a:pt x="81" y="45"/>
                  </a:cubicBezTo>
                  <a:cubicBezTo>
                    <a:pt x="78" y="45"/>
                    <a:pt x="75" y="48"/>
                    <a:pt x="73" y="50"/>
                  </a:cubicBezTo>
                  <a:cubicBezTo>
                    <a:pt x="70" y="51"/>
                    <a:pt x="70" y="55"/>
                    <a:pt x="68" y="55"/>
                  </a:cubicBezTo>
                  <a:cubicBezTo>
                    <a:pt x="66" y="55"/>
                    <a:pt x="69" y="51"/>
                    <a:pt x="67" y="50"/>
                  </a:cubicBezTo>
                  <a:cubicBezTo>
                    <a:pt x="65" y="48"/>
                    <a:pt x="60" y="46"/>
                    <a:pt x="58" y="49"/>
                  </a:cubicBezTo>
                  <a:cubicBezTo>
                    <a:pt x="56" y="51"/>
                    <a:pt x="63" y="54"/>
                    <a:pt x="63" y="56"/>
                  </a:cubicBezTo>
                  <a:cubicBezTo>
                    <a:pt x="63" y="59"/>
                    <a:pt x="59" y="58"/>
                    <a:pt x="57" y="59"/>
                  </a:cubicBezTo>
                  <a:cubicBezTo>
                    <a:pt x="55" y="60"/>
                    <a:pt x="52" y="60"/>
                    <a:pt x="50" y="60"/>
                  </a:cubicBezTo>
                  <a:cubicBezTo>
                    <a:pt x="48" y="60"/>
                    <a:pt x="47" y="61"/>
                    <a:pt x="44" y="59"/>
                  </a:cubicBezTo>
                  <a:cubicBezTo>
                    <a:pt x="42" y="57"/>
                    <a:pt x="38" y="51"/>
                    <a:pt x="38" y="51"/>
                  </a:cubicBezTo>
                  <a:cubicBezTo>
                    <a:pt x="38" y="52"/>
                    <a:pt x="38" y="56"/>
                    <a:pt x="36" y="56"/>
                  </a:cubicBezTo>
                  <a:cubicBezTo>
                    <a:pt x="34" y="55"/>
                    <a:pt x="34" y="51"/>
                    <a:pt x="32" y="50"/>
                  </a:cubicBezTo>
                  <a:cubicBezTo>
                    <a:pt x="30" y="49"/>
                    <a:pt x="28" y="49"/>
                    <a:pt x="28" y="50"/>
                  </a:cubicBezTo>
                  <a:cubicBezTo>
                    <a:pt x="27" y="52"/>
                    <a:pt x="30" y="55"/>
                    <a:pt x="29" y="57"/>
                  </a:cubicBezTo>
                  <a:cubicBezTo>
                    <a:pt x="29" y="59"/>
                    <a:pt x="27" y="57"/>
                    <a:pt x="24" y="57"/>
                  </a:cubicBezTo>
                  <a:cubicBezTo>
                    <a:pt x="22" y="58"/>
                    <a:pt x="19" y="62"/>
                    <a:pt x="17" y="62"/>
                  </a:cubicBezTo>
                  <a:cubicBezTo>
                    <a:pt x="14" y="62"/>
                    <a:pt x="16" y="59"/>
                    <a:pt x="16" y="57"/>
                  </a:cubicBezTo>
                  <a:cubicBezTo>
                    <a:pt x="15" y="56"/>
                    <a:pt x="16" y="53"/>
                    <a:pt x="14" y="51"/>
                  </a:cubicBezTo>
                  <a:cubicBezTo>
                    <a:pt x="12" y="50"/>
                    <a:pt x="9" y="50"/>
                    <a:pt x="7" y="51"/>
                  </a:cubicBezTo>
                  <a:cubicBezTo>
                    <a:pt x="6" y="52"/>
                    <a:pt x="6" y="54"/>
                    <a:pt x="6" y="56"/>
                  </a:cubicBezTo>
                  <a:cubicBezTo>
                    <a:pt x="5" y="55"/>
                    <a:pt x="4" y="55"/>
                    <a:pt x="4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1" y="48"/>
                    <a:pt x="2" y="47"/>
                    <a:pt x="2" y="45"/>
                  </a:cubicBezTo>
                  <a:cubicBezTo>
                    <a:pt x="3" y="44"/>
                    <a:pt x="3" y="43"/>
                    <a:pt x="3" y="41"/>
                  </a:cubicBezTo>
                  <a:cubicBezTo>
                    <a:pt x="3" y="40"/>
                    <a:pt x="2" y="39"/>
                    <a:pt x="1" y="38"/>
                  </a:cubicBezTo>
                  <a:cubicBezTo>
                    <a:pt x="1" y="37"/>
                    <a:pt x="0" y="35"/>
                    <a:pt x="0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2" y="30"/>
                    <a:pt x="5" y="30"/>
                    <a:pt x="5" y="30"/>
                  </a:cubicBezTo>
                  <a:cubicBezTo>
                    <a:pt x="6" y="30"/>
                    <a:pt x="7" y="29"/>
                    <a:pt x="9" y="29"/>
                  </a:cubicBezTo>
                  <a:cubicBezTo>
                    <a:pt x="11" y="29"/>
                    <a:pt x="14" y="29"/>
                    <a:pt x="14" y="29"/>
                  </a:cubicBezTo>
                  <a:cubicBezTo>
                    <a:pt x="15" y="30"/>
                    <a:pt x="16" y="30"/>
                    <a:pt x="18" y="31"/>
                  </a:cubicBezTo>
                  <a:cubicBezTo>
                    <a:pt x="19" y="32"/>
                    <a:pt x="21" y="36"/>
                    <a:pt x="23" y="36"/>
                  </a:cubicBezTo>
                  <a:cubicBezTo>
                    <a:pt x="25" y="37"/>
                    <a:pt x="24" y="34"/>
                    <a:pt x="24" y="33"/>
                  </a:cubicBezTo>
                  <a:cubicBezTo>
                    <a:pt x="24" y="32"/>
                    <a:pt x="25" y="30"/>
                    <a:pt x="25" y="29"/>
                  </a:cubicBezTo>
                  <a:cubicBezTo>
                    <a:pt x="25" y="28"/>
                    <a:pt x="24" y="27"/>
                    <a:pt x="25" y="26"/>
                  </a:cubicBezTo>
                  <a:cubicBezTo>
                    <a:pt x="26" y="25"/>
                    <a:pt x="27" y="25"/>
                    <a:pt x="29" y="24"/>
                  </a:cubicBezTo>
                  <a:cubicBezTo>
                    <a:pt x="30" y="23"/>
                    <a:pt x="32" y="22"/>
                    <a:pt x="34" y="21"/>
                  </a:cubicBezTo>
                  <a:cubicBezTo>
                    <a:pt x="35" y="19"/>
                    <a:pt x="37" y="17"/>
                    <a:pt x="38" y="15"/>
                  </a:cubicBezTo>
                  <a:cubicBezTo>
                    <a:pt x="40" y="14"/>
                    <a:pt x="41" y="15"/>
                    <a:pt x="41" y="12"/>
                  </a:cubicBezTo>
                  <a:cubicBezTo>
                    <a:pt x="42" y="10"/>
                    <a:pt x="41" y="4"/>
                    <a:pt x="43" y="2"/>
                  </a:cubicBezTo>
                  <a:cubicBezTo>
                    <a:pt x="44" y="0"/>
                    <a:pt x="45" y="4"/>
                    <a:pt x="46" y="5"/>
                  </a:cubicBezTo>
                  <a:cubicBezTo>
                    <a:pt x="48" y="5"/>
                    <a:pt x="49" y="6"/>
                    <a:pt x="50" y="7"/>
                  </a:cubicBezTo>
                  <a:cubicBezTo>
                    <a:pt x="52" y="7"/>
                    <a:pt x="53" y="7"/>
                    <a:pt x="54" y="9"/>
                  </a:cubicBezTo>
                  <a:cubicBezTo>
                    <a:pt x="54" y="11"/>
                    <a:pt x="54" y="14"/>
                    <a:pt x="54" y="16"/>
                  </a:cubicBezTo>
                  <a:cubicBezTo>
                    <a:pt x="53" y="18"/>
                    <a:pt x="52" y="20"/>
                    <a:pt x="54" y="21"/>
                  </a:cubicBezTo>
                  <a:cubicBezTo>
                    <a:pt x="55" y="22"/>
                    <a:pt x="57" y="21"/>
                    <a:pt x="59" y="21"/>
                  </a:cubicBezTo>
                  <a:cubicBezTo>
                    <a:pt x="61" y="21"/>
                    <a:pt x="62" y="21"/>
                    <a:pt x="64" y="21"/>
                  </a:cubicBezTo>
                  <a:cubicBezTo>
                    <a:pt x="66" y="21"/>
                    <a:pt x="69" y="21"/>
                    <a:pt x="71" y="21"/>
                  </a:cubicBezTo>
                  <a:cubicBezTo>
                    <a:pt x="73" y="21"/>
                    <a:pt x="74" y="21"/>
                    <a:pt x="76" y="21"/>
                  </a:cubicBezTo>
                  <a:cubicBezTo>
                    <a:pt x="77" y="21"/>
                    <a:pt x="79" y="20"/>
                    <a:pt x="80" y="21"/>
                  </a:cubicBezTo>
                  <a:cubicBezTo>
                    <a:pt x="82" y="21"/>
                    <a:pt x="82" y="23"/>
                    <a:pt x="83" y="25"/>
                  </a:cubicBezTo>
                  <a:cubicBezTo>
                    <a:pt x="84" y="26"/>
                    <a:pt x="85" y="27"/>
                    <a:pt x="86" y="28"/>
                  </a:cubicBezTo>
                  <a:cubicBezTo>
                    <a:pt x="87" y="29"/>
                    <a:pt x="88" y="30"/>
                    <a:pt x="89" y="31"/>
                  </a:cubicBezTo>
                  <a:cubicBezTo>
                    <a:pt x="90" y="32"/>
                    <a:pt x="91" y="32"/>
                    <a:pt x="92" y="32"/>
                  </a:cubicBezTo>
                  <a:cubicBezTo>
                    <a:pt x="93" y="33"/>
                    <a:pt x="94" y="32"/>
                    <a:pt x="95" y="33"/>
                  </a:cubicBezTo>
                  <a:cubicBezTo>
                    <a:pt x="96" y="34"/>
                    <a:pt x="98" y="35"/>
                    <a:pt x="99" y="36"/>
                  </a:cubicBezTo>
                  <a:cubicBezTo>
                    <a:pt x="100" y="37"/>
                    <a:pt x="101" y="38"/>
                    <a:pt x="102" y="39"/>
                  </a:cubicBezTo>
                  <a:cubicBezTo>
                    <a:pt x="102" y="40"/>
                    <a:pt x="103" y="41"/>
                    <a:pt x="104" y="42"/>
                  </a:cubicBezTo>
                  <a:cubicBezTo>
                    <a:pt x="104" y="42"/>
                    <a:pt x="104" y="43"/>
                    <a:pt x="105" y="43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604" y="13649"/>
              <a:ext cx="810" cy="742"/>
            </a:xfrm>
            <a:custGeom>
              <a:avLst/>
              <a:gdLst>
                <a:gd name="T0" fmla="*/ 10 w 78"/>
                <a:gd name="T1" fmla="*/ 60 h 70"/>
                <a:gd name="T2" fmla="*/ 6 w 78"/>
                <a:gd name="T3" fmla="*/ 57 h 70"/>
                <a:gd name="T4" fmla="*/ 6 w 78"/>
                <a:gd name="T5" fmla="*/ 50 h 70"/>
                <a:gd name="T6" fmla="*/ 5 w 78"/>
                <a:gd name="T7" fmla="*/ 37 h 70"/>
                <a:gd name="T8" fmla="*/ 6 w 78"/>
                <a:gd name="T9" fmla="*/ 27 h 70"/>
                <a:gd name="T10" fmla="*/ 2 w 78"/>
                <a:gd name="T11" fmla="*/ 19 h 70"/>
                <a:gd name="T12" fmla="*/ 3 w 78"/>
                <a:gd name="T13" fmla="*/ 11 h 70"/>
                <a:gd name="T14" fmla="*/ 10 w 78"/>
                <a:gd name="T15" fmla="*/ 11 h 70"/>
                <a:gd name="T16" fmla="*/ 18 w 78"/>
                <a:gd name="T17" fmla="*/ 12 h 70"/>
                <a:gd name="T18" fmla="*/ 27 w 78"/>
                <a:gd name="T19" fmla="*/ 7 h 70"/>
                <a:gd name="T20" fmla="*/ 36 w 78"/>
                <a:gd name="T21" fmla="*/ 4 h 70"/>
                <a:gd name="T22" fmla="*/ 41 w 78"/>
                <a:gd name="T23" fmla="*/ 9 h 70"/>
                <a:gd name="T24" fmla="*/ 48 w 78"/>
                <a:gd name="T25" fmla="*/ 8 h 70"/>
                <a:gd name="T26" fmla="*/ 55 w 78"/>
                <a:gd name="T27" fmla="*/ 2 h 70"/>
                <a:gd name="T28" fmla="*/ 65 w 78"/>
                <a:gd name="T29" fmla="*/ 1 h 70"/>
                <a:gd name="T30" fmla="*/ 69 w 78"/>
                <a:gd name="T31" fmla="*/ 7 h 70"/>
                <a:gd name="T32" fmla="*/ 72 w 78"/>
                <a:gd name="T33" fmla="*/ 11 h 70"/>
                <a:gd name="T34" fmla="*/ 72 w 78"/>
                <a:gd name="T35" fmla="*/ 17 h 70"/>
                <a:gd name="T36" fmla="*/ 75 w 78"/>
                <a:gd name="T37" fmla="*/ 28 h 70"/>
                <a:gd name="T38" fmla="*/ 78 w 78"/>
                <a:gd name="T39" fmla="*/ 39 h 70"/>
                <a:gd name="T40" fmla="*/ 78 w 78"/>
                <a:gd name="T41" fmla="*/ 50 h 70"/>
                <a:gd name="T42" fmla="*/ 75 w 78"/>
                <a:gd name="T43" fmla="*/ 56 h 70"/>
                <a:gd name="T44" fmla="*/ 70 w 78"/>
                <a:gd name="T45" fmla="*/ 60 h 70"/>
                <a:gd name="T46" fmla="*/ 66 w 78"/>
                <a:gd name="T47" fmla="*/ 67 h 70"/>
                <a:gd name="T48" fmla="*/ 66 w 78"/>
                <a:gd name="T49" fmla="*/ 68 h 70"/>
                <a:gd name="T50" fmla="*/ 59 w 78"/>
                <a:gd name="T51" fmla="*/ 70 h 70"/>
                <a:gd name="T52" fmla="*/ 47 w 78"/>
                <a:gd name="T53" fmla="*/ 68 h 70"/>
                <a:gd name="T54" fmla="*/ 39 w 78"/>
                <a:gd name="T55" fmla="*/ 62 h 70"/>
                <a:gd name="T56" fmla="*/ 32 w 78"/>
                <a:gd name="T57" fmla="*/ 64 h 70"/>
                <a:gd name="T58" fmla="*/ 26 w 78"/>
                <a:gd name="T59" fmla="*/ 66 h 70"/>
                <a:gd name="T60" fmla="*/ 19 w 78"/>
                <a:gd name="T61" fmla="*/ 59 h 70"/>
                <a:gd name="T62" fmla="*/ 10 w 78"/>
                <a:gd name="T63" fmla="*/ 60 h 70"/>
                <a:gd name="T64" fmla="*/ 10 w 78"/>
                <a:gd name="T65" fmla="*/ 60 h 70"/>
                <a:gd name="T66" fmla="*/ 66 w 78"/>
                <a:gd name="T67" fmla="*/ 68 h 70"/>
                <a:gd name="T68" fmla="*/ 66 w 78"/>
                <a:gd name="T69" fmla="*/ 68 h 70"/>
                <a:gd name="T70" fmla="*/ 66 w 78"/>
                <a:gd name="T71" fmla="*/ 68 h 70"/>
                <a:gd name="T72" fmla="*/ 66 w 78"/>
                <a:gd name="T73" fmla="*/ 68 h 70"/>
                <a:gd name="T74" fmla="*/ 72 w 78"/>
                <a:gd name="T75" fmla="*/ 11 h 70"/>
                <a:gd name="T76" fmla="*/ 72 w 78"/>
                <a:gd name="T77" fmla="*/ 11 h 70"/>
                <a:gd name="T78" fmla="*/ 72 w 78"/>
                <a:gd name="T79" fmla="*/ 11 h 70"/>
                <a:gd name="T80" fmla="*/ 72 w 78"/>
                <a:gd name="T81" fmla="*/ 11 h 70"/>
                <a:gd name="T82" fmla="*/ 72 w 78"/>
                <a:gd name="T83" fmla="*/ 11 h 70"/>
                <a:gd name="T84" fmla="*/ 72 w 78"/>
                <a:gd name="T85" fmla="*/ 11 h 70"/>
                <a:gd name="T86" fmla="*/ 72 w 78"/>
                <a:gd name="T87" fmla="*/ 11 h 70"/>
                <a:gd name="T88" fmla="*/ 72 w 78"/>
                <a:gd name="T89" fmla="*/ 11 h 70"/>
                <a:gd name="T90" fmla="*/ 72 w 78"/>
                <a:gd name="T91" fmla="*/ 11 h 70"/>
                <a:gd name="T92" fmla="*/ 72 w 78"/>
                <a:gd name="T93" fmla="*/ 11 h 70"/>
                <a:gd name="T94" fmla="*/ 72 w 78"/>
                <a:gd name="T95" fmla="*/ 11 h 70"/>
                <a:gd name="T96" fmla="*/ 72 w 78"/>
                <a:gd name="T97" fmla="*/ 11 h 70"/>
                <a:gd name="T98" fmla="*/ 72 w 78"/>
                <a:gd name="T99" fmla="*/ 11 h 70"/>
                <a:gd name="T100" fmla="*/ 6 w 78"/>
                <a:gd name="T101" fmla="*/ 8 h 70"/>
                <a:gd name="T102" fmla="*/ 6 w 78"/>
                <a:gd name="T103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" h="70">
                  <a:moveTo>
                    <a:pt x="10" y="60"/>
                  </a:moveTo>
                  <a:cubicBezTo>
                    <a:pt x="11" y="62"/>
                    <a:pt x="11" y="62"/>
                    <a:pt x="10" y="60"/>
                  </a:cubicBezTo>
                  <a:close/>
                  <a:moveTo>
                    <a:pt x="10" y="60"/>
                  </a:moveTo>
                  <a:cubicBezTo>
                    <a:pt x="8" y="59"/>
                    <a:pt x="7" y="58"/>
                    <a:pt x="6" y="57"/>
                  </a:cubicBezTo>
                  <a:cubicBezTo>
                    <a:pt x="6" y="56"/>
                    <a:pt x="6" y="56"/>
                    <a:pt x="6" y="55"/>
                  </a:cubicBezTo>
                  <a:cubicBezTo>
                    <a:pt x="6" y="53"/>
                    <a:pt x="7" y="52"/>
                    <a:pt x="6" y="50"/>
                  </a:cubicBezTo>
                  <a:cubicBezTo>
                    <a:pt x="6" y="48"/>
                    <a:pt x="6" y="47"/>
                    <a:pt x="5" y="44"/>
                  </a:cubicBezTo>
                  <a:cubicBezTo>
                    <a:pt x="5" y="42"/>
                    <a:pt x="5" y="39"/>
                    <a:pt x="5" y="37"/>
                  </a:cubicBezTo>
                  <a:cubicBezTo>
                    <a:pt x="5" y="35"/>
                    <a:pt x="6" y="33"/>
                    <a:pt x="6" y="31"/>
                  </a:cubicBezTo>
                  <a:cubicBezTo>
                    <a:pt x="6" y="30"/>
                    <a:pt x="6" y="29"/>
                    <a:pt x="6" y="27"/>
                  </a:cubicBezTo>
                  <a:cubicBezTo>
                    <a:pt x="5" y="26"/>
                    <a:pt x="4" y="24"/>
                    <a:pt x="4" y="23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1" y="12"/>
                    <a:pt x="2" y="12"/>
                    <a:pt x="3" y="11"/>
                  </a:cubicBezTo>
                  <a:cubicBezTo>
                    <a:pt x="3" y="11"/>
                    <a:pt x="4" y="10"/>
                    <a:pt x="5" y="9"/>
                  </a:cubicBezTo>
                  <a:cubicBezTo>
                    <a:pt x="6" y="10"/>
                    <a:pt x="8" y="10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5" y="13"/>
                    <a:pt x="16" y="13"/>
                    <a:pt x="18" y="12"/>
                  </a:cubicBezTo>
                  <a:cubicBezTo>
                    <a:pt x="19" y="12"/>
                    <a:pt x="21" y="10"/>
                    <a:pt x="22" y="10"/>
                  </a:cubicBezTo>
                  <a:cubicBezTo>
                    <a:pt x="24" y="9"/>
                    <a:pt x="26" y="8"/>
                    <a:pt x="27" y="7"/>
                  </a:cubicBezTo>
                  <a:cubicBezTo>
                    <a:pt x="29" y="7"/>
                    <a:pt x="30" y="5"/>
                    <a:pt x="32" y="5"/>
                  </a:cubicBezTo>
                  <a:cubicBezTo>
                    <a:pt x="33" y="4"/>
                    <a:pt x="35" y="3"/>
                    <a:pt x="36" y="4"/>
                  </a:cubicBezTo>
                  <a:cubicBezTo>
                    <a:pt x="37" y="4"/>
                    <a:pt x="38" y="5"/>
                    <a:pt x="39" y="6"/>
                  </a:cubicBezTo>
                  <a:cubicBezTo>
                    <a:pt x="40" y="7"/>
                    <a:pt x="40" y="9"/>
                    <a:pt x="41" y="9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6" y="9"/>
                    <a:pt x="47" y="9"/>
                    <a:pt x="48" y="8"/>
                  </a:cubicBezTo>
                  <a:cubicBezTo>
                    <a:pt x="50" y="7"/>
                    <a:pt x="51" y="6"/>
                    <a:pt x="52" y="5"/>
                  </a:cubicBezTo>
                  <a:cubicBezTo>
                    <a:pt x="53" y="4"/>
                    <a:pt x="54" y="3"/>
                    <a:pt x="55" y="2"/>
                  </a:cubicBezTo>
                  <a:cubicBezTo>
                    <a:pt x="56" y="1"/>
                    <a:pt x="57" y="1"/>
                    <a:pt x="59" y="1"/>
                  </a:cubicBezTo>
                  <a:cubicBezTo>
                    <a:pt x="61" y="0"/>
                    <a:pt x="63" y="0"/>
                    <a:pt x="65" y="1"/>
                  </a:cubicBezTo>
                  <a:cubicBezTo>
                    <a:pt x="66" y="1"/>
                    <a:pt x="67" y="2"/>
                    <a:pt x="68" y="3"/>
                  </a:cubicBezTo>
                  <a:cubicBezTo>
                    <a:pt x="68" y="4"/>
                    <a:pt x="69" y="6"/>
                    <a:pt x="69" y="7"/>
                  </a:cubicBezTo>
                  <a:cubicBezTo>
                    <a:pt x="70" y="8"/>
                    <a:pt x="70" y="9"/>
                    <a:pt x="71" y="10"/>
                  </a:cubicBezTo>
                  <a:cubicBezTo>
                    <a:pt x="71" y="10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3"/>
                    <a:pt x="72" y="15"/>
                    <a:pt x="72" y="17"/>
                  </a:cubicBezTo>
                  <a:cubicBezTo>
                    <a:pt x="72" y="19"/>
                    <a:pt x="73" y="20"/>
                    <a:pt x="73" y="22"/>
                  </a:cubicBezTo>
                  <a:cubicBezTo>
                    <a:pt x="74" y="24"/>
                    <a:pt x="74" y="26"/>
                    <a:pt x="75" y="28"/>
                  </a:cubicBezTo>
                  <a:cubicBezTo>
                    <a:pt x="75" y="30"/>
                    <a:pt x="77" y="32"/>
                    <a:pt x="77" y="34"/>
                  </a:cubicBezTo>
                  <a:cubicBezTo>
                    <a:pt x="78" y="35"/>
                    <a:pt x="78" y="37"/>
                    <a:pt x="78" y="39"/>
                  </a:cubicBezTo>
                  <a:cubicBezTo>
                    <a:pt x="78" y="41"/>
                    <a:pt x="78" y="43"/>
                    <a:pt x="78" y="45"/>
                  </a:cubicBezTo>
                  <a:cubicBezTo>
                    <a:pt x="78" y="47"/>
                    <a:pt x="78" y="48"/>
                    <a:pt x="78" y="50"/>
                  </a:cubicBezTo>
                  <a:cubicBezTo>
                    <a:pt x="78" y="51"/>
                    <a:pt x="78" y="52"/>
                    <a:pt x="77" y="53"/>
                  </a:cubicBezTo>
                  <a:cubicBezTo>
                    <a:pt x="77" y="54"/>
                    <a:pt x="76" y="56"/>
                    <a:pt x="75" y="56"/>
                  </a:cubicBezTo>
                  <a:cubicBezTo>
                    <a:pt x="75" y="57"/>
                    <a:pt x="74" y="57"/>
                    <a:pt x="73" y="58"/>
                  </a:cubicBezTo>
                  <a:cubicBezTo>
                    <a:pt x="72" y="59"/>
                    <a:pt x="71" y="59"/>
                    <a:pt x="70" y="60"/>
                  </a:cubicBezTo>
                  <a:cubicBezTo>
                    <a:pt x="69" y="61"/>
                    <a:pt x="68" y="62"/>
                    <a:pt x="67" y="63"/>
                  </a:cubicBezTo>
                  <a:cubicBezTo>
                    <a:pt x="67" y="64"/>
                    <a:pt x="67" y="65"/>
                    <a:pt x="66" y="67"/>
                  </a:cubicBezTo>
                  <a:cubicBezTo>
                    <a:pt x="66" y="67"/>
                    <a:pt x="66" y="67"/>
                    <a:pt x="65" y="68"/>
                  </a:cubicBezTo>
                  <a:cubicBezTo>
                    <a:pt x="65" y="68"/>
                    <a:pt x="66" y="68"/>
                    <a:pt x="66" y="68"/>
                  </a:cubicBezTo>
                  <a:cubicBezTo>
                    <a:pt x="65" y="68"/>
                    <a:pt x="64" y="68"/>
                    <a:pt x="63" y="68"/>
                  </a:cubicBezTo>
                  <a:cubicBezTo>
                    <a:pt x="61" y="68"/>
                    <a:pt x="61" y="69"/>
                    <a:pt x="59" y="70"/>
                  </a:cubicBezTo>
                  <a:cubicBezTo>
                    <a:pt x="57" y="70"/>
                    <a:pt x="54" y="70"/>
                    <a:pt x="51" y="70"/>
                  </a:cubicBezTo>
                  <a:cubicBezTo>
                    <a:pt x="49" y="70"/>
                    <a:pt x="49" y="68"/>
                    <a:pt x="47" y="68"/>
                  </a:cubicBezTo>
                  <a:cubicBezTo>
                    <a:pt x="46" y="67"/>
                    <a:pt x="44" y="67"/>
                    <a:pt x="43" y="66"/>
                  </a:cubicBezTo>
                  <a:cubicBezTo>
                    <a:pt x="41" y="65"/>
                    <a:pt x="41" y="63"/>
                    <a:pt x="39" y="62"/>
                  </a:cubicBezTo>
                  <a:cubicBezTo>
                    <a:pt x="38" y="61"/>
                    <a:pt x="37" y="61"/>
                    <a:pt x="35" y="61"/>
                  </a:cubicBezTo>
                  <a:cubicBezTo>
                    <a:pt x="34" y="61"/>
                    <a:pt x="33" y="63"/>
                    <a:pt x="32" y="64"/>
                  </a:cubicBezTo>
                  <a:cubicBezTo>
                    <a:pt x="31" y="65"/>
                    <a:pt x="30" y="65"/>
                    <a:pt x="29" y="66"/>
                  </a:cubicBezTo>
                  <a:cubicBezTo>
                    <a:pt x="28" y="66"/>
                    <a:pt x="28" y="66"/>
                    <a:pt x="26" y="66"/>
                  </a:cubicBezTo>
                  <a:cubicBezTo>
                    <a:pt x="25" y="65"/>
                    <a:pt x="23" y="62"/>
                    <a:pt x="22" y="61"/>
                  </a:cubicBezTo>
                  <a:cubicBezTo>
                    <a:pt x="21" y="60"/>
                    <a:pt x="20" y="59"/>
                    <a:pt x="19" y="59"/>
                  </a:cubicBezTo>
                  <a:cubicBezTo>
                    <a:pt x="17" y="59"/>
                    <a:pt x="16" y="59"/>
                    <a:pt x="14" y="59"/>
                  </a:cubicBezTo>
                  <a:cubicBezTo>
                    <a:pt x="13" y="59"/>
                    <a:pt x="12" y="59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lose/>
                  <a:moveTo>
                    <a:pt x="66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close/>
                  <a:moveTo>
                    <a:pt x="66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close/>
                  <a:moveTo>
                    <a:pt x="66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726" y="12281"/>
              <a:ext cx="1330" cy="1696"/>
            </a:xfrm>
            <a:custGeom>
              <a:avLst/>
              <a:gdLst>
                <a:gd name="T0" fmla="*/ 45 w 128"/>
                <a:gd name="T1" fmla="*/ 3 h 160"/>
                <a:gd name="T2" fmla="*/ 49 w 128"/>
                <a:gd name="T3" fmla="*/ 13 h 160"/>
                <a:gd name="T4" fmla="*/ 56 w 128"/>
                <a:gd name="T5" fmla="*/ 22 h 160"/>
                <a:gd name="T6" fmla="*/ 85 w 128"/>
                <a:gd name="T7" fmla="*/ 27 h 160"/>
                <a:gd name="T8" fmla="*/ 112 w 128"/>
                <a:gd name="T9" fmla="*/ 31 h 160"/>
                <a:gd name="T10" fmla="*/ 124 w 128"/>
                <a:gd name="T11" fmla="*/ 34 h 160"/>
                <a:gd name="T12" fmla="*/ 126 w 128"/>
                <a:gd name="T13" fmla="*/ 50 h 160"/>
                <a:gd name="T14" fmla="*/ 125 w 128"/>
                <a:gd name="T15" fmla="*/ 64 h 160"/>
                <a:gd name="T16" fmla="*/ 113 w 128"/>
                <a:gd name="T17" fmla="*/ 63 h 160"/>
                <a:gd name="T18" fmla="*/ 118 w 128"/>
                <a:gd name="T19" fmla="*/ 80 h 160"/>
                <a:gd name="T20" fmla="*/ 106 w 128"/>
                <a:gd name="T21" fmla="*/ 83 h 160"/>
                <a:gd name="T22" fmla="*/ 98 w 128"/>
                <a:gd name="T23" fmla="*/ 101 h 160"/>
                <a:gd name="T24" fmla="*/ 90 w 128"/>
                <a:gd name="T25" fmla="*/ 105 h 160"/>
                <a:gd name="T26" fmla="*/ 87 w 128"/>
                <a:gd name="T27" fmla="*/ 117 h 160"/>
                <a:gd name="T28" fmla="*/ 96 w 128"/>
                <a:gd name="T29" fmla="*/ 117 h 160"/>
                <a:gd name="T30" fmla="*/ 90 w 128"/>
                <a:gd name="T31" fmla="*/ 149 h 160"/>
                <a:gd name="T32" fmla="*/ 78 w 128"/>
                <a:gd name="T33" fmla="*/ 144 h 160"/>
                <a:gd name="T34" fmla="*/ 65 w 128"/>
                <a:gd name="T35" fmla="*/ 158 h 160"/>
                <a:gd name="T36" fmla="*/ 60 w 128"/>
                <a:gd name="T37" fmla="*/ 152 h 160"/>
                <a:gd name="T38" fmla="*/ 53 w 128"/>
                <a:gd name="T39" fmla="*/ 148 h 160"/>
                <a:gd name="T40" fmla="*/ 47 w 128"/>
                <a:gd name="T41" fmla="*/ 144 h 160"/>
                <a:gd name="T42" fmla="*/ 41 w 128"/>
                <a:gd name="T43" fmla="*/ 137 h 160"/>
                <a:gd name="T44" fmla="*/ 32 w 128"/>
                <a:gd name="T45" fmla="*/ 137 h 160"/>
                <a:gd name="T46" fmla="*/ 20 w 128"/>
                <a:gd name="T47" fmla="*/ 137 h 160"/>
                <a:gd name="T48" fmla="*/ 15 w 128"/>
                <a:gd name="T49" fmla="*/ 132 h 160"/>
                <a:gd name="T50" fmla="*/ 11 w 128"/>
                <a:gd name="T51" fmla="*/ 123 h 160"/>
                <a:gd name="T52" fmla="*/ 4 w 128"/>
                <a:gd name="T53" fmla="*/ 118 h 160"/>
                <a:gd name="T54" fmla="*/ 1 w 128"/>
                <a:gd name="T55" fmla="*/ 114 h 160"/>
                <a:gd name="T56" fmla="*/ 1 w 128"/>
                <a:gd name="T57" fmla="*/ 107 h 160"/>
                <a:gd name="T58" fmla="*/ 5 w 128"/>
                <a:gd name="T59" fmla="*/ 105 h 160"/>
                <a:gd name="T60" fmla="*/ 11 w 128"/>
                <a:gd name="T61" fmla="*/ 106 h 160"/>
                <a:gd name="T62" fmla="*/ 17 w 128"/>
                <a:gd name="T63" fmla="*/ 109 h 160"/>
                <a:gd name="T64" fmla="*/ 22 w 128"/>
                <a:gd name="T65" fmla="*/ 105 h 160"/>
                <a:gd name="T66" fmla="*/ 27 w 128"/>
                <a:gd name="T67" fmla="*/ 102 h 160"/>
                <a:gd name="T68" fmla="*/ 31 w 128"/>
                <a:gd name="T69" fmla="*/ 100 h 160"/>
                <a:gd name="T70" fmla="*/ 30 w 128"/>
                <a:gd name="T71" fmla="*/ 92 h 160"/>
                <a:gd name="T72" fmla="*/ 32 w 128"/>
                <a:gd name="T73" fmla="*/ 87 h 160"/>
                <a:gd name="T74" fmla="*/ 33 w 128"/>
                <a:gd name="T75" fmla="*/ 79 h 160"/>
                <a:gd name="T76" fmla="*/ 34 w 128"/>
                <a:gd name="T77" fmla="*/ 71 h 160"/>
                <a:gd name="T78" fmla="*/ 34 w 128"/>
                <a:gd name="T79" fmla="*/ 65 h 160"/>
                <a:gd name="T80" fmla="*/ 32 w 128"/>
                <a:gd name="T81" fmla="*/ 58 h 160"/>
                <a:gd name="T82" fmla="*/ 32 w 128"/>
                <a:gd name="T83" fmla="*/ 49 h 160"/>
                <a:gd name="T84" fmla="*/ 31 w 128"/>
                <a:gd name="T85" fmla="*/ 40 h 160"/>
                <a:gd name="T86" fmla="*/ 31 w 128"/>
                <a:gd name="T87" fmla="*/ 32 h 160"/>
                <a:gd name="T88" fmla="*/ 32 w 128"/>
                <a:gd name="T89" fmla="*/ 23 h 160"/>
                <a:gd name="T90" fmla="*/ 33 w 128"/>
                <a:gd name="T91" fmla="*/ 17 h 160"/>
                <a:gd name="T92" fmla="*/ 36 w 128"/>
                <a:gd name="T93" fmla="*/ 10 h 160"/>
                <a:gd name="T94" fmla="*/ 38 w 128"/>
                <a:gd name="T95" fmla="*/ 8 h 160"/>
                <a:gd name="T96" fmla="*/ 46 w 128"/>
                <a:gd name="T97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60">
                  <a:moveTo>
                    <a:pt x="45" y="3"/>
                  </a:moveTo>
                  <a:cubicBezTo>
                    <a:pt x="44" y="0"/>
                    <a:pt x="44" y="0"/>
                    <a:pt x="45" y="3"/>
                  </a:cubicBezTo>
                  <a:close/>
                  <a:moveTo>
                    <a:pt x="46" y="4"/>
                  </a:moveTo>
                  <a:cubicBezTo>
                    <a:pt x="47" y="8"/>
                    <a:pt x="48" y="10"/>
                    <a:pt x="49" y="13"/>
                  </a:cubicBezTo>
                  <a:cubicBezTo>
                    <a:pt x="51" y="18"/>
                    <a:pt x="52" y="10"/>
                    <a:pt x="53" y="12"/>
                  </a:cubicBezTo>
                  <a:cubicBezTo>
                    <a:pt x="55" y="14"/>
                    <a:pt x="52" y="19"/>
                    <a:pt x="56" y="22"/>
                  </a:cubicBezTo>
                  <a:cubicBezTo>
                    <a:pt x="60" y="25"/>
                    <a:pt x="67" y="24"/>
                    <a:pt x="72" y="25"/>
                  </a:cubicBezTo>
                  <a:cubicBezTo>
                    <a:pt x="77" y="25"/>
                    <a:pt x="81" y="26"/>
                    <a:pt x="85" y="27"/>
                  </a:cubicBezTo>
                  <a:cubicBezTo>
                    <a:pt x="89" y="29"/>
                    <a:pt x="92" y="32"/>
                    <a:pt x="96" y="33"/>
                  </a:cubicBezTo>
                  <a:cubicBezTo>
                    <a:pt x="101" y="34"/>
                    <a:pt x="108" y="32"/>
                    <a:pt x="112" y="31"/>
                  </a:cubicBezTo>
                  <a:cubicBezTo>
                    <a:pt x="116" y="31"/>
                    <a:pt x="117" y="31"/>
                    <a:pt x="119" y="31"/>
                  </a:cubicBezTo>
                  <a:cubicBezTo>
                    <a:pt x="121" y="32"/>
                    <a:pt x="123" y="32"/>
                    <a:pt x="124" y="34"/>
                  </a:cubicBezTo>
                  <a:cubicBezTo>
                    <a:pt x="125" y="36"/>
                    <a:pt x="125" y="40"/>
                    <a:pt x="126" y="43"/>
                  </a:cubicBezTo>
                  <a:cubicBezTo>
                    <a:pt x="126" y="45"/>
                    <a:pt x="125" y="48"/>
                    <a:pt x="126" y="50"/>
                  </a:cubicBezTo>
                  <a:cubicBezTo>
                    <a:pt x="126" y="53"/>
                    <a:pt x="128" y="57"/>
                    <a:pt x="127" y="59"/>
                  </a:cubicBezTo>
                  <a:cubicBezTo>
                    <a:pt x="127" y="61"/>
                    <a:pt x="126" y="63"/>
                    <a:pt x="125" y="64"/>
                  </a:cubicBezTo>
                  <a:cubicBezTo>
                    <a:pt x="123" y="65"/>
                    <a:pt x="122" y="65"/>
                    <a:pt x="120" y="65"/>
                  </a:cubicBezTo>
                  <a:cubicBezTo>
                    <a:pt x="118" y="65"/>
                    <a:pt x="114" y="61"/>
                    <a:pt x="113" y="63"/>
                  </a:cubicBezTo>
                  <a:cubicBezTo>
                    <a:pt x="111" y="66"/>
                    <a:pt x="113" y="71"/>
                    <a:pt x="114" y="74"/>
                  </a:cubicBezTo>
                  <a:cubicBezTo>
                    <a:pt x="115" y="77"/>
                    <a:pt x="118" y="78"/>
                    <a:pt x="118" y="80"/>
                  </a:cubicBezTo>
                  <a:cubicBezTo>
                    <a:pt x="117" y="83"/>
                    <a:pt x="114" y="81"/>
                    <a:pt x="112" y="81"/>
                  </a:cubicBezTo>
                  <a:cubicBezTo>
                    <a:pt x="110" y="82"/>
                    <a:pt x="108" y="84"/>
                    <a:pt x="106" y="83"/>
                  </a:cubicBezTo>
                  <a:cubicBezTo>
                    <a:pt x="104" y="82"/>
                    <a:pt x="103" y="73"/>
                    <a:pt x="101" y="78"/>
                  </a:cubicBezTo>
                  <a:cubicBezTo>
                    <a:pt x="99" y="83"/>
                    <a:pt x="99" y="96"/>
                    <a:pt x="98" y="101"/>
                  </a:cubicBezTo>
                  <a:cubicBezTo>
                    <a:pt x="97" y="106"/>
                    <a:pt x="98" y="105"/>
                    <a:pt x="96" y="105"/>
                  </a:cubicBezTo>
                  <a:cubicBezTo>
                    <a:pt x="95" y="106"/>
                    <a:pt x="92" y="104"/>
                    <a:pt x="90" y="105"/>
                  </a:cubicBezTo>
                  <a:cubicBezTo>
                    <a:pt x="89" y="107"/>
                    <a:pt x="91" y="109"/>
                    <a:pt x="90" y="111"/>
                  </a:cubicBezTo>
                  <a:cubicBezTo>
                    <a:pt x="90" y="113"/>
                    <a:pt x="87" y="115"/>
                    <a:pt x="87" y="117"/>
                  </a:cubicBezTo>
                  <a:cubicBezTo>
                    <a:pt x="87" y="118"/>
                    <a:pt x="90" y="118"/>
                    <a:pt x="91" y="118"/>
                  </a:cubicBezTo>
                  <a:cubicBezTo>
                    <a:pt x="93" y="118"/>
                    <a:pt x="96" y="111"/>
                    <a:pt x="96" y="117"/>
                  </a:cubicBezTo>
                  <a:cubicBezTo>
                    <a:pt x="97" y="122"/>
                    <a:pt x="95" y="140"/>
                    <a:pt x="94" y="146"/>
                  </a:cubicBezTo>
                  <a:cubicBezTo>
                    <a:pt x="93" y="151"/>
                    <a:pt x="92" y="150"/>
                    <a:pt x="90" y="149"/>
                  </a:cubicBezTo>
                  <a:cubicBezTo>
                    <a:pt x="87" y="148"/>
                    <a:pt x="87" y="143"/>
                    <a:pt x="84" y="142"/>
                  </a:cubicBezTo>
                  <a:cubicBezTo>
                    <a:pt x="82" y="141"/>
                    <a:pt x="80" y="142"/>
                    <a:pt x="78" y="144"/>
                  </a:cubicBezTo>
                  <a:cubicBezTo>
                    <a:pt x="77" y="146"/>
                    <a:pt x="80" y="148"/>
                    <a:pt x="77" y="151"/>
                  </a:cubicBezTo>
                  <a:cubicBezTo>
                    <a:pt x="76" y="152"/>
                    <a:pt x="66" y="160"/>
                    <a:pt x="65" y="158"/>
                  </a:cubicBezTo>
                  <a:cubicBezTo>
                    <a:pt x="64" y="157"/>
                    <a:pt x="63" y="156"/>
                    <a:pt x="63" y="155"/>
                  </a:cubicBezTo>
                  <a:cubicBezTo>
                    <a:pt x="62" y="154"/>
                    <a:pt x="61" y="153"/>
                    <a:pt x="60" y="152"/>
                  </a:cubicBezTo>
                  <a:cubicBezTo>
                    <a:pt x="59" y="151"/>
                    <a:pt x="57" y="150"/>
                    <a:pt x="56" y="149"/>
                  </a:cubicBezTo>
                  <a:cubicBezTo>
                    <a:pt x="55" y="148"/>
                    <a:pt x="54" y="149"/>
                    <a:pt x="53" y="148"/>
                  </a:cubicBezTo>
                  <a:cubicBezTo>
                    <a:pt x="52" y="148"/>
                    <a:pt x="51" y="148"/>
                    <a:pt x="50" y="147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6" y="143"/>
                    <a:pt x="45" y="142"/>
                    <a:pt x="44" y="141"/>
                  </a:cubicBezTo>
                  <a:cubicBezTo>
                    <a:pt x="43" y="139"/>
                    <a:pt x="43" y="137"/>
                    <a:pt x="41" y="137"/>
                  </a:cubicBezTo>
                  <a:cubicBezTo>
                    <a:pt x="40" y="136"/>
                    <a:pt x="38" y="137"/>
                    <a:pt x="37" y="137"/>
                  </a:cubicBezTo>
                  <a:cubicBezTo>
                    <a:pt x="35" y="137"/>
                    <a:pt x="34" y="137"/>
                    <a:pt x="32" y="137"/>
                  </a:cubicBezTo>
                  <a:cubicBezTo>
                    <a:pt x="30" y="137"/>
                    <a:pt x="27" y="137"/>
                    <a:pt x="25" y="137"/>
                  </a:cubicBezTo>
                  <a:cubicBezTo>
                    <a:pt x="23" y="137"/>
                    <a:pt x="22" y="137"/>
                    <a:pt x="20" y="137"/>
                  </a:cubicBezTo>
                  <a:cubicBezTo>
                    <a:pt x="18" y="137"/>
                    <a:pt x="16" y="138"/>
                    <a:pt x="15" y="137"/>
                  </a:cubicBezTo>
                  <a:cubicBezTo>
                    <a:pt x="13" y="136"/>
                    <a:pt x="14" y="134"/>
                    <a:pt x="15" y="132"/>
                  </a:cubicBezTo>
                  <a:cubicBezTo>
                    <a:pt x="15" y="130"/>
                    <a:pt x="15" y="127"/>
                    <a:pt x="15" y="125"/>
                  </a:cubicBezTo>
                  <a:cubicBezTo>
                    <a:pt x="14" y="123"/>
                    <a:pt x="13" y="123"/>
                    <a:pt x="11" y="123"/>
                  </a:cubicBezTo>
                  <a:cubicBezTo>
                    <a:pt x="10" y="122"/>
                    <a:pt x="9" y="121"/>
                    <a:pt x="7" y="121"/>
                  </a:cubicBezTo>
                  <a:cubicBezTo>
                    <a:pt x="6" y="120"/>
                    <a:pt x="5" y="117"/>
                    <a:pt x="4" y="118"/>
                  </a:cubicBezTo>
                  <a:cubicBezTo>
                    <a:pt x="3" y="118"/>
                    <a:pt x="3" y="118"/>
                    <a:pt x="3" y="117"/>
                  </a:cubicBezTo>
                  <a:cubicBezTo>
                    <a:pt x="2" y="116"/>
                    <a:pt x="2" y="115"/>
                    <a:pt x="1" y="114"/>
                  </a:cubicBezTo>
                  <a:cubicBezTo>
                    <a:pt x="1" y="113"/>
                    <a:pt x="1" y="111"/>
                    <a:pt x="1" y="110"/>
                  </a:cubicBezTo>
                  <a:cubicBezTo>
                    <a:pt x="1" y="109"/>
                    <a:pt x="1" y="108"/>
                    <a:pt x="1" y="107"/>
                  </a:cubicBezTo>
                  <a:cubicBezTo>
                    <a:pt x="1" y="106"/>
                    <a:pt x="0" y="106"/>
                    <a:pt x="1" y="105"/>
                  </a:cubicBezTo>
                  <a:cubicBezTo>
                    <a:pt x="2" y="105"/>
                    <a:pt x="4" y="105"/>
                    <a:pt x="5" y="105"/>
                  </a:cubicBezTo>
                  <a:cubicBezTo>
                    <a:pt x="7" y="105"/>
                    <a:pt x="7" y="105"/>
                    <a:pt x="8" y="105"/>
                  </a:cubicBezTo>
                  <a:cubicBezTo>
                    <a:pt x="9" y="105"/>
                    <a:pt x="10" y="106"/>
                    <a:pt x="11" y="106"/>
                  </a:cubicBezTo>
                  <a:cubicBezTo>
                    <a:pt x="12" y="107"/>
                    <a:pt x="13" y="107"/>
                    <a:pt x="14" y="107"/>
                  </a:cubicBezTo>
                  <a:cubicBezTo>
                    <a:pt x="15" y="108"/>
                    <a:pt x="16" y="109"/>
                    <a:pt x="17" y="109"/>
                  </a:cubicBezTo>
                  <a:cubicBezTo>
                    <a:pt x="18" y="108"/>
                    <a:pt x="19" y="107"/>
                    <a:pt x="20" y="107"/>
                  </a:cubicBezTo>
                  <a:cubicBezTo>
                    <a:pt x="20" y="106"/>
                    <a:pt x="21" y="106"/>
                    <a:pt x="22" y="105"/>
                  </a:cubicBezTo>
                  <a:cubicBezTo>
                    <a:pt x="23" y="105"/>
                    <a:pt x="24" y="105"/>
                    <a:pt x="24" y="104"/>
                  </a:cubicBezTo>
                  <a:cubicBezTo>
                    <a:pt x="25" y="104"/>
                    <a:pt x="26" y="103"/>
                    <a:pt x="27" y="102"/>
                  </a:cubicBezTo>
                  <a:cubicBezTo>
                    <a:pt x="28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2" y="99"/>
                    <a:pt x="32" y="97"/>
                    <a:pt x="31" y="96"/>
                  </a:cubicBezTo>
                  <a:cubicBezTo>
                    <a:pt x="31" y="94"/>
                    <a:pt x="30" y="93"/>
                    <a:pt x="30" y="92"/>
                  </a:cubicBezTo>
                  <a:cubicBezTo>
                    <a:pt x="30" y="91"/>
                    <a:pt x="31" y="90"/>
                    <a:pt x="32" y="90"/>
                  </a:cubicBezTo>
                  <a:cubicBezTo>
                    <a:pt x="32" y="89"/>
                    <a:pt x="32" y="88"/>
                    <a:pt x="32" y="87"/>
                  </a:cubicBezTo>
                  <a:cubicBezTo>
                    <a:pt x="32" y="86"/>
                    <a:pt x="32" y="84"/>
                    <a:pt x="33" y="82"/>
                  </a:cubicBezTo>
                  <a:cubicBezTo>
                    <a:pt x="33" y="81"/>
                    <a:pt x="33" y="80"/>
                    <a:pt x="33" y="79"/>
                  </a:cubicBezTo>
                  <a:cubicBezTo>
                    <a:pt x="33" y="77"/>
                    <a:pt x="33" y="77"/>
                    <a:pt x="33" y="75"/>
                  </a:cubicBezTo>
                  <a:cubicBezTo>
                    <a:pt x="33" y="74"/>
                    <a:pt x="34" y="72"/>
                    <a:pt x="34" y="71"/>
                  </a:cubicBezTo>
                  <a:cubicBezTo>
                    <a:pt x="34" y="70"/>
                    <a:pt x="34" y="70"/>
                    <a:pt x="34" y="69"/>
                  </a:cubicBezTo>
                  <a:cubicBezTo>
                    <a:pt x="34" y="68"/>
                    <a:pt x="34" y="66"/>
                    <a:pt x="34" y="65"/>
                  </a:cubicBezTo>
                  <a:cubicBezTo>
                    <a:pt x="33" y="63"/>
                    <a:pt x="34" y="62"/>
                    <a:pt x="33" y="61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2" y="57"/>
                    <a:pt x="32" y="55"/>
                    <a:pt x="32" y="54"/>
                  </a:cubicBezTo>
                  <a:cubicBezTo>
                    <a:pt x="32" y="52"/>
                    <a:pt x="32" y="51"/>
                    <a:pt x="32" y="49"/>
                  </a:cubicBezTo>
                  <a:cubicBezTo>
                    <a:pt x="31" y="48"/>
                    <a:pt x="30" y="47"/>
                    <a:pt x="30" y="45"/>
                  </a:cubicBezTo>
                  <a:cubicBezTo>
                    <a:pt x="30" y="43"/>
                    <a:pt x="30" y="42"/>
                    <a:pt x="31" y="40"/>
                  </a:cubicBezTo>
                  <a:cubicBezTo>
                    <a:pt x="31" y="38"/>
                    <a:pt x="31" y="36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0"/>
                    <a:pt x="31" y="28"/>
                    <a:pt x="31" y="27"/>
                  </a:cubicBezTo>
                  <a:cubicBezTo>
                    <a:pt x="31" y="25"/>
                    <a:pt x="32" y="24"/>
                    <a:pt x="32" y="23"/>
                  </a:cubicBezTo>
                  <a:cubicBezTo>
                    <a:pt x="32" y="22"/>
                    <a:pt x="31" y="21"/>
                    <a:pt x="32" y="20"/>
                  </a:cubicBezTo>
                  <a:cubicBezTo>
                    <a:pt x="32" y="19"/>
                    <a:pt x="32" y="18"/>
                    <a:pt x="33" y="17"/>
                  </a:cubicBezTo>
                  <a:cubicBezTo>
                    <a:pt x="33" y="16"/>
                    <a:pt x="34" y="15"/>
                    <a:pt x="35" y="14"/>
                  </a:cubicBezTo>
                  <a:cubicBezTo>
                    <a:pt x="35" y="13"/>
                    <a:pt x="36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2"/>
                    <a:pt x="38" y="9"/>
                    <a:pt x="38" y="8"/>
                  </a:cubicBezTo>
                  <a:cubicBezTo>
                    <a:pt x="39" y="7"/>
                    <a:pt x="40" y="6"/>
                    <a:pt x="41" y="5"/>
                  </a:cubicBezTo>
                  <a:cubicBezTo>
                    <a:pt x="43" y="4"/>
                    <a:pt x="43" y="5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7779" y="12153"/>
              <a:ext cx="1320" cy="1750"/>
            </a:xfrm>
            <a:custGeom>
              <a:avLst/>
              <a:gdLst>
                <a:gd name="T0" fmla="*/ 70 w 127"/>
                <a:gd name="T1" fmla="*/ 159 h 165"/>
                <a:gd name="T2" fmla="*/ 77 w 127"/>
                <a:gd name="T3" fmla="*/ 157 h 165"/>
                <a:gd name="T4" fmla="*/ 86 w 127"/>
                <a:gd name="T5" fmla="*/ 149 h 165"/>
                <a:gd name="T6" fmla="*/ 95 w 127"/>
                <a:gd name="T7" fmla="*/ 130 h 165"/>
                <a:gd name="T8" fmla="*/ 94 w 127"/>
                <a:gd name="T9" fmla="*/ 129 h 165"/>
                <a:gd name="T10" fmla="*/ 92 w 127"/>
                <a:gd name="T11" fmla="*/ 119 h 165"/>
                <a:gd name="T12" fmla="*/ 99 w 127"/>
                <a:gd name="T13" fmla="*/ 117 h 165"/>
                <a:gd name="T14" fmla="*/ 108 w 127"/>
                <a:gd name="T15" fmla="*/ 121 h 165"/>
                <a:gd name="T16" fmla="*/ 115 w 127"/>
                <a:gd name="T17" fmla="*/ 116 h 165"/>
                <a:gd name="T18" fmla="*/ 122 w 127"/>
                <a:gd name="T19" fmla="*/ 112 h 165"/>
                <a:gd name="T20" fmla="*/ 123 w 127"/>
                <a:gd name="T21" fmla="*/ 102 h 165"/>
                <a:gd name="T22" fmla="*/ 124 w 127"/>
                <a:gd name="T23" fmla="*/ 91 h 165"/>
                <a:gd name="T24" fmla="*/ 125 w 127"/>
                <a:gd name="T25" fmla="*/ 81 h 165"/>
                <a:gd name="T26" fmla="*/ 123 w 127"/>
                <a:gd name="T27" fmla="*/ 70 h 165"/>
                <a:gd name="T28" fmla="*/ 121 w 127"/>
                <a:gd name="T29" fmla="*/ 57 h 165"/>
                <a:gd name="T30" fmla="*/ 122 w 127"/>
                <a:gd name="T31" fmla="*/ 44 h 165"/>
                <a:gd name="T32" fmla="*/ 123 w 127"/>
                <a:gd name="T33" fmla="*/ 32 h 165"/>
                <a:gd name="T34" fmla="*/ 127 w 127"/>
                <a:gd name="T35" fmla="*/ 22 h 165"/>
                <a:gd name="T36" fmla="*/ 109 w 127"/>
                <a:gd name="T37" fmla="*/ 17 h 165"/>
                <a:gd name="T38" fmla="*/ 89 w 127"/>
                <a:gd name="T39" fmla="*/ 16 h 165"/>
                <a:gd name="T40" fmla="*/ 79 w 127"/>
                <a:gd name="T41" fmla="*/ 8 h 165"/>
                <a:gd name="T42" fmla="*/ 66 w 127"/>
                <a:gd name="T43" fmla="*/ 2 h 165"/>
                <a:gd name="T44" fmla="*/ 60 w 127"/>
                <a:gd name="T45" fmla="*/ 8 h 165"/>
                <a:gd name="T46" fmla="*/ 42 w 127"/>
                <a:gd name="T47" fmla="*/ 8 h 165"/>
                <a:gd name="T48" fmla="*/ 37 w 127"/>
                <a:gd name="T49" fmla="*/ 22 h 165"/>
                <a:gd name="T50" fmla="*/ 34 w 127"/>
                <a:gd name="T51" fmla="*/ 36 h 165"/>
                <a:gd name="T52" fmla="*/ 16 w 127"/>
                <a:gd name="T53" fmla="*/ 48 h 165"/>
                <a:gd name="T54" fmla="*/ 5 w 127"/>
                <a:gd name="T55" fmla="*/ 47 h 165"/>
                <a:gd name="T56" fmla="*/ 8 w 127"/>
                <a:gd name="T57" fmla="*/ 61 h 165"/>
                <a:gd name="T58" fmla="*/ 6 w 127"/>
                <a:gd name="T59" fmla="*/ 71 h 165"/>
                <a:gd name="T60" fmla="*/ 0 w 127"/>
                <a:gd name="T61" fmla="*/ 68 h 165"/>
                <a:gd name="T62" fmla="*/ 5 w 127"/>
                <a:gd name="T63" fmla="*/ 78 h 165"/>
                <a:gd name="T64" fmla="*/ 16 w 127"/>
                <a:gd name="T65" fmla="*/ 89 h 165"/>
                <a:gd name="T66" fmla="*/ 24 w 127"/>
                <a:gd name="T67" fmla="*/ 102 h 165"/>
                <a:gd name="T68" fmla="*/ 34 w 127"/>
                <a:gd name="T69" fmla="*/ 114 h 165"/>
                <a:gd name="T70" fmla="*/ 40 w 127"/>
                <a:gd name="T71" fmla="*/ 124 h 165"/>
                <a:gd name="T72" fmla="*/ 42 w 127"/>
                <a:gd name="T73" fmla="*/ 133 h 165"/>
                <a:gd name="T74" fmla="*/ 54 w 127"/>
                <a:gd name="T75" fmla="*/ 134 h 165"/>
                <a:gd name="T76" fmla="*/ 57 w 127"/>
                <a:gd name="T77" fmla="*/ 148 h 165"/>
                <a:gd name="T78" fmla="*/ 70 w 127"/>
                <a:gd name="T79" fmla="*/ 158 h 165"/>
                <a:gd name="T80" fmla="*/ 106 w 127"/>
                <a:gd name="T81" fmla="*/ 137 h 165"/>
                <a:gd name="T82" fmla="*/ 106 w 127"/>
                <a:gd name="T83" fmla="*/ 137 h 165"/>
                <a:gd name="T84" fmla="*/ 106 w 127"/>
                <a:gd name="T85" fmla="*/ 137 h 165"/>
                <a:gd name="T86" fmla="*/ 106 w 127"/>
                <a:gd name="T87" fmla="*/ 138 h 165"/>
                <a:gd name="T88" fmla="*/ 106 w 127"/>
                <a:gd name="T89" fmla="*/ 138 h 165"/>
                <a:gd name="T90" fmla="*/ 106 w 127"/>
                <a:gd name="T91" fmla="*/ 138 h 165"/>
                <a:gd name="T92" fmla="*/ 106 w 127"/>
                <a:gd name="T93" fmla="*/ 138 h 165"/>
                <a:gd name="T94" fmla="*/ 106 w 127"/>
                <a:gd name="T95" fmla="*/ 138 h 165"/>
                <a:gd name="T96" fmla="*/ 106 w 127"/>
                <a:gd name="T97" fmla="*/ 13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65">
                  <a:moveTo>
                    <a:pt x="70" y="158"/>
                  </a:moveTo>
                  <a:lnTo>
                    <a:pt x="70" y="159"/>
                  </a:lnTo>
                  <a:cubicBezTo>
                    <a:pt x="70" y="159"/>
                    <a:pt x="70" y="159"/>
                    <a:pt x="70" y="159"/>
                  </a:cubicBezTo>
                  <a:cubicBezTo>
                    <a:pt x="71" y="160"/>
                    <a:pt x="73" y="164"/>
                    <a:pt x="75" y="164"/>
                  </a:cubicBezTo>
                  <a:cubicBezTo>
                    <a:pt x="77" y="165"/>
                    <a:pt x="76" y="162"/>
                    <a:pt x="76" y="161"/>
                  </a:cubicBezTo>
                  <a:cubicBezTo>
                    <a:pt x="76" y="160"/>
                    <a:pt x="77" y="158"/>
                    <a:pt x="77" y="157"/>
                  </a:cubicBezTo>
                  <a:cubicBezTo>
                    <a:pt x="77" y="156"/>
                    <a:pt x="76" y="155"/>
                    <a:pt x="77" y="154"/>
                  </a:cubicBezTo>
                  <a:cubicBezTo>
                    <a:pt x="78" y="153"/>
                    <a:pt x="79" y="153"/>
                    <a:pt x="81" y="152"/>
                  </a:cubicBezTo>
                  <a:cubicBezTo>
                    <a:pt x="82" y="151"/>
                    <a:pt x="84" y="150"/>
                    <a:pt x="86" y="149"/>
                  </a:cubicBezTo>
                  <a:cubicBezTo>
                    <a:pt x="87" y="147"/>
                    <a:pt x="89" y="145"/>
                    <a:pt x="90" y="143"/>
                  </a:cubicBezTo>
                  <a:cubicBezTo>
                    <a:pt x="92" y="142"/>
                    <a:pt x="93" y="143"/>
                    <a:pt x="93" y="140"/>
                  </a:cubicBezTo>
                  <a:cubicBezTo>
                    <a:pt x="94" y="138"/>
                    <a:pt x="93" y="132"/>
                    <a:pt x="95" y="130"/>
                  </a:cubicBezTo>
                  <a:cubicBezTo>
                    <a:pt x="95" y="130"/>
                    <a:pt x="95" y="130"/>
                    <a:pt x="95" y="130"/>
                  </a:cubicBezTo>
                  <a:lnTo>
                    <a:pt x="95" y="130"/>
                  </a:lnTo>
                  <a:cubicBezTo>
                    <a:pt x="94" y="130"/>
                    <a:pt x="94" y="130"/>
                    <a:pt x="94" y="129"/>
                  </a:cubicBezTo>
                  <a:cubicBezTo>
                    <a:pt x="93" y="128"/>
                    <a:pt x="93" y="127"/>
                    <a:pt x="92" y="126"/>
                  </a:cubicBezTo>
                  <a:cubicBezTo>
                    <a:pt x="92" y="125"/>
                    <a:pt x="92" y="123"/>
                    <a:pt x="92" y="122"/>
                  </a:cubicBezTo>
                  <a:cubicBezTo>
                    <a:pt x="92" y="121"/>
                    <a:pt x="92" y="120"/>
                    <a:pt x="92" y="119"/>
                  </a:cubicBezTo>
                  <a:cubicBezTo>
                    <a:pt x="92" y="118"/>
                    <a:pt x="91" y="118"/>
                    <a:pt x="92" y="117"/>
                  </a:cubicBezTo>
                  <a:cubicBezTo>
                    <a:pt x="93" y="117"/>
                    <a:pt x="95" y="117"/>
                    <a:pt x="96" y="117"/>
                  </a:cubicBezTo>
                  <a:cubicBezTo>
                    <a:pt x="98" y="117"/>
                    <a:pt x="98" y="117"/>
                    <a:pt x="99" y="117"/>
                  </a:cubicBezTo>
                  <a:cubicBezTo>
                    <a:pt x="100" y="117"/>
                    <a:pt x="101" y="118"/>
                    <a:pt x="102" y="118"/>
                  </a:cubicBezTo>
                  <a:cubicBezTo>
                    <a:pt x="103" y="119"/>
                    <a:pt x="104" y="119"/>
                    <a:pt x="105" y="119"/>
                  </a:cubicBezTo>
                  <a:cubicBezTo>
                    <a:pt x="106" y="120"/>
                    <a:pt x="107" y="121"/>
                    <a:pt x="108" y="121"/>
                  </a:cubicBezTo>
                  <a:cubicBezTo>
                    <a:pt x="109" y="120"/>
                    <a:pt x="110" y="119"/>
                    <a:pt x="111" y="119"/>
                  </a:cubicBezTo>
                  <a:cubicBezTo>
                    <a:pt x="111" y="118"/>
                    <a:pt x="112" y="118"/>
                    <a:pt x="113" y="117"/>
                  </a:cubicBezTo>
                  <a:cubicBezTo>
                    <a:pt x="114" y="117"/>
                    <a:pt x="115" y="117"/>
                    <a:pt x="115" y="116"/>
                  </a:cubicBezTo>
                  <a:cubicBezTo>
                    <a:pt x="116" y="116"/>
                    <a:pt x="117" y="115"/>
                    <a:pt x="118" y="114"/>
                  </a:cubicBezTo>
                  <a:cubicBezTo>
                    <a:pt x="119" y="114"/>
                    <a:pt x="119" y="114"/>
                    <a:pt x="120" y="113"/>
                  </a:cubicBezTo>
                  <a:cubicBezTo>
                    <a:pt x="121" y="113"/>
                    <a:pt x="122" y="113"/>
                    <a:pt x="122" y="112"/>
                  </a:cubicBezTo>
                  <a:cubicBezTo>
                    <a:pt x="123" y="111"/>
                    <a:pt x="123" y="109"/>
                    <a:pt x="122" y="108"/>
                  </a:cubicBezTo>
                  <a:cubicBezTo>
                    <a:pt x="122" y="106"/>
                    <a:pt x="121" y="105"/>
                    <a:pt x="121" y="104"/>
                  </a:cubicBezTo>
                  <a:cubicBezTo>
                    <a:pt x="121" y="103"/>
                    <a:pt x="122" y="102"/>
                    <a:pt x="123" y="102"/>
                  </a:cubicBezTo>
                  <a:cubicBezTo>
                    <a:pt x="123" y="101"/>
                    <a:pt x="123" y="100"/>
                    <a:pt x="123" y="99"/>
                  </a:cubicBezTo>
                  <a:cubicBezTo>
                    <a:pt x="123" y="98"/>
                    <a:pt x="123" y="96"/>
                    <a:pt x="124" y="94"/>
                  </a:cubicBezTo>
                  <a:cubicBezTo>
                    <a:pt x="124" y="93"/>
                    <a:pt x="124" y="92"/>
                    <a:pt x="124" y="91"/>
                  </a:cubicBezTo>
                  <a:cubicBezTo>
                    <a:pt x="124" y="89"/>
                    <a:pt x="124" y="89"/>
                    <a:pt x="124" y="87"/>
                  </a:cubicBezTo>
                  <a:cubicBezTo>
                    <a:pt x="124" y="86"/>
                    <a:pt x="125" y="84"/>
                    <a:pt x="125" y="83"/>
                  </a:cubicBezTo>
                  <a:cubicBezTo>
                    <a:pt x="125" y="82"/>
                    <a:pt x="125" y="82"/>
                    <a:pt x="125" y="81"/>
                  </a:cubicBezTo>
                  <a:cubicBezTo>
                    <a:pt x="125" y="80"/>
                    <a:pt x="125" y="78"/>
                    <a:pt x="125" y="77"/>
                  </a:cubicBezTo>
                  <a:cubicBezTo>
                    <a:pt x="124" y="75"/>
                    <a:pt x="125" y="74"/>
                    <a:pt x="124" y="73"/>
                  </a:cubicBezTo>
                  <a:cubicBezTo>
                    <a:pt x="124" y="72"/>
                    <a:pt x="123" y="71"/>
                    <a:pt x="123" y="70"/>
                  </a:cubicBezTo>
                  <a:cubicBezTo>
                    <a:pt x="123" y="69"/>
                    <a:pt x="123" y="67"/>
                    <a:pt x="123" y="66"/>
                  </a:cubicBezTo>
                  <a:cubicBezTo>
                    <a:pt x="123" y="64"/>
                    <a:pt x="123" y="63"/>
                    <a:pt x="123" y="61"/>
                  </a:cubicBezTo>
                  <a:cubicBezTo>
                    <a:pt x="122" y="60"/>
                    <a:pt x="121" y="59"/>
                    <a:pt x="121" y="57"/>
                  </a:cubicBezTo>
                  <a:cubicBezTo>
                    <a:pt x="121" y="55"/>
                    <a:pt x="121" y="54"/>
                    <a:pt x="122" y="52"/>
                  </a:cubicBezTo>
                  <a:cubicBezTo>
                    <a:pt x="122" y="50"/>
                    <a:pt x="122" y="48"/>
                    <a:pt x="122" y="47"/>
                  </a:cubicBezTo>
                  <a:cubicBezTo>
                    <a:pt x="122" y="46"/>
                    <a:pt x="122" y="45"/>
                    <a:pt x="122" y="44"/>
                  </a:cubicBezTo>
                  <a:cubicBezTo>
                    <a:pt x="122" y="42"/>
                    <a:pt x="122" y="40"/>
                    <a:pt x="122" y="39"/>
                  </a:cubicBezTo>
                  <a:cubicBezTo>
                    <a:pt x="122" y="37"/>
                    <a:pt x="123" y="36"/>
                    <a:pt x="123" y="35"/>
                  </a:cubicBezTo>
                  <a:cubicBezTo>
                    <a:pt x="123" y="34"/>
                    <a:pt x="122" y="33"/>
                    <a:pt x="123" y="32"/>
                  </a:cubicBezTo>
                  <a:cubicBezTo>
                    <a:pt x="123" y="31"/>
                    <a:pt x="123" y="30"/>
                    <a:pt x="124" y="29"/>
                  </a:cubicBezTo>
                  <a:cubicBezTo>
                    <a:pt x="124" y="28"/>
                    <a:pt x="125" y="27"/>
                    <a:pt x="126" y="26"/>
                  </a:cubicBezTo>
                  <a:cubicBezTo>
                    <a:pt x="126" y="24"/>
                    <a:pt x="127" y="24"/>
                    <a:pt x="127" y="22"/>
                  </a:cubicBezTo>
                  <a:cubicBezTo>
                    <a:pt x="125" y="21"/>
                    <a:pt x="124" y="18"/>
                    <a:pt x="122" y="17"/>
                  </a:cubicBezTo>
                  <a:cubicBezTo>
                    <a:pt x="120" y="16"/>
                    <a:pt x="119" y="17"/>
                    <a:pt x="117" y="17"/>
                  </a:cubicBezTo>
                  <a:cubicBezTo>
                    <a:pt x="115" y="17"/>
                    <a:pt x="112" y="17"/>
                    <a:pt x="109" y="17"/>
                  </a:cubicBezTo>
                  <a:cubicBezTo>
                    <a:pt x="107" y="17"/>
                    <a:pt x="103" y="17"/>
                    <a:pt x="100" y="17"/>
                  </a:cubicBezTo>
                  <a:cubicBezTo>
                    <a:pt x="98" y="17"/>
                    <a:pt x="96" y="17"/>
                    <a:pt x="94" y="17"/>
                  </a:cubicBezTo>
                  <a:cubicBezTo>
                    <a:pt x="92" y="17"/>
                    <a:pt x="90" y="17"/>
                    <a:pt x="89" y="16"/>
                  </a:cubicBezTo>
                  <a:cubicBezTo>
                    <a:pt x="87" y="16"/>
                    <a:pt x="86" y="15"/>
                    <a:pt x="85" y="14"/>
                  </a:cubicBezTo>
                  <a:cubicBezTo>
                    <a:pt x="84" y="13"/>
                    <a:pt x="83" y="12"/>
                    <a:pt x="82" y="11"/>
                  </a:cubicBezTo>
                  <a:cubicBezTo>
                    <a:pt x="81" y="11"/>
                    <a:pt x="80" y="9"/>
                    <a:pt x="79" y="8"/>
                  </a:cubicBezTo>
                  <a:cubicBezTo>
                    <a:pt x="79" y="7"/>
                    <a:pt x="78" y="7"/>
                    <a:pt x="77" y="6"/>
                  </a:cubicBezTo>
                  <a:cubicBezTo>
                    <a:pt x="76" y="5"/>
                    <a:pt x="74" y="4"/>
                    <a:pt x="72" y="4"/>
                  </a:cubicBezTo>
                  <a:cubicBezTo>
                    <a:pt x="70" y="3"/>
                    <a:pt x="68" y="2"/>
                    <a:pt x="66" y="2"/>
                  </a:cubicBezTo>
                  <a:cubicBezTo>
                    <a:pt x="65" y="2"/>
                    <a:pt x="64" y="0"/>
                    <a:pt x="63" y="1"/>
                  </a:cubicBezTo>
                  <a:cubicBezTo>
                    <a:pt x="62" y="2"/>
                    <a:pt x="62" y="4"/>
                    <a:pt x="61" y="5"/>
                  </a:cubicBezTo>
                  <a:cubicBezTo>
                    <a:pt x="61" y="6"/>
                    <a:pt x="62" y="7"/>
                    <a:pt x="60" y="8"/>
                  </a:cubicBezTo>
                  <a:cubicBezTo>
                    <a:pt x="59" y="9"/>
                    <a:pt x="56" y="8"/>
                    <a:pt x="54" y="8"/>
                  </a:cubicBezTo>
                  <a:cubicBezTo>
                    <a:pt x="52" y="8"/>
                    <a:pt x="50" y="8"/>
                    <a:pt x="48" y="8"/>
                  </a:cubicBezTo>
                  <a:cubicBezTo>
                    <a:pt x="46" y="8"/>
                    <a:pt x="44" y="8"/>
                    <a:pt x="42" y="8"/>
                  </a:cubicBezTo>
                  <a:cubicBezTo>
                    <a:pt x="41" y="8"/>
                    <a:pt x="39" y="6"/>
                    <a:pt x="38" y="8"/>
                  </a:cubicBezTo>
                  <a:cubicBezTo>
                    <a:pt x="37" y="10"/>
                    <a:pt x="39" y="13"/>
                    <a:pt x="39" y="15"/>
                  </a:cubicBezTo>
                  <a:cubicBezTo>
                    <a:pt x="39" y="18"/>
                    <a:pt x="38" y="20"/>
                    <a:pt x="37" y="22"/>
                  </a:cubicBezTo>
                  <a:cubicBezTo>
                    <a:pt x="37" y="24"/>
                    <a:pt x="38" y="26"/>
                    <a:pt x="38" y="28"/>
                  </a:cubicBezTo>
                  <a:cubicBezTo>
                    <a:pt x="38" y="30"/>
                    <a:pt x="38" y="31"/>
                    <a:pt x="38" y="33"/>
                  </a:cubicBezTo>
                  <a:cubicBezTo>
                    <a:pt x="37" y="35"/>
                    <a:pt x="36" y="35"/>
                    <a:pt x="34" y="36"/>
                  </a:cubicBezTo>
                  <a:cubicBezTo>
                    <a:pt x="33" y="38"/>
                    <a:pt x="31" y="39"/>
                    <a:pt x="29" y="41"/>
                  </a:cubicBezTo>
                  <a:cubicBezTo>
                    <a:pt x="27" y="42"/>
                    <a:pt x="26" y="42"/>
                    <a:pt x="24" y="43"/>
                  </a:cubicBezTo>
                  <a:cubicBezTo>
                    <a:pt x="22" y="44"/>
                    <a:pt x="18" y="47"/>
                    <a:pt x="16" y="48"/>
                  </a:cubicBezTo>
                  <a:cubicBezTo>
                    <a:pt x="14" y="49"/>
                    <a:pt x="13" y="47"/>
                    <a:pt x="11" y="47"/>
                  </a:cubicBezTo>
                  <a:cubicBezTo>
                    <a:pt x="9" y="47"/>
                    <a:pt x="1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8"/>
                    <a:pt x="6" y="48"/>
                    <a:pt x="6" y="49"/>
                  </a:cubicBezTo>
                  <a:cubicBezTo>
                    <a:pt x="7" y="51"/>
                    <a:pt x="7" y="53"/>
                    <a:pt x="8" y="55"/>
                  </a:cubicBezTo>
                  <a:cubicBezTo>
                    <a:pt x="8" y="57"/>
                    <a:pt x="8" y="59"/>
                    <a:pt x="8" y="61"/>
                  </a:cubicBezTo>
                  <a:cubicBezTo>
                    <a:pt x="8" y="63"/>
                    <a:pt x="8" y="65"/>
                    <a:pt x="8" y="66"/>
                  </a:cubicBezTo>
                  <a:cubicBezTo>
                    <a:pt x="8" y="68"/>
                    <a:pt x="9" y="69"/>
                    <a:pt x="8" y="70"/>
                  </a:cubicBezTo>
                  <a:cubicBezTo>
                    <a:pt x="8" y="71"/>
                    <a:pt x="7" y="71"/>
                    <a:pt x="6" y="71"/>
                  </a:cubicBezTo>
                  <a:cubicBezTo>
                    <a:pt x="6" y="71"/>
                    <a:pt x="5" y="70"/>
                    <a:pt x="4" y="69"/>
                  </a:cubicBezTo>
                  <a:cubicBezTo>
                    <a:pt x="4" y="69"/>
                    <a:pt x="3" y="68"/>
                    <a:pt x="2" y="68"/>
                  </a:cubicBezTo>
                  <a:cubicBezTo>
                    <a:pt x="1" y="68"/>
                    <a:pt x="0" y="68"/>
                    <a:pt x="0" y="68"/>
                  </a:cubicBezTo>
                  <a:cubicBezTo>
                    <a:pt x="1" y="68"/>
                    <a:pt x="1" y="69"/>
                    <a:pt x="2" y="70"/>
                  </a:cubicBezTo>
                  <a:cubicBezTo>
                    <a:pt x="2" y="71"/>
                    <a:pt x="2" y="74"/>
                    <a:pt x="2" y="75"/>
                  </a:cubicBezTo>
                  <a:cubicBezTo>
                    <a:pt x="3" y="77"/>
                    <a:pt x="4" y="77"/>
                    <a:pt x="5" y="78"/>
                  </a:cubicBezTo>
                  <a:cubicBezTo>
                    <a:pt x="6" y="79"/>
                    <a:pt x="8" y="80"/>
                    <a:pt x="10" y="81"/>
                  </a:cubicBezTo>
                  <a:cubicBezTo>
                    <a:pt x="11" y="82"/>
                    <a:pt x="11" y="83"/>
                    <a:pt x="12" y="85"/>
                  </a:cubicBezTo>
                  <a:cubicBezTo>
                    <a:pt x="13" y="86"/>
                    <a:pt x="15" y="87"/>
                    <a:pt x="16" y="89"/>
                  </a:cubicBezTo>
                  <a:cubicBezTo>
                    <a:pt x="17" y="90"/>
                    <a:pt x="18" y="91"/>
                    <a:pt x="19" y="93"/>
                  </a:cubicBezTo>
                  <a:cubicBezTo>
                    <a:pt x="20" y="94"/>
                    <a:pt x="20" y="96"/>
                    <a:pt x="21" y="98"/>
                  </a:cubicBezTo>
                  <a:cubicBezTo>
                    <a:pt x="22" y="100"/>
                    <a:pt x="24" y="101"/>
                    <a:pt x="24" y="102"/>
                  </a:cubicBezTo>
                  <a:cubicBezTo>
                    <a:pt x="25" y="103"/>
                    <a:pt x="27" y="106"/>
                    <a:pt x="27" y="107"/>
                  </a:cubicBezTo>
                  <a:cubicBezTo>
                    <a:pt x="28" y="109"/>
                    <a:pt x="29" y="112"/>
                    <a:pt x="30" y="112"/>
                  </a:cubicBezTo>
                  <a:cubicBezTo>
                    <a:pt x="31" y="112"/>
                    <a:pt x="32" y="113"/>
                    <a:pt x="34" y="114"/>
                  </a:cubicBezTo>
                  <a:cubicBezTo>
                    <a:pt x="35" y="115"/>
                    <a:pt x="37" y="116"/>
                    <a:pt x="38" y="117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1" y="121"/>
                    <a:pt x="40" y="123"/>
                    <a:pt x="40" y="124"/>
                  </a:cubicBezTo>
                  <a:cubicBezTo>
                    <a:pt x="40" y="126"/>
                    <a:pt x="40" y="127"/>
                    <a:pt x="40" y="129"/>
                  </a:cubicBezTo>
                  <a:cubicBezTo>
                    <a:pt x="40" y="130"/>
                    <a:pt x="40" y="132"/>
                    <a:pt x="40" y="133"/>
                  </a:cubicBezTo>
                  <a:cubicBezTo>
                    <a:pt x="41" y="133"/>
                    <a:pt x="41" y="133"/>
                    <a:pt x="42" y="133"/>
                  </a:cubicBezTo>
                  <a:cubicBezTo>
                    <a:pt x="43" y="133"/>
                    <a:pt x="45" y="133"/>
                    <a:pt x="47" y="133"/>
                  </a:cubicBezTo>
                  <a:cubicBezTo>
                    <a:pt x="48" y="133"/>
                    <a:pt x="49" y="133"/>
                    <a:pt x="50" y="133"/>
                  </a:cubicBezTo>
                  <a:cubicBezTo>
                    <a:pt x="51" y="133"/>
                    <a:pt x="53" y="133"/>
                    <a:pt x="54" y="134"/>
                  </a:cubicBezTo>
                  <a:cubicBezTo>
                    <a:pt x="55" y="135"/>
                    <a:pt x="56" y="136"/>
                    <a:pt x="56" y="138"/>
                  </a:cubicBezTo>
                  <a:cubicBezTo>
                    <a:pt x="57" y="140"/>
                    <a:pt x="56" y="142"/>
                    <a:pt x="56" y="144"/>
                  </a:cubicBezTo>
                  <a:cubicBezTo>
                    <a:pt x="57" y="145"/>
                    <a:pt x="56" y="147"/>
                    <a:pt x="57" y="148"/>
                  </a:cubicBezTo>
                  <a:cubicBezTo>
                    <a:pt x="58" y="149"/>
                    <a:pt x="61" y="150"/>
                    <a:pt x="62" y="151"/>
                  </a:cubicBezTo>
                  <a:cubicBezTo>
                    <a:pt x="64" y="152"/>
                    <a:pt x="65" y="153"/>
                    <a:pt x="66" y="154"/>
                  </a:cubicBezTo>
                  <a:cubicBezTo>
                    <a:pt x="67" y="156"/>
                    <a:pt x="68" y="157"/>
                    <a:pt x="70" y="158"/>
                  </a:cubicBezTo>
                  <a:close/>
                  <a:moveTo>
                    <a:pt x="106" y="137"/>
                  </a:moveTo>
                  <a:lnTo>
                    <a:pt x="106" y="137"/>
                  </a:ln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6604" y="12631"/>
              <a:ext cx="1269" cy="752"/>
            </a:xfrm>
            <a:custGeom>
              <a:avLst/>
              <a:gdLst>
                <a:gd name="T0" fmla="*/ 30 w 122"/>
                <a:gd name="T1" fmla="*/ 25 h 71"/>
                <a:gd name="T2" fmla="*/ 32 w 122"/>
                <a:gd name="T3" fmla="*/ 21 h 71"/>
                <a:gd name="T4" fmla="*/ 31 w 122"/>
                <a:gd name="T5" fmla="*/ 13 h 71"/>
                <a:gd name="T6" fmla="*/ 34 w 122"/>
                <a:gd name="T7" fmla="*/ 8 h 71"/>
                <a:gd name="T8" fmla="*/ 36 w 122"/>
                <a:gd name="T9" fmla="*/ 2 h 71"/>
                <a:gd name="T10" fmla="*/ 37 w 122"/>
                <a:gd name="T11" fmla="*/ 0 h 71"/>
                <a:gd name="T12" fmla="*/ 118 w 122"/>
                <a:gd name="T13" fmla="*/ 2 h 71"/>
                <a:gd name="T14" fmla="*/ 121 w 122"/>
                <a:gd name="T15" fmla="*/ 10 h 71"/>
                <a:gd name="T16" fmla="*/ 121 w 122"/>
                <a:gd name="T17" fmla="*/ 21 h 71"/>
                <a:gd name="T18" fmla="*/ 119 w 122"/>
                <a:gd name="T19" fmla="*/ 26 h 71"/>
                <a:gd name="T20" fmla="*/ 115 w 122"/>
                <a:gd name="T21" fmla="*/ 23 h 71"/>
                <a:gd name="T22" fmla="*/ 112 w 122"/>
                <a:gd name="T23" fmla="*/ 23 h 71"/>
                <a:gd name="T24" fmla="*/ 106 w 122"/>
                <a:gd name="T25" fmla="*/ 27 h 71"/>
                <a:gd name="T26" fmla="*/ 97 w 122"/>
                <a:gd name="T27" fmla="*/ 29 h 71"/>
                <a:gd name="T28" fmla="*/ 87 w 122"/>
                <a:gd name="T29" fmla="*/ 34 h 71"/>
                <a:gd name="T30" fmla="*/ 88 w 122"/>
                <a:gd name="T31" fmla="*/ 43 h 71"/>
                <a:gd name="T32" fmla="*/ 88 w 122"/>
                <a:gd name="T33" fmla="*/ 55 h 71"/>
                <a:gd name="T34" fmla="*/ 89 w 122"/>
                <a:gd name="T35" fmla="*/ 62 h 71"/>
                <a:gd name="T36" fmla="*/ 78 w 122"/>
                <a:gd name="T37" fmla="*/ 64 h 71"/>
                <a:gd name="T38" fmla="*/ 68 w 122"/>
                <a:gd name="T39" fmla="*/ 67 h 71"/>
                <a:gd name="T40" fmla="*/ 58 w 122"/>
                <a:gd name="T41" fmla="*/ 65 h 71"/>
                <a:gd name="T42" fmla="*/ 48 w 122"/>
                <a:gd name="T43" fmla="*/ 64 h 71"/>
                <a:gd name="T44" fmla="*/ 36 w 122"/>
                <a:gd name="T45" fmla="*/ 64 h 71"/>
                <a:gd name="T46" fmla="*/ 31 w 122"/>
                <a:gd name="T47" fmla="*/ 69 h 71"/>
                <a:gd name="T48" fmla="*/ 25 w 122"/>
                <a:gd name="T49" fmla="*/ 69 h 71"/>
                <a:gd name="T50" fmla="*/ 19 w 122"/>
                <a:gd name="T51" fmla="*/ 64 h 71"/>
                <a:gd name="T52" fmla="*/ 10 w 122"/>
                <a:gd name="T53" fmla="*/ 63 h 71"/>
                <a:gd name="T54" fmla="*/ 9 w 122"/>
                <a:gd name="T55" fmla="*/ 61 h 71"/>
                <a:gd name="T56" fmla="*/ 2 w 122"/>
                <a:gd name="T57" fmla="*/ 59 h 71"/>
                <a:gd name="T58" fmla="*/ 2 w 122"/>
                <a:gd name="T59" fmla="*/ 52 h 71"/>
                <a:gd name="T60" fmla="*/ 4 w 122"/>
                <a:gd name="T61" fmla="*/ 39 h 71"/>
                <a:gd name="T62" fmla="*/ 11 w 122"/>
                <a:gd name="T63" fmla="*/ 33 h 71"/>
                <a:gd name="T64" fmla="*/ 19 w 122"/>
                <a:gd name="T65" fmla="*/ 30 h 71"/>
                <a:gd name="T66" fmla="*/ 26 w 122"/>
                <a:gd name="T67" fmla="*/ 34 h 71"/>
                <a:gd name="T68" fmla="*/ 28 w 122"/>
                <a:gd name="T69" fmla="*/ 27 h 71"/>
                <a:gd name="T70" fmla="*/ 89 w 122"/>
                <a:gd name="T71" fmla="*/ 62 h 71"/>
                <a:gd name="T72" fmla="*/ 2 w 122"/>
                <a:gd name="T73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71">
                  <a:moveTo>
                    <a:pt x="28" y="27"/>
                  </a:moveTo>
                  <a:cubicBezTo>
                    <a:pt x="29" y="27"/>
                    <a:pt x="29" y="26"/>
                    <a:pt x="30" y="25"/>
                  </a:cubicBezTo>
                  <a:cubicBezTo>
                    <a:pt x="31" y="25"/>
                    <a:pt x="31" y="24"/>
                    <a:pt x="32" y="23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2" y="20"/>
                    <a:pt x="31" y="18"/>
                    <a:pt x="31" y="17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12"/>
                    <a:pt x="31" y="11"/>
                    <a:pt x="31" y="10"/>
                  </a:cubicBezTo>
                  <a:cubicBezTo>
                    <a:pt x="32" y="9"/>
                    <a:pt x="33" y="8"/>
                    <a:pt x="34" y="8"/>
                  </a:cubicBezTo>
                  <a:cubicBezTo>
                    <a:pt x="35" y="7"/>
                    <a:pt x="35" y="7"/>
                    <a:pt x="35" y="6"/>
                  </a:cubicBezTo>
                  <a:cubicBezTo>
                    <a:pt x="36" y="5"/>
                    <a:pt x="36" y="3"/>
                    <a:pt x="36" y="2"/>
                  </a:cubicBezTo>
                  <a:cubicBezTo>
                    <a:pt x="36" y="2"/>
                    <a:pt x="35" y="1"/>
                    <a:pt x="36" y="0"/>
                  </a:cubicBezTo>
                  <a:cubicBezTo>
                    <a:pt x="36" y="0"/>
                    <a:pt x="36" y="0"/>
                    <a:pt x="37" y="0"/>
                  </a:cubicBezTo>
                  <a:cubicBezTo>
                    <a:pt x="50" y="1"/>
                    <a:pt x="100" y="2"/>
                    <a:pt x="115" y="2"/>
                  </a:cubicBezTo>
                  <a:cubicBezTo>
                    <a:pt x="116" y="2"/>
                    <a:pt x="117" y="2"/>
                    <a:pt x="118" y="2"/>
                  </a:cubicBezTo>
                  <a:cubicBezTo>
                    <a:pt x="119" y="3"/>
                    <a:pt x="119" y="3"/>
                    <a:pt x="119" y="4"/>
                  </a:cubicBezTo>
                  <a:cubicBezTo>
                    <a:pt x="120" y="6"/>
                    <a:pt x="120" y="8"/>
                    <a:pt x="121" y="10"/>
                  </a:cubicBezTo>
                  <a:cubicBezTo>
                    <a:pt x="121" y="12"/>
                    <a:pt x="121" y="14"/>
                    <a:pt x="121" y="16"/>
                  </a:cubicBezTo>
                  <a:cubicBezTo>
                    <a:pt x="121" y="18"/>
                    <a:pt x="121" y="20"/>
                    <a:pt x="121" y="21"/>
                  </a:cubicBezTo>
                  <a:cubicBezTo>
                    <a:pt x="121" y="23"/>
                    <a:pt x="122" y="24"/>
                    <a:pt x="121" y="25"/>
                  </a:cubicBezTo>
                  <a:cubicBezTo>
                    <a:pt x="121" y="26"/>
                    <a:pt x="120" y="26"/>
                    <a:pt x="119" y="26"/>
                  </a:cubicBezTo>
                  <a:cubicBezTo>
                    <a:pt x="119" y="26"/>
                    <a:pt x="118" y="25"/>
                    <a:pt x="117" y="24"/>
                  </a:cubicBezTo>
                  <a:cubicBezTo>
                    <a:pt x="117" y="24"/>
                    <a:pt x="116" y="23"/>
                    <a:pt x="115" y="23"/>
                  </a:cubicBezTo>
                  <a:cubicBezTo>
                    <a:pt x="114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0" y="23"/>
                    <a:pt x="109" y="24"/>
                    <a:pt x="108" y="25"/>
                  </a:cubicBezTo>
                  <a:cubicBezTo>
                    <a:pt x="107" y="26"/>
                    <a:pt x="107" y="27"/>
                    <a:pt x="106" y="27"/>
                  </a:cubicBezTo>
                  <a:cubicBezTo>
                    <a:pt x="105" y="28"/>
                    <a:pt x="103" y="27"/>
                    <a:pt x="101" y="27"/>
                  </a:cubicBezTo>
                  <a:cubicBezTo>
                    <a:pt x="100" y="28"/>
                    <a:pt x="98" y="29"/>
                    <a:pt x="97" y="29"/>
                  </a:cubicBezTo>
                  <a:cubicBezTo>
                    <a:pt x="95" y="30"/>
                    <a:pt x="93" y="31"/>
                    <a:pt x="92" y="31"/>
                  </a:cubicBezTo>
                  <a:cubicBezTo>
                    <a:pt x="90" y="32"/>
                    <a:pt x="88" y="33"/>
                    <a:pt x="87" y="34"/>
                  </a:cubicBezTo>
                  <a:cubicBezTo>
                    <a:pt x="85" y="35"/>
                    <a:pt x="86" y="37"/>
                    <a:pt x="86" y="38"/>
                  </a:cubicBezTo>
                  <a:cubicBezTo>
                    <a:pt x="86" y="40"/>
                    <a:pt x="87" y="42"/>
                    <a:pt x="88" y="43"/>
                  </a:cubicBezTo>
                  <a:cubicBezTo>
                    <a:pt x="88" y="45"/>
                    <a:pt x="88" y="48"/>
                    <a:pt x="88" y="50"/>
                  </a:cubicBezTo>
                  <a:cubicBezTo>
                    <a:pt x="88" y="52"/>
                    <a:pt x="88" y="53"/>
                    <a:pt x="88" y="55"/>
                  </a:cubicBezTo>
                  <a:cubicBezTo>
                    <a:pt x="89" y="57"/>
                    <a:pt x="89" y="58"/>
                    <a:pt x="89" y="60"/>
                  </a:cubicBezTo>
                  <a:cubicBezTo>
                    <a:pt x="89" y="61"/>
                    <a:pt x="89" y="61"/>
                    <a:pt x="89" y="62"/>
                  </a:cubicBezTo>
                  <a:cubicBezTo>
                    <a:pt x="88" y="63"/>
                    <a:pt x="87" y="64"/>
                    <a:pt x="85" y="64"/>
                  </a:cubicBezTo>
                  <a:cubicBezTo>
                    <a:pt x="83" y="64"/>
                    <a:pt x="80" y="63"/>
                    <a:pt x="78" y="64"/>
                  </a:cubicBezTo>
                  <a:cubicBezTo>
                    <a:pt x="76" y="64"/>
                    <a:pt x="75" y="65"/>
                    <a:pt x="73" y="66"/>
                  </a:cubicBezTo>
                  <a:cubicBezTo>
                    <a:pt x="72" y="66"/>
                    <a:pt x="70" y="67"/>
                    <a:pt x="68" y="67"/>
                  </a:cubicBezTo>
                  <a:cubicBezTo>
                    <a:pt x="67" y="67"/>
                    <a:pt x="65" y="66"/>
                    <a:pt x="63" y="65"/>
                  </a:cubicBezTo>
                  <a:cubicBezTo>
                    <a:pt x="61" y="65"/>
                    <a:pt x="60" y="65"/>
                    <a:pt x="58" y="65"/>
                  </a:cubicBezTo>
                  <a:cubicBezTo>
                    <a:pt x="57" y="65"/>
                    <a:pt x="57" y="65"/>
                    <a:pt x="55" y="64"/>
                  </a:cubicBezTo>
                  <a:cubicBezTo>
                    <a:pt x="53" y="64"/>
                    <a:pt x="51" y="64"/>
                    <a:pt x="48" y="64"/>
                  </a:cubicBezTo>
                  <a:cubicBezTo>
                    <a:pt x="46" y="64"/>
                    <a:pt x="43" y="64"/>
                    <a:pt x="41" y="64"/>
                  </a:cubicBezTo>
                  <a:cubicBezTo>
                    <a:pt x="39" y="64"/>
                    <a:pt x="38" y="64"/>
                    <a:pt x="36" y="64"/>
                  </a:cubicBezTo>
                  <a:cubicBezTo>
                    <a:pt x="35" y="65"/>
                    <a:pt x="35" y="66"/>
                    <a:pt x="34" y="66"/>
                  </a:cubicBezTo>
                  <a:cubicBezTo>
                    <a:pt x="33" y="67"/>
                    <a:pt x="32" y="68"/>
                    <a:pt x="31" y="69"/>
                  </a:cubicBezTo>
                  <a:cubicBezTo>
                    <a:pt x="30" y="70"/>
                    <a:pt x="29" y="71"/>
                    <a:pt x="28" y="71"/>
                  </a:cubicBezTo>
                  <a:cubicBezTo>
                    <a:pt x="27" y="71"/>
                    <a:pt x="26" y="70"/>
                    <a:pt x="25" y="69"/>
                  </a:cubicBezTo>
                  <a:cubicBezTo>
                    <a:pt x="24" y="68"/>
                    <a:pt x="23" y="67"/>
                    <a:pt x="22" y="67"/>
                  </a:cubicBezTo>
                  <a:cubicBezTo>
                    <a:pt x="22" y="67"/>
                    <a:pt x="19" y="65"/>
                    <a:pt x="19" y="64"/>
                  </a:cubicBezTo>
                  <a:cubicBezTo>
                    <a:pt x="18" y="63"/>
                    <a:pt x="17" y="63"/>
                    <a:pt x="16" y="63"/>
                  </a:cubicBezTo>
                  <a:cubicBezTo>
                    <a:pt x="15" y="63"/>
                    <a:pt x="13" y="63"/>
                    <a:pt x="10" y="63"/>
                  </a:cubicBezTo>
                  <a:cubicBezTo>
                    <a:pt x="10" y="63"/>
                    <a:pt x="10" y="63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8" y="60"/>
                    <a:pt x="8" y="60"/>
                    <a:pt x="6" y="59"/>
                  </a:cubicBezTo>
                  <a:cubicBezTo>
                    <a:pt x="5" y="59"/>
                    <a:pt x="4" y="59"/>
                    <a:pt x="2" y="59"/>
                  </a:cubicBezTo>
                  <a:cubicBezTo>
                    <a:pt x="2" y="59"/>
                    <a:pt x="2" y="58"/>
                    <a:pt x="2" y="57"/>
                  </a:cubicBezTo>
                  <a:cubicBezTo>
                    <a:pt x="2" y="55"/>
                    <a:pt x="2" y="54"/>
                    <a:pt x="2" y="52"/>
                  </a:cubicBezTo>
                  <a:cubicBezTo>
                    <a:pt x="2" y="50"/>
                    <a:pt x="2" y="48"/>
                    <a:pt x="3" y="46"/>
                  </a:cubicBezTo>
                  <a:cubicBezTo>
                    <a:pt x="3" y="44"/>
                    <a:pt x="3" y="41"/>
                    <a:pt x="4" y="39"/>
                  </a:cubicBezTo>
                  <a:cubicBezTo>
                    <a:pt x="5" y="38"/>
                    <a:pt x="7" y="37"/>
                    <a:pt x="8" y="36"/>
                  </a:cubicBezTo>
                  <a:cubicBezTo>
                    <a:pt x="10" y="35"/>
                    <a:pt x="9" y="34"/>
                    <a:pt x="11" y="33"/>
                  </a:cubicBezTo>
                  <a:cubicBezTo>
                    <a:pt x="12" y="31"/>
                    <a:pt x="13" y="29"/>
                    <a:pt x="15" y="29"/>
                  </a:cubicBezTo>
                  <a:cubicBezTo>
                    <a:pt x="16" y="29"/>
                    <a:pt x="18" y="30"/>
                    <a:pt x="19" y="30"/>
                  </a:cubicBezTo>
                  <a:cubicBezTo>
                    <a:pt x="20" y="31"/>
                    <a:pt x="21" y="30"/>
                    <a:pt x="22" y="30"/>
                  </a:cubicBezTo>
                  <a:cubicBezTo>
                    <a:pt x="23" y="31"/>
                    <a:pt x="24" y="34"/>
                    <a:pt x="26" y="34"/>
                  </a:cubicBezTo>
                  <a:cubicBezTo>
                    <a:pt x="27" y="34"/>
                    <a:pt x="29" y="33"/>
                    <a:pt x="29" y="31"/>
                  </a:cubicBezTo>
                  <a:cubicBezTo>
                    <a:pt x="29" y="30"/>
                    <a:pt x="28" y="29"/>
                    <a:pt x="28" y="27"/>
                  </a:cubicBezTo>
                  <a:close/>
                  <a:moveTo>
                    <a:pt x="89" y="62"/>
                  </a:moveTo>
                  <a:cubicBezTo>
                    <a:pt x="89" y="62"/>
                    <a:pt x="89" y="62"/>
                    <a:pt x="89" y="62"/>
                  </a:cubicBezTo>
                  <a:moveTo>
                    <a:pt x="2" y="59"/>
                  </a:moveTo>
                  <a:cubicBezTo>
                    <a:pt x="0" y="59"/>
                    <a:pt x="0" y="59"/>
                    <a:pt x="2" y="59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5638" y="12631"/>
              <a:ext cx="1268" cy="848"/>
            </a:xfrm>
            <a:custGeom>
              <a:avLst/>
              <a:gdLst>
                <a:gd name="T0" fmla="*/ 12 w 122"/>
                <a:gd name="T1" fmla="*/ 21 h 80"/>
                <a:gd name="T2" fmla="*/ 23 w 122"/>
                <a:gd name="T3" fmla="*/ 19 h 80"/>
                <a:gd name="T4" fmla="*/ 34 w 122"/>
                <a:gd name="T5" fmla="*/ 19 h 80"/>
                <a:gd name="T6" fmla="*/ 43 w 122"/>
                <a:gd name="T7" fmla="*/ 19 h 80"/>
                <a:gd name="T8" fmla="*/ 47 w 122"/>
                <a:gd name="T9" fmla="*/ 15 h 80"/>
                <a:gd name="T10" fmla="*/ 47 w 122"/>
                <a:gd name="T11" fmla="*/ 7 h 80"/>
                <a:gd name="T12" fmla="*/ 51 w 122"/>
                <a:gd name="T13" fmla="*/ 1 h 80"/>
                <a:gd name="T14" fmla="*/ 60 w 122"/>
                <a:gd name="T15" fmla="*/ 1 h 80"/>
                <a:gd name="T16" fmla="*/ 71 w 122"/>
                <a:gd name="T17" fmla="*/ 1 h 80"/>
                <a:gd name="T18" fmla="*/ 73 w 122"/>
                <a:gd name="T19" fmla="*/ 8 h 80"/>
                <a:gd name="T20" fmla="*/ 83 w 122"/>
                <a:gd name="T21" fmla="*/ 14 h 80"/>
                <a:gd name="T22" fmla="*/ 88 w 122"/>
                <a:gd name="T23" fmla="*/ 18 h 80"/>
                <a:gd name="T24" fmla="*/ 99 w 122"/>
                <a:gd name="T25" fmla="*/ 14 h 80"/>
                <a:gd name="T26" fmla="*/ 107 w 122"/>
                <a:gd name="T27" fmla="*/ 20 h 80"/>
                <a:gd name="T28" fmla="*/ 118 w 122"/>
                <a:gd name="T29" fmla="*/ 21 h 80"/>
                <a:gd name="T30" fmla="*/ 122 w 122"/>
                <a:gd name="T31" fmla="*/ 31 h 80"/>
                <a:gd name="T32" fmla="*/ 115 w 122"/>
                <a:gd name="T33" fmla="*/ 30 h 80"/>
                <a:gd name="T34" fmla="*/ 108 w 122"/>
                <a:gd name="T35" fmla="*/ 29 h 80"/>
                <a:gd name="T36" fmla="*/ 101 w 122"/>
                <a:gd name="T37" fmla="*/ 36 h 80"/>
                <a:gd name="T38" fmla="*/ 96 w 122"/>
                <a:gd name="T39" fmla="*/ 46 h 80"/>
                <a:gd name="T40" fmla="*/ 95 w 122"/>
                <a:gd name="T41" fmla="*/ 57 h 80"/>
                <a:gd name="T42" fmla="*/ 89 w 122"/>
                <a:gd name="T43" fmla="*/ 60 h 80"/>
                <a:gd name="T44" fmla="*/ 84 w 122"/>
                <a:gd name="T45" fmla="*/ 64 h 80"/>
                <a:gd name="T46" fmla="*/ 78 w 122"/>
                <a:gd name="T47" fmla="*/ 65 h 80"/>
                <a:gd name="T48" fmla="*/ 72 w 122"/>
                <a:gd name="T49" fmla="*/ 66 h 80"/>
                <a:gd name="T50" fmla="*/ 62 w 122"/>
                <a:gd name="T51" fmla="*/ 78 h 80"/>
                <a:gd name="T52" fmla="*/ 38 w 122"/>
                <a:gd name="T53" fmla="*/ 74 h 80"/>
                <a:gd name="T54" fmla="*/ 35 w 122"/>
                <a:gd name="T55" fmla="*/ 66 h 80"/>
                <a:gd name="T56" fmla="*/ 30 w 122"/>
                <a:gd name="T57" fmla="*/ 62 h 80"/>
                <a:gd name="T58" fmla="*/ 25 w 122"/>
                <a:gd name="T59" fmla="*/ 60 h 80"/>
                <a:gd name="T60" fmla="*/ 19 w 122"/>
                <a:gd name="T61" fmla="*/ 58 h 80"/>
                <a:gd name="T62" fmla="*/ 8 w 122"/>
                <a:gd name="T63" fmla="*/ 58 h 80"/>
                <a:gd name="T64" fmla="*/ 1 w 122"/>
                <a:gd name="T65" fmla="*/ 57 h 80"/>
                <a:gd name="T66" fmla="*/ 0 w 122"/>
                <a:gd name="T67" fmla="*/ 51 h 80"/>
                <a:gd name="T68" fmla="*/ 2 w 122"/>
                <a:gd name="T69" fmla="*/ 45 h 80"/>
                <a:gd name="T70" fmla="*/ 5 w 122"/>
                <a:gd name="T71" fmla="*/ 40 h 80"/>
                <a:gd name="T72" fmla="*/ 8 w 122"/>
                <a:gd name="T73" fmla="*/ 36 h 80"/>
                <a:gd name="T74" fmla="*/ 5 w 122"/>
                <a:gd name="T75" fmla="*/ 32 h 80"/>
                <a:gd name="T76" fmla="*/ 8 w 122"/>
                <a:gd name="T77" fmla="*/ 26 h 80"/>
                <a:gd name="T78" fmla="*/ 10 w 122"/>
                <a:gd name="T7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80">
                  <a:moveTo>
                    <a:pt x="10" y="22"/>
                  </a:moveTo>
                  <a:cubicBezTo>
                    <a:pt x="11" y="21"/>
                    <a:pt x="12" y="21"/>
                    <a:pt x="12" y="21"/>
                  </a:cubicBezTo>
                  <a:cubicBezTo>
                    <a:pt x="14" y="20"/>
                    <a:pt x="16" y="20"/>
                    <a:pt x="18" y="20"/>
                  </a:cubicBezTo>
                  <a:cubicBezTo>
                    <a:pt x="20" y="19"/>
                    <a:pt x="21" y="19"/>
                    <a:pt x="23" y="19"/>
                  </a:cubicBezTo>
                  <a:cubicBezTo>
                    <a:pt x="25" y="19"/>
                    <a:pt x="27" y="19"/>
                    <a:pt x="29" y="19"/>
                  </a:cubicBezTo>
                  <a:cubicBezTo>
                    <a:pt x="30" y="19"/>
                    <a:pt x="32" y="19"/>
                    <a:pt x="34" y="19"/>
                  </a:cubicBezTo>
                  <a:cubicBezTo>
                    <a:pt x="36" y="19"/>
                    <a:pt x="37" y="19"/>
                    <a:pt x="38" y="19"/>
                  </a:cubicBezTo>
                  <a:cubicBezTo>
                    <a:pt x="40" y="19"/>
                    <a:pt x="42" y="19"/>
                    <a:pt x="43" y="19"/>
                  </a:cubicBezTo>
                  <a:cubicBezTo>
                    <a:pt x="45" y="19"/>
                    <a:pt x="46" y="19"/>
                    <a:pt x="46" y="19"/>
                  </a:cubicBezTo>
                  <a:cubicBezTo>
                    <a:pt x="47" y="18"/>
                    <a:pt x="47" y="17"/>
                    <a:pt x="47" y="15"/>
                  </a:cubicBezTo>
                  <a:cubicBezTo>
                    <a:pt x="47" y="14"/>
                    <a:pt x="47" y="12"/>
                    <a:pt x="47" y="11"/>
                  </a:cubicBezTo>
                  <a:cubicBezTo>
                    <a:pt x="47" y="10"/>
                    <a:pt x="47" y="8"/>
                    <a:pt x="47" y="7"/>
                  </a:cubicBezTo>
                  <a:cubicBezTo>
                    <a:pt x="47" y="6"/>
                    <a:pt x="46" y="6"/>
                    <a:pt x="47" y="5"/>
                  </a:cubicBezTo>
                  <a:cubicBezTo>
                    <a:pt x="48" y="3"/>
                    <a:pt x="50" y="2"/>
                    <a:pt x="51" y="1"/>
                  </a:cubicBezTo>
                  <a:cubicBezTo>
                    <a:pt x="52" y="0"/>
                    <a:pt x="53" y="1"/>
                    <a:pt x="55" y="1"/>
                  </a:cubicBezTo>
                  <a:cubicBezTo>
                    <a:pt x="56" y="1"/>
                    <a:pt x="59" y="1"/>
                    <a:pt x="60" y="1"/>
                  </a:cubicBezTo>
                  <a:cubicBezTo>
                    <a:pt x="62" y="1"/>
                    <a:pt x="64" y="1"/>
                    <a:pt x="66" y="1"/>
                  </a:cubicBezTo>
                  <a:cubicBezTo>
                    <a:pt x="68" y="1"/>
                    <a:pt x="70" y="1"/>
                    <a:pt x="71" y="1"/>
                  </a:cubicBezTo>
                  <a:cubicBezTo>
                    <a:pt x="72" y="2"/>
                    <a:pt x="73" y="2"/>
                    <a:pt x="74" y="3"/>
                  </a:cubicBezTo>
                  <a:cubicBezTo>
                    <a:pt x="74" y="4"/>
                    <a:pt x="73" y="7"/>
                    <a:pt x="73" y="8"/>
                  </a:cubicBezTo>
                  <a:cubicBezTo>
                    <a:pt x="73" y="9"/>
                    <a:pt x="77" y="9"/>
                    <a:pt x="78" y="10"/>
                  </a:cubicBezTo>
                  <a:cubicBezTo>
                    <a:pt x="79" y="11"/>
                    <a:pt x="82" y="14"/>
                    <a:pt x="83" y="14"/>
                  </a:cubicBezTo>
                  <a:cubicBezTo>
                    <a:pt x="83" y="14"/>
                    <a:pt x="85" y="15"/>
                    <a:pt x="86" y="16"/>
                  </a:cubicBezTo>
                  <a:cubicBezTo>
                    <a:pt x="87" y="16"/>
                    <a:pt x="87" y="17"/>
                    <a:pt x="88" y="18"/>
                  </a:cubicBezTo>
                  <a:cubicBezTo>
                    <a:pt x="90" y="18"/>
                    <a:pt x="95" y="19"/>
                    <a:pt x="97" y="18"/>
                  </a:cubicBezTo>
                  <a:cubicBezTo>
                    <a:pt x="99" y="17"/>
                    <a:pt x="97" y="15"/>
                    <a:pt x="99" y="14"/>
                  </a:cubicBezTo>
                  <a:cubicBezTo>
                    <a:pt x="100" y="13"/>
                    <a:pt x="102" y="13"/>
                    <a:pt x="103" y="14"/>
                  </a:cubicBezTo>
                  <a:cubicBezTo>
                    <a:pt x="105" y="15"/>
                    <a:pt x="106" y="19"/>
                    <a:pt x="107" y="20"/>
                  </a:cubicBezTo>
                  <a:cubicBezTo>
                    <a:pt x="109" y="21"/>
                    <a:pt x="111" y="20"/>
                    <a:pt x="113" y="21"/>
                  </a:cubicBezTo>
                  <a:cubicBezTo>
                    <a:pt x="115" y="21"/>
                    <a:pt x="116" y="21"/>
                    <a:pt x="118" y="21"/>
                  </a:cubicBezTo>
                  <a:cubicBezTo>
                    <a:pt x="119" y="22"/>
                    <a:pt x="119" y="24"/>
                    <a:pt x="120" y="26"/>
                  </a:cubicBezTo>
                  <a:cubicBezTo>
                    <a:pt x="121" y="27"/>
                    <a:pt x="122" y="29"/>
                    <a:pt x="122" y="31"/>
                  </a:cubicBezTo>
                  <a:cubicBezTo>
                    <a:pt x="122" y="33"/>
                    <a:pt x="120" y="34"/>
                    <a:pt x="119" y="34"/>
                  </a:cubicBezTo>
                  <a:cubicBezTo>
                    <a:pt x="117" y="34"/>
                    <a:pt x="116" y="31"/>
                    <a:pt x="115" y="30"/>
                  </a:cubicBezTo>
                  <a:cubicBezTo>
                    <a:pt x="114" y="30"/>
                    <a:pt x="113" y="31"/>
                    <a:pt x="112" y="30"/>
                  </a:cubicBezTo>
                  <a:cubicBezTo>
                    <a:pt x="111" y="30"/>
                    <a:pt x="109" y="29"/>
                    <a:pt x="108" y="29"/>
                  </a:cubicBezTo>
                  <a:cubicBezTo>
                    <a:pt x="106" y="29"/>
                    <a:pt x="105" y="31"/>
                    <a:pt x="104" y="33"/>
                  </a:cubicBezTo>
                  <a:cubicBezTo>
                    <a:pt x="102" y="34"/>
                    <a:pt x="103" y="35"/>
                    <a:pt x="101" y="36"/>
                  </a:cubicBezTo>
                  <a:cubicBezTo>
                    <a:pt x="100" y="37"/>
                    <a:pt x="98" y="38"/>
                    <a:pt x="97" y="39"/>
                  </a:cubicBezTo>
                  <a:cubicBezTo>
                    <a:pt x="96" y="41"/>
                    <a:pt x="96" y="44"/>
                    <a:pt x="96" y="46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4"/>
                    <a:pt x="95" y="55"/>
                    <a:pt x="95" y="57"/>
                  </a:cubicBezTo>
                  <a:cubicBezTo>
                    <a:pt x="95" y="58"/>
                    <a:pt x="95" y="59"/>
                    <a:pt x="95" y="59"/>
                  </a:cubicBezTo>
                  <a:cubicBezTo>
                    <a:pt x="93" y="59"/>
                    <a:pt x="90" y="59"/>
                    <a:pt x="89" y="60"/>
                  </a:cubicBezTo>
                  <a:cubicBezTo>
                    <a:pt x="87" y="61"/>
                    <a:pt x="89" y="63"/>
                    <a:pt x="88" y="64"/>
                  </a:cubicBezTo>
                  <a:cubicBezTo>
                    <a:pt x="87" y="65"/>
                    <a:pt x="85" y="64"/>
                    <a:pt x="84" y="64"/>
                  </a:cubicBezTo>
                  <a:cubicBezTo>
                    <a:pt x="83" y="64"/>
                    <a:pt x="82" y="64"/>
                    <a:pt x="81" y="64"/>
                  </a:cubicBezTo>
                  <a:cubicBezTo>
                    <a:pt x="79" y="64"/>
                    <a:pt x="79" y="65"/>
                    <a:pt x="78" y="65"/>
                  </a:cubicBezTo>
                  <a:cubicBezTo>
                    <a:pt x="77" y="66"/>
                    <a:pt x="76" y="66"/>
                    <a:pt x="75" y="66"/>
                  </a:cubicBezTo>
                  <a:cubicBezTo>
                    <a:pt x="74" y="67"/>
                    <a:pt x="73" y="66"/>
                    <a:pt x="72" y="66"/>
                  </a:cubicBezTo>
                  <a:cubicBezTo>
                    <a:pt x="71" y="67"/>
                    <a:pt x="72" y="67"/>
                    <a:pt x="71" y="69"/>
                  </a:cubicBezTo>
                  <a:cubicBezTo>
                    <a:pt x="69" y="71"/>
                    <a:pt x="68" y="76"/>
                    <a:pt x="62" y="78"/>
                  </a:cubicBezTo>
                  <a:cubicBezTo>
                    <a:pt x="56" y="80"/>
                    <a:pt x="43" y="79"/>
                    <a:pt x="39" y="78"/>
                  </a:cubicBezTo>
                  <a:cubicBezTo>
                    <a:pt x="34" y="78"/>
                    <a:pt x="38" y="76"/>
                    <a:pt x="38" y="74"/>
                  </a:cubicBezTo>
                  <a:cubicBezTo>
                    <a:pt x="37" y="73"/>
                    <a:pt x="37" y="71"/>
                    <a:pt x="36" y="69"/>
                  </a:cubicBezTo>
                  <a:cubicBezTo>
                    <a:pt x="36" y="68"/>
                    <a:pt x="36" y="67"/>
                    <a:pt x="35" y="66"/>
                  </a:cubicBezTo>
                  <a:cubicBezTo>
                    <a:pt x="35" y="65"/>
                    <a:pt x="35" y="64"/>
                    <a:pt x="34" y="63"/>
                  </a:cubicBezTo>
                  <a:cubicBezTo>
                    <a:pt x="33" y="63"/>
                    <a:pt x="32" y="62"/>
                    <a:pt x="30" y="62"/>
                  </a:cubicBezTo>
                  <a:cubicBezTo>
                    <a:pt x="29" y="62"/>
                    <a:pt x="27" y="62"/>
                    <a:pt x="26" y="62"/>
                  </a:cubicBezTo>
                  <a:cubicBezTo>
                    <a:pt x="25" y="61"/>
                    <a:pt x="25" y="61"/>
                    <a:pt x="25" y="60"/>
                  </a:cubicBezTo>
                  <a:cubicBezTo>
                    <a:pt x="24" y="60"/>
                    <a:pt x="22" y="59"/>
                    <a:pt x="21" y="59"/>
                  </a:cubicBezTo>
                  <a:cubicBezTo>
                    <a:pt x="20" y="58"/>
                    <a:pt x="20" y="58"/>
                    <a:pt x="19" y="58"/>
                  </a:cubicBezTo>
                  <a:cubicBezTo>
                    <a:pt x="17" y="58"/>
                    <a:pt x="16" y="58"/>
                    <a:pt x="14" y="58"/>
                  </a:cubicBezTo>
                  <a:cubicBezTo>
                    <a:pt x="12" y="58"/>
                    <a:pt x="9" y="58"/>
                    <a:pt x="8" y="58"/>
                  </a:cubicBezTo>
                  <a:cubicBezTo>
                    <a:pt x="6" y="58"/>
                    <a:pt x="4" y="58"/>
                    <a:pt x="3" y="58"/>
                  </a:cubicBezTo>
                  <a:cubicBezTo>
                    <a:pt x="1" y="58"/>
                    <a:pt x="1" y="57"/>
                    <a:pt x="1" y="57"/>
                  </a:cubicBezTo>
                  <a:cubicBezTo>
                    <a:pt x="0" y="56"/>
                    <a:pt x="0" y="55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1" y="47"/>
                    <a:pt x="2" y="46"/>
                    <a:pt x="2" y="45"/>
                  </a:cubicBezTo>
                  <a:cubicBezTo>
                    <a:pt x="3" y="44"/>
                    <a:pt x="3" y="44"/>
                    <a:pt x="3" y="43"/>
                  </a:cubicBezTo>
                  <a:cubicBezTo>
                    <a:pt x="4" y="42"/>
                    <a:pt x="4" y="41"/>
                    <a:pt x="5" y="40"/>
                  </a:cubicBezTo>
                  <a:cubicBezTo>
                    <a:pt x="5" y="40"/>
                    <a:pt x="6" y="40"/>
                    <a:pt x="7" y="39"/>
                  </a:cubicBezTo>
                  <a:cubicBezTo>
                    <a:pt x="7" y="38"/>
                    <a:pt x="8" y="37"/>
                    <a:pt x="8" y="36"/>
                  </a:cubicBezTo>
                  <a:cubicBezTo>
                    <a:pt x="8" y="35"/>
                    <a:pt x="7" y="35"/>
                    <a:pt x="7" y="34"/>
                  </a:cubicBezTo>
                  <a:cubicBezTo>
                    <a:pt x="6" y="33"/>
                    <a:pt x="6" y="33"/>
                    <a:pt x="5" y="32"/>
                  </a:cubicBezTo>
                  <a:cubicBezTo>
                    <a:pt x="5" y="31"/>
                    <a:pt x="5" y="30"/>
                    <a:pt x="6" y="29"/>
                  </a:cubicBezTo>
                  <a:cubicBezTo>
                    <a:pt x="6" y="28"/>
                    <a:pt x="8" y="27"/>
                    <a:pt x="8" y="26"/>
                  </a:cubicBezTo>
                  <a:cubicBezTo>
                    <a:pt x="9" y="26"/>
                    <a:pt x="10" y="25"/>
                    <a:pt x="10" y="24"/>
                  </a:cubicBezTo>
                  <a:cubicBezTo>
                    <a:pt x="11" y="23"/>
                    <a:pt x="11" y="22"/>
                    <a:pt x="10" y="22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450" y="11411"/>
              <a:ext cx="1674" cy="1506"/>
            </a:xfrm>
            <a:custGeom>
              <a:avLst/>
              <a:gdLst>
                <a:gd name="T0" fmla="*/ 5 w 161"/>
                <a:gd name="T1" fmla="*/ 130 h 142"/>
                <a:gd name="T2" fmla="*/ 1 w 161"/>
                <a:gd name="T3" fmla="*/ 117 h 142"/>
                <a:gd name="T4" fmla="*/ 1 w 161"/>
                <a:gd name="T5" fmla="*/ 106 h 142"/>
                <a:gd name="T6" fmla="*/ 9 w 161"/>
                <a:gd name="T7" fmla="*/ 95 h 142"/>
                <a:gd name="T8" fmla="*/ 20 w 161"/>
                <a:gd name="T9" fmla="*/ 89 h 142"/>
                <a:gd name="T10" fmla="*/ 33 w 161"/>
                <a:gd name="T11" fmla="*/ 87 h 142"/>
                <a:gd name="T12" fmla="*/ 45 w 161"/>
                <a:gd name="T13" fmla="*/ 81 h 142"/>
                <a:gd name="T14" fmla="*/ 53 w 161"/>
                <a:gd name="T15" fmla="*/ 76 h 142"/>
                <a:gd name="T16" fmla="*/ 61 w 161"/>
                <a:gd name="T17" fmla="*/ 72 h 142"/>
                <a:gd name="T18" fmla="*/ 67 w 161"/>
                <a:gd name="T19" fmla="*/ 69 h 142"/>
                <a:gd name="T20" fmla="*/ 67 w 161"/>
                <a:gd name="T21" fmla="*/ 58 h 142"/>
                <a:gd name="T22" fmla="*/ 67 w 161"/>
                <a:gd name="T23" fmla="*/ 47 h 142"/>
                <a:gd name="T24" fmla="*/ 77 w 161"/>
                <a:gd name="T25" fmla="*/ 43 h 142"/>
                <a:gd name="T26" fmla="*/ 82 w 161"/>
                <a:gd name="T27" fmla="*/ 39 h 142"/>
                <a:gd name="T28" fmla="*/ 95 w 161"/>
                <a:gd name="T29" fmla="*/ 38 h 142"/>
                <a:gd name="T30" fmla="*/ 99 w 161"/>
                <a:gd name="T31" fmla="*/ 32 h 142"/>
                <a:gd name="T32" fmla="*/ 110 w 161"/>
                <a:gd name="T33" fmla="*/ 28 h 142"/>
                <a:gd name="T34" fmla="*/ 119 w 161"/>
                <a:gd name="T35" fmla="*/ 20 h 142"/>
                <a:gd name="T36" fmla="*/ 129 w 161"/>
                <a:gd name="T37" fmla="*/ 15 h 142"/>
                <a:gd name="T38" fmla="*/ 142 w 161"/>
                <a:gd name="T39" fmla="*/ 6 h 142"/>
                <a:gd name="T40" fmla="*/ 151 w 161"/>
                <a:gd name="T41" fmla="*/ 2 h 142"/>
                <a:gd name="T42" fmla="*/ 154 w 161"/>
                <a:gd name="T43" fmla="*/ 7 h 142"/>
                <a:gd name="T44" fmla="*/ 161 w 161"/>
                <a:gd name="T45" fmla="*/ 17 h 142"/>
                <a:gd name="T46" fmla="*/ 158 w 161"/>
                <a:gd name="T47" fmla="*/ 33 h 142"/>
                <a:gd name="T48" fmla="*/ 158 w 161"/>
                <a:gd name="T49" fmla="*/ 54 h 142"/>
                <a:gd name="T50" fmla="*/ 160 w 161"/>
                <a:gd name="T51" fmla="*/ 69 h 142"/>
                <a:gd name="T52" fmla="*/ 156 w 161"/>
                <a:gd name="T53" fmla="*/ 80 h 142"/>
                <a:gd name="T54" fmla="*/ 151 w 161"/>
                <a:gd name="T55" fmla="*/ 88 h 142"/>
                <a:gd name="T56" fmla="*/ 149 w 161"/>
                <a:gd name="T57" fmla="*/ 100 h 142"/>
                <a:gd name="T58" fmla="*/ 148 w 161"/>
                <a:gd name="T59" fmla="*/ 112 h 142"/>
                <a:gd name="T60" fmla="*/ 147 w 161"/>
                <a:gd name="T61" fmla="*/ 117 h 142"/>
                <a:gd name="T62" fmla="*/ 142 w 161"/>
                <a:gd name="T63" fmla="*/ 125 h 142"/>
                <a:gd name="T64" fmla="*/ 143 w 161"/>
                <a:gd name="T65" fmla="*/ 136 h 142"/>
                <a:gd name="T66" fmla="*/ 139 w 161"/>
                <a:gd name="T67" fmla="*/ 142 h 142"/>
                <a:gd name="T68" fmla="*/ 136 w 161"/>
                <a:gd name="T69" fmla="*/ 136 h 142"/>
                <a:gd name="T70" fmla="*/ 121 w 161"/>
                <a:gd name="T71" fmla="*/ 129 h 142"/>
                <a:gd name="T72" fmla="*/ 106 w 161"/>
                <a:gd name="T73" fmla="*/ 133 h 142"/>
                <a:gd name="T74" fmla="*/ 96 w 161"/>
                <a:gd name="T75" fmla="*/ 125 h 142"/>
                <a:gd name="T76" fmla="*/ 89 w 161"/>
                <a:gd name="T77" fmla="*/ 116 h 142"/>
                <a:gd name="T78" fmla="*/ 73 w 161"/>
                <a:gd name="T79" fmla="*/ 116 h 142"/>
                <a:gd name="T80" fmla="*/ 65 w 161"/>
                <a:gd name="T81" fmla="*/ 122 h 142"/>
                <a:gd name="T82" fmla="*/ 64 w 161"/>
                <a:gd name="T83" fmla="*/ 134 h 142"/>
                <a:gd name="T84" fmla="*/ 52 w 161"/>
                <a:gd name="T85" fmla="*/ 134 h 142"/>
                <a:gd name="T86" fmla="*/ 36 w 161"/>
                <a:gd name="T87" fmla="*/ 135 h 142"/>
                <a:gd name="T88" fmla="*/ 28 w 161"/>
                <a:gd name="T89" fmla="*/ 136 h 142"/>
                <a:gd name="T90" fmla="*/ 14 w 161"/>
                <a:gd name="T91" fmla="*/ 135 h 142"/>
                <a:gd name="T92" fmla="*/ 8 w 161"/>
                <a:gd name="T9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42">
                  <a:moveTo>
                    <a:pt x="6" y="138"/>
                  </a:moveTo>
                  <a:cubicBezTo>
                    <a:pt x="7" y="137"/>
                    <a:pt x="6" y="135"/>
                    <a:pt x="6" y="134"/>
                  </a:cubicBezTo>
                  <a:cubicBezTo>
                    <a:pt x="6" y="133"/>
                    <a:pt x="6" y="131"/>
                    <a:pt x="5" y="130"/>
                  </a:cubicBezTo>
                  <a:cubicBezTo>
                    <a:pt x="5" y="128"/>
                    <a:pt x="5" y="127"/>
                    <a:pt x="4" y="126"/>
                  </a:cubicBezTo>
                  <a:cubicBezTo>
                    <a:pt x="4" y="124"/>
                    <a:pt x="4" y="123"/>
                    <a:pt x="3" y="121"/>
                  </a:cubicBezTo>
                  <a:cubicBezTo>
                    <a:pt x="2" y="120"/>
                    <a:pt x="1" y="118"/>
                    <a:pt x="1" y="117"/>
                  </a:cubicBezTo>
                  <a:cubicBezTo>
                    <a:pt x="0" y="115"/>
                    <a:pt x="0" y="114"/>
                    <a:pt x="0" y="113"/>
                  </a:cubicBezTo>
                  <a:cubicBezTo>
                    <a:pt x="0" y="111"/>
                    <a:pt x="0" y="110"/>
                    <a:pt x="1" y="109"/>
                  </a:cubicBezTo>
                  <a:cubicBezTo>
                    <a:pt x="1" y="107"/>
                    <a:pt x="0" y="107"/>
                    <a:pt x="1" y="106"/>
                  </a:cubicBezTo>
                  <a:cubicBezTo>
                    <a:pt x="1" y="105"/>
                    <a:pt x="2" y="104"/>
                    <a:pt x="3" y="103"/>
                  </a:cubicBezTo>
                  <a:cubicBezTo>
                    <a:pt x="4" y="102"/>
                    <a:pt x="5" y="100"/>
                    <a:pt x="6" y="99"/>
                  </a:cubicBezTo>
                  <a:cubicBezTo>
                    <a:pt x="7" y="97"/>
                    <a:pt x="8" y="96"/>
                    <a:pt x="9" y="95"/>
                  </a:cubicBezTo>
                  <a:cubicBezTo>
                    <a:pt x="11" y="94"/>
                    <a:pt x="12" y="93"/>
                    <a:pt x="13" y="92"/>
                  </a:cubicBezTo>
                  <a:cubicBezTo>
                    <a:pt x="14" y="91"/>
                    <a:pt x="14" y="91"/>
                    <a:pt x="15" y="90"/>
                  </a:cubicBezTo>
                  <a:cubicBezTo>
                    <a:pt x="17" y="90"/>
                    <a:pt x="18" y="90"/>
                    <a:pt x="20" y="89"/>
                  </a:cubicBezTo>
                  <a:cubicBezTo>
                    <a:pt x="21" y="89"/>
                    <a:pt x="23" y="89"/>
                    <a:pt x="25" y="89"/>
                  </a:cubicBezTo>
                  <a:cubicBezTo>
                    <a:pt x="26" y="88"/>
                    <a:pt x="27" y="88"/>
                    <a:pt x="28" y="88"/>
                  </a:cubicBezTo>
                  <a:cubicBezTo>
                    <a:pt x="30" y="88"/>
                    <a:pt x="31" y="87"/>
                    <a:pt x="33" y="87"/>
                  </a:cubicBezTo>
                  <a:cubicBezTo>
                    <a:pt x="34" y="86"/>
                    <a:pt x="36" y="85"/>
                    <a:pt x="37" y="84"/>
                  </a:cubicBezTo>
                  <a:cubicBezTo>
                    <a:pt x="38" y="83"/>
                    <a:pt x="40" y="82"/>
                    <a:pt x="41" y="81"/>
                  </a:cubicBezTo>
                  <a:cubicBezTo>
                    <a:pt x="43" y="81"/>
                    <a:pt x="44" y="81"/>
                    <a:pt x="45" y="81"/>
                  </a:cubicBezTo>
                  <a:cubicBezTo>
                    <a:pt x="46" y="81"/>
                    <a:pt x="47" y="82"/>
                    <a:pt x="48" y="81"/>
                  </a:cubicBezTo>
                  <a:cubicBezTo>
                    <a:pt x="49" y="81"/>
                    <a:pt x="49" y="79"/>
                    <a:pt x="50" y="78"/>
                  </a:cubicBezTo>
                  <a:cubicBezTo>
                    <a:pt x="51" y="78"/>
                    <a:pt x="52" y="77"/>
                    <a:pt x="53" y="76"/>
                  </a:cubicBezTo>
                  <a:cubicBezTo>
                    <a:pt x="54" y="76"/>
                    <a:pt x="54" y="74"/>
                    <a:pt x="55" y="73"/>
                  </a:cubicBezTo>
                  <a:cubicBezTo>
                    <a:pt x="56" y="73"/>
                    <a:pt x="58" y="73"/>
                    <a:pt x="59" y="72"/>
                  </a:cubicBezTo>
                  <a:cubicBezTo>
                    <a:pt x="60" y="72"/>
                    <a:pt x="60" y="72"/>
                    <a:pt x="61" y="72"/>
                  </a:cubicBezTo>
                  <a:cubicBezTo>
                    <a:pt x="62" y="72"/>
                    <a:pt x="63" y="72"/>
                    <a:pt x="64" y="72"/>
                  </a:cubicBezTo>
                  <a:cubicBezTo>
                    <a:pt x="65" y="72"/>
                    <a:pt x="66" y="72"/>
                    <a:pt x="67" y="71"/>
                  </a:cubicBezTo>
                  <a:cubicBezTo>
                    <a:pt x="68" y="71"/>
                    <a:pt x="67" y="70"/>
                    <a:pt x="67" y="69"/>
                  </a:cubicBezTo>
                  <a:cubicBezTo>
                    <a:pt x="67" y="68"/>
                    <a:pt x="67" y="67"/>
                    <a:pt x="67" y="66"/>
                  </a:cubicBezTo>
                  <a:cubicBezTo>
                    <a:pt x="67" y="65"/>
                    <a:pt x="67" y="64"/>
                    <a:pt x="67" y="62"/>
                  </a:cubicBezTo>
                  <a:cubicBezTo>
                    <a:pt x="67" y="61"/>
                    <a:pt x="67" y="60"/>
                    <a:pt x="67" y="58"/>
                  </a:cubicBezTo>
                  <a:cubicBezTo>
                    <a:pt x="67" y="57"/>
                    <a:pt x="66" y="55"/>
                    <a:pt x="66" y="54"/>
                  </a:cubicBezTo>
                  <a:cubicBezTo>
                    <a:pt x="66" y="52"/>
                    <a:pt x="66" y="51"/>
                    <a:pt x="66" y="50"/>
                  </a:cubicBezTo>
                  <a:cubicBezTo>
                    <a:pt x="66" y="49"/>
                    <a:pt x="66" y="47"/>
                    <a:pt x="67" y="47"/>
                  </a:cubicBezTo>
                  <a:cubicBezTo>
                    <a:pt x="68" y="46"/>
                    <a:pt x="69" y="45"/>
                    <a:pt x="70" y="45"/>
                  </a:cubicBezTo>
                  <a:cubicBezTo>
                    <a:pt x="71" y="44"/>
                    <a:pt x="72" y="44"/>
                    <a:pt x="72" y="43"/>
                  </a:cubicBezTo>
                  <a:cubicBezTo>
                    <a:pt x="73" y="43"/>
                    <a:pt x="75" y="43"/>
                    <a:pt x="77" y="43"/>
                  </a:cubicBezTo>
                  <a:cubicBezTo>
                    <a:pt x="78" y="43"/>
                    <a:pt x="78" y="42"/>
                    <a:pt x="78" y="42"/>
                  </a:cubicBezTo>
                  <a:cubicBezTo>
                    <a:pt x="79" y="42"/>
                    <a:pt x="79" y="41"/>
                    <a:pt x="80" y="41"/>
                  </a:cubicBezTo>
                  <a:cubicBezTo>
                    <a:pt x="81" y="40"/>
                    <a:pt x="81" y="40"/>
                    <a:pt x="82" y="39"/>
                  </a:cubicBezTo>
                  <a:cubicBezTo>
                    <a:pt x="83" y="39"/>
                    <a:pt x="82" y="38"/>
                    <a:pt x="84" y="38"/>
                  </a:cubicBezTo>
                  <a:cubicBezTo>
                    <a:pt x="86" y="38"/>
                    <a:pt x="90" y="38"/>
                    <a:pt x="92" y="38"/>
                  </a:cubicBezTo>
                  <a:cubicBezTo>
                    <a:pt x="94" y="38"/>
                    <a:pt x="94" y="38"/>
                    <a:pt x="95" y="38"/>
                  </a:cubicBezTo>
                  <a:cubicBezTo>
                    <a:pt x="95" y="38"/>
                    <a:pt x="95" y="38"/>
                    <a:pt x="95" y="37"/>
                  </a:cubicBezTo>
                  <a:cubicBezTo>
                    <a:pt x="96" y="36"/>
                    <a:pt x="96" y="35"/>
                    <a:pt x="97" y="34"/>
                  </a:cubicBezTo>
                  <a:cubicBezTo>
                    <a:pt x="97" y="33"/>
                    <a:pt x="98" y="33"/>
                    <a:pt x="99" y="32"/>
                  </a:cubicBezTo>
                  <a:cubicBezTo>
                    <a:pt x="100" y="32"/>
                    <a:pt x="102" y="32"/>
                    <a:pt x="104" y="31"/>
                  </a:cubicBezTo>
                  <a:cubicBezTo>
                    <a:pt x="105" y="31"/>
                    <a:pt x="106" y="29"/>
                    <a:pt x="108" y="28"/>
                  </a:cubicBezTo>
                  <a:cubicBezTo>
                    <a:pt x="109" y="28"/>
                    <a:pt x="109" y="29"/>
                    <a:pt x="110" y="28"/>
                  </a:cubicBezTo>
                  <a:cubicBezTo>
                    <a:pt x="111" y="28"/>
                    <a:pt x="113" y="27"/>
                    <a:pt x="114" y="27"/>
                  </a:cubicBezTo>
                  <a:cubicBezTo>
                    <a:pt x="115" y="26"/>
                    <a:pt x="116" y="24"/>
                    <a:pt x="117" y="23"/>
                  </a:cubicBezTo>
                  <a:cubicBezTo>
                    <a:pt x="118" y="22"/>
                    <a:pt x="118" y="21"/>
                    <a:pt x="119" y="20"/>
                  </a:cubicBezTo>
                  <a:cubicBezTo>
                    <a:pt x="119" y="19"/>
                    <a:pt x="121" y="18"/>
                    <a:pt x="122" y="17"/>
                  </a:cubicBezTo>
                  <a:cubicBezTo>
                    <a:pt x="123" y="16"/>
                    <a:pt x="124" y="15"/>
                    <a:pt x="125" y="15"/>
                  </a:cubicBezTo>
                  <a:cubicBezTo>
                    <a:pt x="126" y="14"/>
                    <a:pt x="128" y="15"/>
                    <a:pt x="129" y="15"/>
                  </a:cubicBezTo>
                  <a:cubicBezTo>
                    <a:pt x="131" y="14"/>
                    <a:pt x="131" y="14"/>
                    <a:pt x="132" y="14"/>
                  </a:cubicBezTo>
                  <a:cubicBezTo>
                    <a:pt x="134" y="13"/>
                    <a:pt x="136" y="12"/>
                    <a:pt x="137" y="11"/>
                  </a:cubicBezTo>
                  <a:cubicBezTo>
                    <a:pt x="139" y="10"/>
                    <a:pt x="141" y="7"/>
                    <a:pt x="142" y="6"/>
                  </a:cubicBezTo>
                  <a:cubicBezTo>
                    <a:pt x="143" y="4"/>
                    <a:pt x="144" y="2"/>
                    <a:pt x="145" y="1"/>
                  </a:cubicBezTo>
                  <a:cubicBezTo>
                    <a:pt x="146" y="0"/>
                    <a:pt x="148" y="0"/>
                    <a:pt x="149" y="1"/>
                  </a:cubicBezTo>
                  <a:cubicBezTo>
                    <a:pt x="150" y="1"/>
                    <a:pt x="150" y="1"/>
                    <a:pt x="151" y="2"/>
                  </a:cubicBezTo>
                  <a:cubicBezTo>
                    <a:pt x="152" y="2"/>
                    <a:pt x="152" y="4"/>
                    <a:pt x="153" y="5"/>
                  </a:cubicBezTo>
                  <a:cubicBezTo>
                    <a:pt x="153" y="6"/>
                    <a:pt x="153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10"/>
                    <a:pt x="157" y="9"/>
                    <a:pt x="158" y="10"/>
                  </a:cubicBezTo>
                  <a:cubicBezTo>
                    <a:pt x="159" y="11"/>
                    <a:pt x="160" y="11"/>
                    <a:pt x="161" y="12"/>
                  </a:cubicBezTo>
                  <a:cubicBezTo>
                    <a:pt x="161" y="14"/>
                    <a:pt x="161" y="15"/>
                    <a:pt x="161" y="17"/>
                  </a:cubicBezTo>
                  <a:cubicBezTo>
                    <a:pt x="161" y="18"/>
                    <a:pt x="160" y="18"/>
                    <a:pt x="160" y="19"/>
                  </a:cubicBezTo>
                  <a:cubicBezTo>
                    <a:pt x="160" y="20"/>
                    <a:pt x="159" y="21"/>
                    <a:pt x="159" y="23"/>
                  </a:cubicBezTo>
                  <a:cubicBezTo>
                    <a:pt x="159" y="25"/>
                    <a:pt x="159" y="30"/>
                    <a:pt x="158" y="33"/>
                  </a:cubicBezTo>
                  <a:cubicBezTo>
                    <a:pt x="158" y="37"/>
                    <a:pt x="158" y="40"/>
                    <a:pt x="158" y="42"/>
                  </a:cubicBezTo>
                  <a:cubicBezTo>
                    <a:pt x="159" y="45"/>
                    <a:pt x="159" y="47"/>
                    <a:pt x="159" y="49"/>
                  </a:cubicBezTo>
                  <a:cubicBezTo>
                    <a:pt x="159" y="51"/>
                    <a:pt x="158" y="53"/>
                    <a:pt x="158" y="54"/>
                  </a:cubicBezTo>
                  <a:cubicBezTo>
                    <a:pt x="159" y="56"/>
                    <a:pt x="160" y="57"/>
                    <a:pt x="160" y="58"/>
                  </a:cubicBezTo>
                  <a:cubicBezTo>
                    <a:pt x="160" y="60"/>
                    <a:pt x="160" y="62"/>
                    <a:pt x="160" y="64"/>
                  </a:cubicBezTo>
                  <a:cubicBezTo>
                    <a:pt x="160" y="65"/>
                    <a:pt x="160" y="67"/>
                    <a:pt x="160" y="69"/>
                  </a:cubicBezTo>
                  <a:cubicBezTo>
                    <a:pt x="159" y="71"/>
                    <a:pt x="160" y="73"/>
                    <a:pt x="159" y="74"/>
                  </a:cubicBezTo>
                  <a:cubicBezTo>
                    <a:pt x="159" y="75"/>
                    <a:pt x="157" y="75"/>
                    <a:pt x="156" y="76"/>
                  </a:cubicBezTo>
                  <a:cubicBezTo>
                    <a:pt x="156" y="77"/>
                    <a:pt x="156" y="79"/>
                    <a:pt x="156" y="80"/>
                  </a:cubicBezTo>
                  <a:cubicBezTo>
                    <a:pt x="156" y="81"/>
                    <a:pt x="156" y="82"/>
                    <a:pt x="155" y="83"/>
                  </a:cubicBezTo>
                  <a:cubicBezTo>
                    <a:pt x="154" y="84"/>
                    <a:pt x="153" y="85"/>
                    <a:pt x="152" y="86"/>
                  </a:cubicBezTo>
                  <a:cubicBezTo>
                    <a:pt x="152" y="87"/>
                    <a:pt x="151" y="87"/>
                    <a:pt x="151" y="88"/>
                  </a:cubicBezTo>
                  <a:cubicBezTo>
                    <a:pt x="150" y="89"/>
                    <a:pt x="149" y="90"/>
                    <a:pt x="149" y="91"/>
                  </a:cubicBezTo>
                  <a:cubicBezTo>
                    <a:pt x="149" y="93"/>
                    <a:pt x="149" y="95"/>
                    <a:pt x="149" y="97"/>
                  </a:cubicBezTo>
                  <a:cubicBezTo>
                    <a:pt x="149" y="98"/>
                    <a:pt x="149" y="98"/>
                    <a:pt x="149" y="100"/>
                  </a:cubicBezTo>
                  <a:cubicBezTo>
                    <a:pt x="148" y="101"/>
                    <a:pt x="147" y="102"/>
                    <a:pt x="147" y="104"/>
                  </a:cubicBezTo>
                  <a:cubicBezTo>
                    <a:pt x="146" y="105"/>
                    <a:pt x="147" y="107"/>
                    <a:pt x="147" y="108"/>
                  </a:cubicBezTo>
                  <a:cubicBezTo>
                    <a:pt x="147" y="109"/>
                    <a:pt x="148" y="110"/>
                    <a:pt x="148" y="112"/>
                  </a:cubicBezTo>
                  <a:cubicBezTo>
                    <a:pt x="148" y="113"/>
                    <a:pt x="135" y="114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6" y="116"/>
                    <a:pt x="147" y="117"/>
                    <a:pt x="147" y="117"/>
                  </a:cubicBezTo>
                  <a:cubicBezTo>
                    <a:pt x="147" y="118"/>
                    <a:pt x="147" y="120"/>
                    <a:pt x="146" y="121"/>
                  </a:cubicBezTo>
                  <a:cubicBezTo>
                    <a:pt x="146" y="122"/>
                    <a:pt x="146" y="122"/>
                    <a:pt x="145" y="123"/>
                  </a:cubicBezTo>
                  <a:cubicBezTo>
                    <a:pt x="144" y="123"/>
                    <a:pt x="143" y="124"/>
                    <a:pt x="142" y="125"/>
                  </a:cubicBezTo>
                  <a:cubicBezTo>
                    <a:pt x="142" y="126"/>
                    <a:pt x="142" y="127"/>
                    <a:pt x="142" y="128"/>
                  </a:cubicBezTo>
                  <a:cubicBezTo>
                    <a:pt x="142" y="129"/>
                    <a:pt x="142" y="130"/>
                    <a:pt x="142" y="132"/>
                  </a:cubicBezTo>
                  <a:cubicBezTo>
                    <a:pt x="142" y="133"/>
                    <a:pt x="143" y="135"/>
                    <a:pt x="143" y="136"/>
                  </a:cubicBezTo>
                  <a:cubicBezTo>
                    <a:pt x="143" y="137"/>
                    <a:pt x="143" y="137"/>
                    <a:pt x="143" y="138"/>
                  </a:cubicBezTo>
                  <a:cubicBezTo>
                    <a:pt x="142" y="139"/>
                    <a:pt x="142" y="140"/>
                    <a:pt x="141" y="140"/>
                  </a:cubicBezTo>
                  <a:cubicBezTo>
                    <a:pt x="140" y="141"/>
                    <a:pt x="140" y="142"/>
                    <a:pt x="139" y="142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8" y="142"/>
                    <a:pt x="138" y="141"/>
                    <a:pt x="138" y="141"/>
                  </a:cubicBezTo>
                  <a:cubicBezTo>
                    <a:pt x="137" y="139"/>
                    <a:pt x="137" y="137"/>
                    <a:pt x="136" y="136"/>
                  </a:cubicBezTo>
                  <a:cubicBezTo>
                    <a:pt x="134" y="136"/>
                    <a:pt x="133" y="136"/>
                    <a:pt x="131" y="136"/>
                  </a:cubicBezTo>
                  <a:cubicBezTo>
                    <a:pt x="129" y="135"/>
                    <a:pt x="127" y="136"/>
                    <a:pt x="125" y="135"/>
                  </a:cubicBezTo>
                  <a:cubicBezTo>
                    <a:pt x="124" y="134"/>
                    <a:pt x="123" y="130"/>
                    <a:pt x="121" y="129"/>
                  </a:cubicBezTo>
                  <a:cubicBezTo>
                    <a:pt x="120" y="128"/>
                    <a:pt x="118" y="128"/>
                    <a:pt x="117" y="129"/>
                  </a:cubicBezTo>
                  <a:cubicBezTo>
                    <a:pt x="115" y="130"/>
                    <a:pt x="117" y="132"/>
                    <a:pt x="115" y="133"/>
                  </a:cubicBezTo>
                  <a:cubicBezTo>
                    <a:pt x="113" y="134"/>
                    <a:pt x="108" y="133"/>
                    <a:pt x="106" y="133"/>
                  </a:cubicBezTo>
                  <a:cubicBezTo>
                    <a:pt x="105" y="132"/>
                    <a:pt x="105" y="131"/>
                    <a:pt x="104" y="131"/>
                  </a:cubicBezTo>
                  <a:cubicBezTo>
                    <a:pt x="103" y="130"/>
                    <a:pt x="101" y="129"/>
                    <a:pt x="101" y="129"/>
                  </a:cubicBezTo>
                  <a:cubicBezTo>
                    <a:pt x="100" y="129"/>
                    <a:pt x="97" y="126"/>
                    <a:pt x="96" y="125"/>
                  </a:cubicBezTo>
                  <a:cubicBezTo>
                    <a:pt x="95" y="124"/>
                    <a:pt x="91" y="124"/>
                    <a:pt x="91" y="123"/>
                  </a:cubicBezTo>
                  <a:cubicBezTo>
                    <a:pt x="91" y="122"/>
                    <a:pt x="92" y="119"/>
                    <a:pt x="92" y="118"/>
                  </a:cubicBezTo>
                  <a:cubicBezTo>
                    <a:pt x="91" y="117"/>
                    <a:pt x="90" y="117"/>
                    <a:pt x="89" y="116"/>
                  </a:cubicBezTo>
                  <a:cubicBezTo>
                    <a:pt x="88" y="116"/>
                    <a:pt x="86" y="116"/>
                    <a:pt x="84" y="116"/>
                  </a:cubicBezTo>
                  <a:cubicBezTo>
                    <a:pt x="82" y="116"/>
                    <a:pt x="80" y="116"/>
                    <a:pt x="78" y="116"/>
                  </a:cubicBezTo>
                  <a:cubicBezTo>
                    <a:pt x="77" y="116"/>
                    <a:pt x="74" y="116"/>
                    <a:pt x="73" y="116"/>
                  </a:cubicBezTo>
                  <a:cubicBezTo>
                    <a:pt x="71" y="116"/>
                    <a:pt x="70" y="115"/>
                    <a:pt x="69" y="116"/>
                  </a:cubicBezTo>
                  <a:cubicBezTo>
                    <a:pt x="68" y="117"/>
                    <a:pt x="66" y="118"/>
                    <a:pt x="65" y="120"/>
                  </a:cubicBezTo>
                  <a:cubicBezTo>
                    <a:pt x="64" y="121"/>
                    <a:pt x="65" y="121"/>
                    <a:pt x="65" y="122"/>
                  </a:cubicBezTo>
                  <a:cubicBezTo>
                    <a:pt x="65" y="123"/>
                    <a:pt x="65" y="125"/>
                    <a:pt x="65" y="126"/>
                  </a:cubicBezTo>
                  <a:cubicBezTo>
                    <a:pt x="65" y="127"/>
                    <a:pt x="65" y="129"/>
                    <a:pt x="65" y="130"/>
                  </a:cubicBezTo>
                  <a:cubicBezTo>
                    <a:pt x="65" y="132"/>
                    <a:pt x="65" y="133"/>
                    <a:pt x="64" y="134"/>
                  </a:cubicBezTo>
                  <a:cubicBezTo>
                    <a:pt x="64" y="134"/>
                    <a:pt x="63" y="134"/>
                    <a:pt x="61" y="134"/>
                  </a:cubicBezTo>
                  <a:cubicBezTo>
                    <a:pt x="60" y="134"/>
                    <a:pt x="58" y="134"/>
                    <a:pt x="56" y="134"/>
                  </a:cubicBezTo>
                  <a:cubicBezTo>
                    <a:pt x="55" y="134"/>
                    <a:pt x="54" y="134"/>
                    <a:pt x="52" y="134"/>
                  </a:cubicBezTo>
                  <a:cubicBezTo>
                    <a:pt x="50" y="134"/>
                    <a:pt x="48" y="134"/>
                    <a:pt x="47" y="134"/>
                  </a:cubicBezTo>
                  <a:cubicBezTo>
                    <a:pt x="45" y="134"/>
                    <a:pt x="43" y="134"/>
                    <a:pt x="41" y="134"/>
                  </a:cubicBezTo>
                  <a:cubicBezTo>
                    <a:pt x="39" y="134"/>
                    <a:pt x="38" y="134"/>
                    <a:pt x="36" y="135"/>
                  </a:cubicBezTo>
                  <a:cubicBezTo>
                    <a:pt x="34" y="135"/>
                    <a:pt x="32" y="135"/>
                    <a:pt x="30" y="136"/>
                  </a:cubicBezTo>
                  <a:cubicBezTo>
                    <a:pt x="30" y="136"/>
                    <a:pt x="29" y="136"/>
                    <a:pt x="28" y="137"/>
                  </a:cubicBezTo>
                  <a:cubicBezTo>
                    <a:pt x="28" y="137"/>
                    <a:pt x="28" y="137"/>
                    <a:pt x="28" y="136"/>
                  </a:cubicBezTo>
                  <a:cubicBezTo>
                    <a:pt x="28" y="136"/>
                    <a:pt x="28" y="135"/>
                    <a:pt x="27" y="135"/>
                  </a:cubicBezTo>
                  <a:cubicBezTo>
                    <a:pt x="25" y="135"/>
                    <a:pt x="24" y="135"/>
                    <a:pt x="22" y="135"/>
                  </a:cubicBezTo>
                  <a:cubicBezTo>
                    <a:pt x="20" y="135"/>
                    <a:pt x="16" y="135"/>
                    <a:pt x="14" y="135"/>
                  </a:cubicBezTo>
                  <a:cubicBezTo>
                    <a:pt x="13" y="135"/>
                    <a:pt x="12" y="135"/>
                    <a:pt x="12" y="135"/>
                  </a:cubicBezTo>
                  <a:cubicBezTo>
                    <a:pt x="11" y="136"/>
                    <a:pt x="11" y="138"/>
                    <a:pt x="10" y="138"/>
                  </a:cubicBezTo>
                  <a:cubicBezTo>
                    <a:pt x="10" y="139"/>
                    <a:pt x="9" y="139"/>
                    <a:pt x="8" y="139"/>
                  </a:cubicBezTo>
                  <a:cubicBezTo>
                    <a:pt x="8" y="139"/>
                    <a:pt x="7" y="138"/>
                    <a:pt x="6" y="138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4713" y="12821"/>
              <a:ext cx="1996" cy="1762"/>
            </a:xfrm>
            <a:custGeom>
              <a:avLst/>
              <a:gdLst>
                <a:gd name="T0" fmla="*/ 186 w 192"/>
                <a:gd name="T1" fmla="*/ 133 h 166"/>
                <a:gd name="T2" fmla="*/ 174 w 192"/>
                <a:gd name="T3" fmla="*/ 135 h 166"/>
                <a:gd name="T4" fmla="*/ 172 w 192"/>
                <a:gd name="T5" fmla="*/ 145 h 166"/>
                <a:gd name="T6" fmla="*/ 163 w 192"/>
                <a:gd name="T7" fmla="*/ 145 h 166"/>
                <a:gd name="T8" fmla="*/ 153 w 192"/>
                <a:gd name="T9" fmla="*/ 147 h 166"/>
                <a:gd name="T10" fmla="*/ 125 w 192"/>
                <a:gd name="T11" fmla="*/ 152 h 166"/>
                <a:gd name="T12" fmla="*/ 84 w 192"/>
                <a:gd name="T13" fmla="*/ 133 h 166"/>
                <a:gd name="T14" fmla="*/ 0 w 192"/>
                <a:gd name="T15" fmla="*/ 97 h 166"/>
                <a:gd name="T16" fmla="*/ 8 w 192"/>
                <a:gd name="T17" fmla="*/ 90 h 166"/>
                <a:gd name="T18" fmla="*/ 15 w 192"/>
                <a:gd name="T19" fmla="*/ 83 h 166"/>
                <a:gd name="T20" fmla="*/ 20 w 192"/>
                <a:gd name="T21" fmla="*/ 76 h 166"/>
                <a:gd name="T22" fmla="*/ 27 w 192"/>
                <a:gd name="T23" fmla="*/ 68 h 166"/>
                <a:gd name="T24" fmla="*/ 33 w 192"/>
                <a:gd name="T25" fmla="*/ 61 h 166"/>
                <a:gd name="T26" fmla="*/ 37 w 192"/>
                <a:gd name="T27" fmla="*/ 54 h 166"/>
                <a:gd name="T28" fmla="*/ 42 w 192"/>
                <a:gd name="T29" fmla="*/ 48 h 166"/>
                <a:gd name="T30" fmla="*/ 48 w 192"/>
                <a:gd name="T31" fmla="*/ 42 h 166"/>
                <a:gd name="T32" fmla="*/ 50 w 192"/>
                <a:gd name="T33" fmla="*/ 33 h 166"/>
                <a:gd name="T34" fmla="*/ 52 w 192"/>
                <a:gd name="T35" fmla="*/ 23 h 166"/>
                <a:gd name="T36" fmla="*/ 55 w 192"/>
                <a:gd name="T37" fmla="*/ 14 h 166"/>
                <a:gd name="T38" fmla="*/ 56 w 192"/>
                <a:gd name="T39" fmla="*/ 5 h 166"/>
                <a:gd name="T40" fmla="*/ 61 w 192"/>
                <a:gd name="T41" fmla="*/ 1 h 166"/>
                <a:gd name="T42" fmla="*/ 70 w 192"/>
                <a:gd name="T43" fmla="*/ 1 h 166"/>
                <a:gd name="T44" fmla="*/ 75 w 192"/>
                <a:gd name="T45" fmla="*/ 3 h 166"/>
                <a:gd name="T46" fmla="*/ 79 w 192"/>
                <a:gd name="T47" fmla="*/ 6 h 166"/>
                <a:gd name="T48" fmla="*/ 83 w 192"/>
                <a:gd name="T49" fmla="*/ 2 h 166"/>
                <a:gd name="T50" fmla="*/ 93 w 192"/>
                <a:gd name="T51" fmla="*/ 2 h 166"/>
                <a:gd name="T52" fmla="*/ 99 w 192"/>
                <a:gd name="T53" fmla="*/ 3 h 166"/>
                <a:gd name="T54" fmla="*/ 97 w 192"/>
                <a:gd name="T55" fmla="*/ 8 h 166"/>
                <a:gd name="T56" fmla="*/ 94 w 192"/>
                <a:gd name="T57" fmla="*/ 14 h 166"/>
                <a:gd name="T58" fmla="*/ 97 w 192"/>
                <a:gd name="T59" fmla="*/ 18 h 166"/>
                <a:gd name="T60" fmla="*/ 94 w 192"/>
                <a:gd name="T61" fmla="*/ 22 h 166"/>
                <a:gd name="T62" fmla="*/ 91 w 192"/>
                <a:gd name="T63" fmla="*/ 27 h 166"/>
                <a:gd name="T64" fmla="*/ 89 w 192"/>
                <a:gd name="T65" fmla="*/ 33 h 166"/>
                <a:gd name="T66" fmla="*/ 90 w 192"/>
                <a:gd name="T67" fmla="*/ 39 h 166"/>
                <a:gd name="T68" fmla="*/ 97 w 192"/>
                <a:gd name="T69" fmla="*/ 40 h 166"/>
                <a:gd name="T70" fmla="*/ 108 w 192"/>
                <a:gd name="T71" fmla="*/ 40 h 166"/>
                <a:gd name="T72" fmla="*/ 114 w 192"/>
                <a:gd name="T73" fmla="*/ 42 h 166"/>
                <a:gd name="T74" fmla="*/ 119 w 192"/>
                <a:gd name="T75" fmla="*/ 44 h 166"/>
                <a:gd name="T76" fmla="*/ 124 w 192"/>
                <a:gd name="T77" fmla="*/ 48 h 166"/>
                <a:gd name="T78" fmla="*/ 127 w 192"/>
                <a:gd name="T79" fmla="*/ 56 h 166"/>
                <a:gd name="T80" fmla="*/ 151 w 192"/>
                <a:gd name="T81" fmla="*/ 60 h 166"/>
                <a:gd name="T82" fmla="*/ 161 w 192"/>
                <a:gd name="T83" fmla="*/ 48 h 166"/>
                <a:gd name="T84" fmla="*/ 167 w 192"/>
                <a:gd name="T85" fmla="*/ 47 h 166"/>
                <a:gd name="T86" fmla="*/ 173 w 192"/>
                <a:gd name="T87" fmla="*/ 46 h 166"/>
                <a:gd name="T88" fmla="*/ 178 w 192"/>
                <a:gd name="T89" fmla="*/ 42 h 166"/>
                <a:gd name="T90" fmla="*/ 191 w 192"/>
                <a:gd name="T91" fmla="*/ 43 h 166"/>
                <a:gd name="T92" fmla="*/ 191 w 192"/>
                <a:gd name="T93" fmla="*/ 51 h 166"/>
                <a:gd name="T94" fmla="*/ 187 w 192"/>
                <a:gd name="T95" fmla="*/ 56 h 166"/>
                <a:gd name="T96" fmla="*/ 187 w 192"/>
                <a:gd name="T97" fmla="*/ 62 h 166"/>
                <a:gd name="T98" fmla="*/ 190 w 192"/>
                <a:gd name="T99" fmla="*/ 70 h 166"/>
                <a:gd name="T100" fmla="*/ 186 w 192"/>
                <a:gd name="T101" fmla="*/ 75 h 166"/>
                <a:gd name="T102" fmla="*/ 189 w 192"/>
                <a:gd name="T103" fmla="*/ 80 h 166"/>
                <a:gd name="T104" fmla="*/ 188 w 192"/>
                <a:gd name="T105" fmla="*/ 86 h 166"/>
                <a:gd name="T106" fmla="*/ 183 w 192"/>
                <a:gd name="T107" fmla="*/ 92 h 166"/>
                <a:gd name="T108" fmla="*/ 186 w 192"/>
                <a:gd name="T109" fmla="*/ 101 h 166"/>
                <a:gd name="T110" fmla="*/ 188 w 192"/>
                <a:gd name="T111" fmla="*/ 109 h 166"/>
                <a:gd name="T112" fmla="*/ 187 w 192"/>
                <a:gd name="T113" fmla="*/ 122 h 166"/>
                <a:gd name="T114" fmla="*/ 188 w 192"/>
                <a:gd name="T115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2" h="166">
                  <a:moveTo>
                    <a:pt x="188" y="135"/>
                  </a:moveTo>
                  <a:cubicBezTo>
                    <a:pt x="187" y="134"/>
                    <a:pt x="187" y="134"/>
                    <a:pt x="186" y="133"/>
                  </a:cubicBezTo>
                  <a:cubicBezTo>
                    <a:pt x="183" y="132"/>
                    <a:pt x="184" y="137"/>
                    <a:pt x="182" y="137"/>
                  </a:cubicBezTo>
                  <a:cubicBezTo>
                    <a:pt x="180" y="137"/>
                    <a:pt x="176" y="135"/>
                    <a:pt x="174" y="135"/>
                  </a:cubicBezTo>
                  <a:cubicBezTo>
                    <a:pt x="172" y="135"/>
                    <a:pt x="170" y="135"/>
                    <a:pt x="170" y="137"/>
                  </a:cubicBezTo>
                  <a:cubicBezTo>
                    <a:pt x="169" y="139"/>
                    <a:pt x="173" y="143"/>
                    <a:pt x="172" y="145"/>
                  </a:cubicBezTo>
                  <a:cubicBezTo>
                    <a:pt x="172" y="148"/>
                    <a:pt x="169" y="149"/>
                    <a:pt x="167" y="149"/>
                  </a:cubicBezTo>
                  <a:cubicBezTo>
                    <a:pt x="165" y="149"/>
                    <a:pt x="165" y="145"/>
                    <a:pt x="163" y="145"/>
                  </a:cubicBezTo>
                  <a:cubicBezTo>
                    <a:pt x="161" y="145"/>
                    <a:pt x="161" y="148"/>
                    <a:pt x="159" y="149"/>
                  </a:cubicBezTo>
                  <a:cubicBezTo>
                    <a:pt x="157" y="149"/>
                    <a:pt x="155" y="146"/>
                    <a:pt x="153" y="147"/>
                  </a:cubicBezTo>
                  <a:cubicBezTo>
                    <a:pt x="150" y="148"/>
                    <a:pt x="148" y="152"/>
                    <a:pt x="143" y="153"/>
                  </a:cubicBezTo>
                  <a:cubicBezTo>
                    <a:pt x="138" y="154"/>
                    <a:pt x="132" y="151"/>
                    <a:pt x="125" y="152"/>
                  </a:cubicBezTo>
                  <a:cubicBezTo>
                    <a:pt x="118" y="154"/>
                    <a:pt x="112" y="166"/>
                    <a:pt x="103" y="162"/>
                  </a:cubicBezTo>
                  <a:cubicBezTo>
                    <a:pt x="95" y="158"/>
                    <a:pt x="98" y="136"/>
                    <a:pt x="84" y="133"/>
                  </a:cubicBezTo>
                  <a:cubicBezTo>
                    <a:pt x="69" y="129"/>
                    <a:pt x="48" y="150"/>
                    <a:pt x="31" y="142"/>
                  </a:cubicBezTo>
                  <a:cubicBezTo>
                    <a:pt x="15" y="135"/>
                    <a:pt x="13" y="110"/>
                    <a:pt x="0" y="97"/>
                  </a:cubicBezTo>
                  <a:cubicBezTo>
                    <a:pt x="2" y="96"/>
                    <a:pt x="4" y="95"/>
                    <a:pt x="6" y="94"/>
                  </a:cubicBezTo>
                  <a:cubicBezTo>
                    <a:pt x="8" y="92"/>
                    <a:pt x="7" y="91"/>
                    <a:pt x="8" y="90"/>
                  </a:cubicBezTo>
                  <a:cubicBezTo>
                    <a:pt x="10" y="89"/>
                    <a:pt x="11" y="88"/>
                    <a:pt x="12" y="87"/>
                  </a:cubicBezTo>
                  <a:cubicBezTo>
                    <a:pt x="13" y="86"/>
                    <a:pt x="14" y="84"/>
                    <a:pt x="15" y="83"/>
                  </a:cubicBezTo>
                  <a:cubicBezTo>
                    <a:pt x="16" y="82"/>
                    <a:pt x="18" y="81"/>
                    <a:pt x="18" y="80"/>
                  </a:cubicBezTo>
                  <a:cubicBezTo>
                    <a:pt x="19" y="79"/>
                    <a:pt x="19" y="78"/>
                    <a:pt x="20" y="76"/>
                  </a:cubicBezTo>
                  <a:cubicBezTo>
                    <a:pt x="20" y="75"/>
                    <a:pt x="22" y="74"/>
                    <a:pt x="23" y="72"/>
                  </a:cubicBezTo>
                  <a:cubicBezTo>
                    <a:pt x="24" y="71"/>
                    <a:pt x="26" y="70"/>
                    <a:pt x="27" y="68"/>
                  </a:cubicBezTo>
                  <a:cubicBezTo>
                    <a:pt x="28" y="67"/>
                    <a:pt x="28" y="67"/>
                    <a:pt x="30" y="65"/>
                  </a:cubicBezTo>
                  <a:cubicBezTo>
                    <a:pt x="31" y="64"/>
                    <a:pt x="32" y="62"/>
                    <a:pt x="33" y="61"/>
                  </a:cubicBezTo>
                  <a:cubicBezTo>
                    <a:pt x="34" y="59"/>
                    <a:pt x="34" y="58"/>
                    <a:pt x="35" y="57"/>
                  </a:cubicBezTo>
                  <a:cubicBezTo>
                    <a:pt x="36" y="56"/>
                    <a:pt x="36" y="55"/>
                    <a:pt x="37" y="54"/>
                  </a:cubicBezTo>
                  <a:cubicBezTo>
                    <a:pt x="38" y="53"/>
                    <a:pt x="39" y="52"/>
                    <a:pt x="40" y="51"/>
                  </a:cubicBezTo>
                  <a:cubicBezTo>
                    <a:pt x="41" y="51"/>
                    <a:pt x="41" y="49"/>
                    <a:pt x="42" y="48"/>
                  </a:cubicBezTo>
                  <a:cubicBezTo>
                    <a:pt x="43" y="47"/>
                    <a:pt x="45" y="46"/>
                    <a:pt x="46" y="45"/>
                  </a:cubicBezTo>
                  <a:cubicBezTo>
                    <a:pt x="47" y="44"/>
                    <a:pt x="47" y="44"/>
                    <a:pt x="48" y="42"/>
                  </a:cubicBezTo>
                  <a:cubicBezTo>
                    <a:pt x="48" y="41"/>
                    <a:pt x="48" y="40"/>
                    <a:pt x="49" y="38"/>
                  </a:cubicBezTo>
                  <a:cubicBezTo>
                    <a:pt x="49" y="36"/>
                    <a:pt x="49" y="34"/>
                    <a:pt x="50" y="33"/>
                  </a:cubicBezTo>
                  <a:cubicBezTo>
                    <a:pt x="50" y="31"/>
                    <a:pt x="51" y="29"/>
                    <a:pt x="51" y="28"/>
                  </a:cubicBezTo>
                  <a:cubicBezTo>
                    <a:pt x="52" y="26"/>
                    <a:pt x="52" y="25"/>
                    <a:pt x="52" y="23"/>
                  </a:cubicBezTo>
                  <a:cubicBezTo>
                    <a:pt x="53" y="21"/>
                    <a:pt x="54" y="19"/>
                    <a:pt x="54" y="18"/>
                  </a:cubicBezTo>
                  <a:cubicBezTo>
                    <a:pt x="55" y="16"/>
                    <a:pt x="55" y="15"/>
                    <a:pt x="55" y="14"/>
                  </a:cubicBezTo>
                  <a:cubicBezTo>
                    <a:pt x="55" y="12"/>
                    <a:pt x="56" y="10"/>
                    <a:pt x="56" y="9"/>
                  </a:cubicBezTo>
                  <a:cubicBezTo>
                    <a:pt x="56" y="7"/>
                    <a:pt x="56" y="6"/>
                    <a:pt x="56" y="5"/>
                  </a:cubicBezTo>
                  <a:cubicBezTo>
                    <a:pt x="56" y="4"/>
                    <a:pt x="55" y="2"/>
                    <a:pt x="56" y="1"/>
                  </a:cubicBezTo>
                  <a:cubicBezTo>
                    <a:pt x="58" y="0"/>
                    <a:pt x="60" y="1"/>
                    <a:pt x="61" y="1"/>
                  </a:cubicBezTo>
                  <a:cubicBezTo>
                    <a:pt x="63" y="1"/>
                    <a:pt x="64" y="1"/>
                    <a:pt x="66" y="1"/>
                  </a:cubicBezTo>
                  <a:cubicBezTo>
                    <a:pt x="67" y="1"/>
                    <a:pt x="69" y="1"/>
                    <a:pt x="70" y="1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4" y="2"/>
                    <a:pt x="74" y="3"/>
                    <a:pt x="75" y="3"/>
                  </a:cubicBezTo>
                  <a:cubicBezTo>
                    <a:pt x="76" y="4"/>
                    <a:pt x="76" y="5"/>
                    <a:pt x="77" y="5"/>
                  </a:cubicBezTo>
                  <a:cubicBezTo>
                    <a:pt x="78" y="5"/>
                    <a:pt x="78" y="6"/>
                    <a:pt x="79" y="6"/>
                  </a:cubicBezTo>
                  <a:cubicBezTo>
                    <a:pt x="80" y="6"/>
                    <a:pt x="81" y="6"/>
                    <a:pt x="81" y="5"/>
                  </a:cubicBezTo>
                  <a:cubicBezTo>
                    <a:pt x="82" y="5"/>
                    <a:pt x="82" y="3"/>
                    <a:pt x="83" y="2"/>
                  </a:cubicBezTo>
                  <a:cubicBezTo>
                    <a:pt x="83" y="2"/>
                    <a:pt x="84" y="2"/>
                    <a:pt x="85" y="2"/>
                  </a:cubicBezTo>
                  <a:cubicBezTo>
                    <a:pt x="87" y="2"/>
                    <a:pt x="91" y="2"/>
                    <a:pt x="93" y="2"/>
                  </a:cubicBezTo>
                  <a:cubicBezTo>
                    <a:pt x="95" y="2"/>
                    <a:pt x="96" y="2"/>
                    <a:pt x="98" y="2"/>
                  </a:cubicBezTo>
                  <a:cubicBezTo>
                    <a:pt x="99" y="2"/>
                    <a:pt x="99" y="3"/>
                    <a:pt x="99" y="3"/>
                  </a:cubicBezTo>
                  <a:cubicBezTo>
                    <a:pt x="100" y="4"/>
                    <a:pt x="100" y="5"/>
                    <a:pt x="99" y="6"/>
                  </a:cubicBezTo>
                  <a:cubicBezTo>
                    <a:pt x="99" y="7"/>
                    <a:pt x="98" y="8"/>
                    <a:pt x="97" y="8"/>
                  </a:cubicBezTo>
                  <a:cubicBezTo>
                    <a:pt x="97" y="9"/>
                    <a:pt x="95" y="10"/>
                    <a:pt x="95" y="11"/>
                  </a:cubicBezTo>
                  <a:cubicBezTo>
                    <a:pt x="94" y="12"/>
                    <a:pt x="94" y="13"/>
                    <a:pt x="94" y="14"/>
                  </a:cubicBezTo>
                  <a:cubicBezTo>
                    <a:pt x="95" y="15"/>
                    <a:pt x="95" y="15"/>
                    <a:pt x="96" y="16"/>
                  </a:cubicBezTo>
                  <a:cubicBezTo>
                    <a:pt x="96" y="17"/>
                    <a:pt x="97" y="17"/>
                    <a:pt x="97" y="18"/>
                  </a:cubicBezTo>
                  <a:cubicBezTo>
                    <a:pt x="97" y="19"/>
                    <a:pt x="96" y="20"/>
                    <a:pt x="96" y="21"/>
                  </a:cubicBezTo>
                  <a:cubicBezTo>
                    <a:pt x="95" y="22"/>
                    <a:pt x="94" y="22"/>
                    <a:pt x="94" y="22"/>
                  </a:cubicBezTo>
                  <a:cubicBezTo>
                    <a:pt x="93" y="23"/>
                    <a:pt x="93" y="24"/>
                    <a:pt x="92" y="25"/>
                  </a:cubicBezTo>
                  <a:cubicBezTo>
                    <a:pt x="92" y="26"/>
                    <a:pt x="92" y="26"/>
                    <a:pt x="91" y="27"/>
                  </a:cubicBezTo>
                  <a:cubicBezTo>
                    <a:pt x="91" y="28"/>
                    <a:pt x="90" y="29"/>
                    <a:pt x="90" y="30"/>
                  </a:cubicBezTo>
                  <a:cubicBezTo>
                    <a:pt x="89" y="31"/>
                    <a:pt x="89" y="32"/>
                    <a:pt x="89" y="33"/>
                  </a:cubicBezTo>
                  <a:cubicBezTo>
                    <a:pt x="89" y="34"/>
                    <a:pt x="89" y="35"/>
                    <a:pt x="89" y="36"/>
                  </a:cubicBezTo>
                  <a:cubicBezTo>
                    <a:pt x="89" y="37"/>
                    <a:pt x="89" y="38"/>
                    <a:pt x="90" y="39"/>
                  </a:cubicBezTo>
                  <a:cubicBezTo>
                    <a:pt x="90" y="39"/>
                    <a:pt x="90" y="40"/>
                    <a:pt x="92" y="40"/>
                  </a:cubicBezTo>
                  <a:cubicBezTo>
                    <a:pt x="93" y="40"/>
                    <a:pt x="95" y="40"/>
                    <a:pt x="97" y="40"/>
                  </a:cubicBezTo>
                  <a:cubicBezTo>
                    <a:pt x="98" y="40"/>
                    <a:pt x="101" y="40"/>
                    <a:pt x="103" y="40"/>
                  </a:cubicBezTo>
                  <a:cubicBezTo>
                    <a:pt x="105" y="40"/>
                    <a:pt x="106" y="40"/>
                    <a:pt x="108" y="40"/>
                  </a:cubicBezTo>
                  <a:cubicBezTo>
                    <a:pt x="109" y="40"/>
                    <a:pt x="109" y="40"/>
                    <a:pt x="110" y="41"/>
                  </a:cubicBezTo>
                  <a:cubicBezTo>
                    <a:pt x="111" y="41"/>
                    <a:pt x="113" y="42"/>
                    <a:pt x="114" y="42"/>
                  </a:cubicBezTo>
                  <a:cubicBezTo>
                    <a:pt x="114" y="43"/>
                    <a:pt x="114" y="43"/>
                    <a:pt x="115" y="44"/>
                  </a:cubicBezTo>
                  <a:cubicBezTo>
                    <a:pt x="116" y="44"/>
                    <a:pt x="118" y="44"/>
                    <a:pt x="119" y="44"/>
                  </a:cubicBezTo>
                  <a:cubicBezTo>
                    <a:pt x="121" y="44"/>
                    <a:pt x="122" y="45"/>
                    <a:pt x="123" y="45"/>
                  </a:cubicBezTo>
                  <a:cubicBezTo>
                    <a:pt x="124" y="46"/>
                    <a:pt x="124" y="47"/>
                    <a:pt x="124" y="48"/>
                  </a:cubicBezTo>
                  <a:cubicBezTo>
                    <a:pt x="125" y="49"/>
                    <a:pt x="125" y="50"/>
                    <a:pt x="125" y="51"/>
                  </a:cubicBezTo>
                  <a:cubicBezTo>
                    <a:pt x="126" y="53"/>
                    <a:pt x="126" y="55"/>
                    <a:pt x="127" y="56"/>
                  </a:cubicBezTo>
                  <a:cubicBezTo>
                    <a:pt x="127" y="58"/>
                    <a:pt x="123" y="60"/>
                    <a:pt x="128" y="60"/>
                  </a:cubicBezTo>
                  <a:cubicBezTo>
                    <a:pt x="132" y="61"/>
                    <a:pt x="145" y="62"/>
                    <a:pt x="151" y="60"/>
                  </a:cubicBezTo>
                  <a:cubicBezTo>
                    <a:pt x="157" y="58"/>
                    <a:pt x="158" y="53"/>
                    <a:pt x="160" y="51"/>
                  </a:cubicBezTo>
                  <a:cubicBezTo>
                    <a:pt x="161" y="49"/>
                    <a:pt x="160" y="49"/>
                    <a:pt x="161" y="48"/>
                  </a:cubicBezTo>
                  <a:cubicBezTo>
                    <a:pt x="162" y="48"/>
                    <a:pt x="163" y="49"/>
                    <a:pt x="164" y="48"/>
                  </a:cubicBezTo>
                  <a:cubicBezTo>
                    <a:pt x="165" y="48"/>
                    <a:pt x="166" y="48"/>
                    <a:pt x="167" y="47"/>
                  </a:cubicBezTo>
                  <a:cubicBezTo>
                    <a:pt x="168" y="47"/>
                    <a:pt x="168" y="46"/>
                    <a:pt x="170" y="46"/>
                  </a:cubicBezTo>
                  <a:cubicBezTo>
                    <a:pt x="171" y="46"/>
                    <a:pt x="172" y="46"/>
                    <a:pt x="173" y="46"/>
                  </a:cubicBezTo>
                  <a:cubicBezTo>
                    <a:pt x="174" y="46"/>
                    <a:pt x="176" y="47"/>
                    <a:pt x="177" y="46"/>
                  </a:cubicBezTo>
                  <a:cubicBezTo>
                    <a:pt x="178" y="45"/>
                    <a:pt x="176" y="43"/>
                    <a:pt x="178" y="42"/>
                  </a:cubicBezTo>
                  <a:cubicBezTo>
                    <a:pt x="180" y="41"/>
                    <a:pt x="185" y="41"/>
                    <a:pt x="188" y="41"/>
                  </a:cubicBezTo>
                  <a:cubicBezTo>
                    <a:pt x="190" y="42"/>
                    <a:pt x="190" y="42"/>
                    <a:pt x="191" y="43"/>
                  </a:cubicBezTo>
                  <a:cubicBezTo>
                    <a:pt x="192" y="44"/>
                    <a:pt x="191" y="46"/>
                    <a:pt x="191" y="47"/>
                  </a:cubicBezTo>
                  <a:cubicBezTo>
                    <a:pt x="191" y="48"/>
                    <a:pt x="192" y="49"/>
                    <a:pt x="191" y="51"/>
                  </a:cubicBezTo>
                  <a:cubicBezTo>
                    <a:pt x="191" y="52"/>
                    <a:pt x="191" y="53"/>
                    <a:pt x="190" y="54"/>
                  </a:cubicBezTo>
                  <a:cubicBezTo>
                    <a:pt x="190" y="55"/>
                    <a:pt x="188" y="55"/>
                    <a:pt x="187" y="56"/>
                  </a:cubicBezTo>
                  <a:cubicBezTo>
                    <a:pt x="187" y="57"/>
                    <a:pt x="186" y="58"/>
                    <a:pt x="186" y="59"/>
                  </a:cubicBezTo>
                  <a:cubicBezTo>
                    <a:pt x="186" y="60"/>
                    <a:pt x="186" y="61"/>
                    <a:pt x="187" y="62"/>
                  </a:cubicBezTo>
                  <a:cubicBezTo>
                    <a:pt x="187" y="64"/>
                    <a:pt x="188" y="65"/>
                    <a:pt x="188" y="66"/>
                  </a:cubicBezTo>
                  <a:cubicBezTo>
                    <a:pt x="189" y="67"/>
                    <a:pt x="190" y="69"/>
                    <a:pt x="190" y="70"/>
                  </a:cubicBezTo>
                  <a:cubicBezTo>
                    <a:pt x="190" y="71"/>
                    <a:pt x="190" y="72"/>
                    <a:pt x="189" y="73"/>
                  </a:cubicBezTo>
                  <a:cubicBezTo>
                    <a:pt x="188" y="74"/>
                    <a:pt x="186" y="74"/>
                    <a:pt x="186" y="75"/>
                  </a:cubicBezTo>
                  <a:cubicBezTo>
                    <a:pt x="186" y="76"/>
                    <a:pt x="188" y="76"/>
                    <a:pt x="188" y="77"/>
                  </a:cubicBezTo>
                  <a:cubicBezTo>
                    <a:pt x="189" y="78"/>
                    <a:pt x="189" y="80"/>
                    <a:pt x="189" y="80"/>
                  </a:cubicBezTo>
                  <a:cubicBezTo>
                    <a:pt x="189" y="81"/>
                    <a:pt x="189" y="82"/>
                    <a:pt x="188" y="83"/>
                  </a:cubicBezTo>
                  <a:cubicBezTo>
                    <a:pt x="188" y="84"/>
                    <a:pt x="188" y="86"/>
                    <a:pt x="188" y="86"/>
                  </a:cubicBezTo>
                  <a:cubicBezTo>
                    <a:pt x="187" y="87"/>
                    <a:pt x="185" y="88"/>
                    <a:pt x="185" y="89"/>
                  </a:cubicBezTo>
                  <a:cubicBezTo>
                    <a:pt x="184" y="90"/>
                    <a:pt x="183" y="90"/>
                    <a:pt x="183" y="92"/>
                  </a:cubicBezTo>
                  <a:cubicBezTo>
                    <a:pt x="182" y="93"/>
                    <a:pt x="183" y="95"/>
                    <a:pt x="184" y="97"/>
                  </a:cubicBezTo>
                  <a:cubicBezTo>
                    <a:pt x="184" y="98"/>
                    <a:pt x="185" y="99"/>
                    <a:pt x="186" y="101"/>
                  </a:cubicBezTo>
                  <a:cubicBezTo>
                    <a:pt x="186" y="102"/>
                    <a:pt x="187" y="104"/>
                    <a:pt x="188" y="105"/>
                  </a:cubicBezTo>
                  <a:cubicBezTo>
                    <a:pt x="188" y="107"/>
                    <a:pt x="188" y="108"/>
                    <a:pt x="188" y="109"/>
                  </a:cubicBezTo>
                  <a:cubicBezTo>
                    <a:pt x="188" y="111"/>
                    <a:pt x="187" y="113"/>
                    <a:pt x="187" y="115"/>
                  </a:cubicBezTo>
                  <a:cubicBezTo>
                    <a:pt x="187" y="117"/>
                    <a:pt x="187" y="120"/>
                    <a:pt x="187" y="122"/>
                  </a:cubicBezTo>
                  <a:cubicBezTo>
                    <a:pt x="188" y="125"/>
                    <a:pt x="188" y="126"/>
                    <a:pt x="188" y="128"/>
                  </a:cubicBezTo>
                  <a:cubicBezTo>
                    <a:pt x="189" y="130"/>
                    <a:pt x="188" y="131"/>
                    <a:pt x="188" y="133"/>
                  </a:cubicBezTo>
                  <a:cubicBezTo>
                    <a:pt x="188" y="134"/>
                    <a:pt x="188" y="134"/>
                    <a:pt x="188" y="135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3513" y="10808"/>
              <a:ext cx="3525" cy="3044"/>
            </a:xfrm>
            <a:custGeom>
              <a:avLst/>
              <a:gdLst>
                <a:gd name="T0" fmla="*/ 51 w 339"/>
                <a:gd name="T1" fmla="*/ 257 h 287"/>
                <a:gd name="T2" fmla="*/ 39 w 339"/>
                <a:gd name="T3" fmla="*/ 248 h 287"/>
                <a:gd name="T4" fmla="*/ 21 w 339"/>
                <a:gd name="T5" fmla="*/ 224 h 287"/>
                <a:gd name="T6" fmla="*/ 21 w 339"/>
                <a:gd name="T7" fmla="*/ 202 h 287"/>
                <a:gd name="T8" fmla="*/ 20 w 339"/>
                <a:gd name="T9" fmla="*/ 184 h 287"/>
                <a:gd name="T10" fmla="*/ 0 w 339"/>
                <a:gd name="T11" fmla="*/ 160 h 287"/>
                <a:gd name="T12" fmla="*/ 8 w 339"/>
                <a:gd name="T13" fmla="*/ 155 h 287"/>
                <a:gd name="T14" fmla="*/ 27 w 339"/>
                <a:gd name="T15" fmla="*/ 157 h 287"/>
                <a:gd name="T16" fmla="*/ 45 w 339"/>
                <a:gd name="T17" fmla="*/ 154 h 287"/>
                <a:gd name="T18" fmla="*/ 62 w 339"/>
                <a:gd name="T19" fmla="*/ 153 h 287"/>
                <a:gd name="T20" fmla="*/ 88 w 339"/>
                <a:gd name="T21" fmla="*/ 155 h 287"/>
                <a:gd name="T22" fmla="*/ 106 w 339"/>
                <a:gd name="T23" fmla="*/ 159 h 287"/>
                <a:gd name="T24" fmla="*/ 115 w 339"/>
                <a:gd name="T25" fmla="*/ 155 h 287"/>
                <a:gd name="T26" fmla="*/ 125 w 339"/>
                <a:gd name="T27" fmla="*/ 146 h 287"/>
                <a:gd name="T28" fmla="*/ 127 w 339"/>
                <a:gd name="T29" fmla="*/ 126 h 287"/>
                <a:gd name="T30" fmla="*/ 146 w 339"/>
                <a:gd name="T31" fmla="*/ 126 h 287"/>
                <a:gd name="T32" fmla="*/ 160 w 339"/>
                <a:gd name="T33" fmla="*/ 123 h 287"/>
                <a:gd name="T34" fmla="*/ 175 w 339"/>
                <a:gd name="T35" fmla="*/ 111 h 287"/>
                <a:gd name="T36" fmla="*/ 190 w 339"/>
                <a:gd name="T37" fmla="*/ 102 h 287"/>
                <a:gd name="T38" fmla="*/ 196 w 339"/>
                <a:gd name="T39" fmla="*/ 90 h 287"/>
                <a:gd name="T40" fmla="*/ 207 w 339"/>
                <a:gd name="T41" fmla="*/ 87 h 287"/>
                <a:gd name="T42" fmla="*/ 223 w 339"/>
                <a:gd name="T43" fmla="*/ 83 h 287"/>
                <a:gd name="T44" fmla="*/ 241 w 339"/>
                <a:gd name="T45" fmla="*/ 82 h 287"/>
                <a:gd name="T46" fmla="*/ 251 w 339"/>
                <a:gd name="T47" fmla="*/ 72 h 287"/>
                <a:gd name="T48" fmla="*/ 265 w 339"/>
                <a:gd name="T49" fmla="*/ 58 h 287"/>
                <a:gd name="T50" fmla="*/ 272 w 339"/>
                <a:gd name="T51" fmla="*/ 46 h 287"/>
                <a:gd name="T52" fmla="*/ 265 w 339"/>
                <a:gd name="T53" fmla="*/ 31 h 287"/>
                <a:gd name="T54" fmla="*/ 279 w 339"/>
                <a:gd name="T55" fmla="*/ 21 h 287"/>
                <a:gd name="T56" fmla="*/ 293 w 339"/>
                <a:gd name="T57" fmla="*/ 12 h 287"/>
                <a:gd name="T58" fmla="*/ 310 w 339"/>
                <a:gd name="T59" fmla="*/ 9 h 287"/>
                <a:gd name="T60" fmla="*/ 327 w 339"/>
                <a:gd name="T61" fmla="*/ 5 h 287"/>
                <a:gd name="T62" fmla="*/ 336 w 339"/>
                <a:gd name="T63" fmla="*/ 6 h 287"/>
                <a:gd name="T64" fmla="*/ 337 w 339"/>
                <a:gd name="T65" fmla="*/ 33 h 287"/>
                <a:gd name="T66" fmla="*/ 339 w 339"/>
                <a:gd name="T67" fmla="*/ 64 h 287"/>
                <a:gd name="T68" fmla="*/ 330 w 339"/>
                <a:gd name="T69" fmla="*/ 58 h 287"/>
                <a:gd name="T70" fmla="*/ 314 w 339"/>
                <a:gd name="T71" fmla="*/ 72 h 287"/>
                <a:gd name="T72" fmla="*/ 302 w 339"/>
                <a:gd name="T73" fmla="*/ 80 h 287"/>
                <a:gd name="T74" fmla="*/ 289 w 339"/>
                <a:gd name="T75" fmla="*/ 88 h 287"/>
                <a:gd name="T76" fmla="*/ 280 w 339"/>
                <a:gd name="T77" fmla="*/ 95 h 287"/>
                <a:gd name="T78" fmla="*/ 265 w 339"/>
                <a:gd name="T79" fmla="*/ 98 h 287"/>
                <a:gd name="T80" fmla="*/ 255 w 339"/>
                <a:gd name="T81" fmla="*/ 102 h 287"/>
                <a:gd name="T82" fmla="*/ 252 w 339"/>
                <a:gd name="T83" fmla="*/ 115 h 287"/>
                <a:gd name="T84" fmla="*/ 252 w 339"/>
                <a:gd name="T85" fmla="*/ 128 h 287"/>
                <a:gd name="T86" fmla="*/ 240 w 339"/>
                <a:gd name="T87" fmla="*/ 130 h 287"/>
                <a:gd name="T88" fmla="*/ 230 w 339"/>
                <a:gd name="T89" fmla="*/ 138 h 287"/>
                <a:gd name="T90" fmla="*/ 213 w 339"/>
                <a:gd name="T91" fmla="*/ 145 h 287"/>
                <a:gd name="T92" fmla="*/ 198 w 339"/>
                <a:gd name="T93" fmla="*/ 149 h 287"/>
                <a:gd name="T94" fmla="*/ 186 w 339"/>
                <a:gd name="T95" fmla="*/ 163 h 287"/>
                <a:gd name="T96" fmla="*/ 188 w 339"/>
                <a:gd name="T97" fmla="*/ 178 h 287"/>
                <a:gd name="T98" fmla="*/ 191 w 339"/>
                <a:gd name="T99" fmla="*/ 195 h 287"/>
                <a:gd name="T100" fmla="*/ 184 w 339"/>
                <a:gd name="T101" fmla="*/ 191 h 287"/>
                <a:gd name="T102" fmla="*/ 170 w 339"/>
                <a:gd name="T103" fmla="*/ 195 h 287"/>
                <a:gd name="T104" fmla="*/ 166 w 339"/>
                <a:gd name="T105" fmla="*/ 213 h 287"/>
                <a:gd name="T106" fmla="*/ 162 w 339"/>
                <a:gd name="T107" fmla="*/ 232 h 287"/>
                <a:gd name="T108" fmla="*/ 151 w 339"/>
                <a:gd name="T109" fmla="*/ 244 h 287"/>
                <a:gd name="T110" fmla="*/ 141 w 339"/>
                <a:gd name="T111" fmla="*/ 258 h 287"/>
                <a:gd name="T112" fmla="*/ 129 w 339"/>
                <a:gd name="T113" fmla="*/ 273 h 287"/>
                <a:gd name="T114" fmla="*/ 114 w 339"/>
                <a:gd name="T115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" h="287">
                  <a:moveTo>
                    <a:pt x="114" y="287"/>
                  </a:moveTo>
                  <a:cubicBezTo>
                    <a:pt x="113" y="286"/>
                    <a:pt x="112" y="285"/>
                    <a:pt x="111" y="284"/>
                  </a:cubicBezTo>
                  <a:cubicBezTo>
                    <a:pt x="94" y="272"/>
                    <a:pt x="62" y="267"/>
                    <a:pt x="51" y="262"/>
                  </a:cubicBezTo>
                  <a:cubicBezTo>
                    <a:pt x="41" y="258"/>
                    <a:pt x="65" y="259"/>
                    <a:pt x="51" y="257"/>
                  </a:cubicBezTo>
                  <a:cubicBezTo>
                    <a:pt x="49" y="257"/>
                    <a:pt x="47" y="257"/>
                    <a:pt x="44" y="257"/>
                  </a:cubicBezTo>
                  <a:cubicBezTo>
                    <a:pt x="45" y="256"/>
                    <a:pt x="45" y="256"/>
                    <a:pt x="45" y="255"/>
                  </a:cubicBezTo>
                  <a:cubicBezTo>
                    <a:pt x="44" y="254"/>
                    <a:pt x="43" y="253"/>
                    <a:pt x="42" y="252"/>
                  </a:cubicBezTo>
                  <a:cubicBezTo>
                    <a:pt x="41" y="250"/>
                    <a:pt x="40" y="250"/>
                    <a:pt x="39" y="248"/>
                  </a:cubicBezTo>
                  <a:cubicBezTo>
                    <a:pt x="37" y="246"/>
                    <a:pt x="34" y="244"/>
                    <a:pt x="32" y="242"/>
                  </a:cubicBezTo>
                  <a:cubicBezTo>
                    <a:pt x="30" y="239"/>
                    <a:pt x="27" y="235"/>
                    <a:pt x="26" y="232"/>
                  </a:cubicBezTo>
                  <a:cubicBezTo>
                    <a:pt x="24" y="230"/>
                    <a:pt x="24" y="230"/>
                    <a:pt x="23" y="228"/>
                  </a:cubicBezTo>
                  <a:cubicBezTo>
                    <a:pt x="22" y="227"/>
                    <a:pt x="21" y="225"/>
                    <a:pt x="21" y="224"/>
                  </a:cubicBezTo>
                  <a:cubicBezTo>
                    <a:pt x="20" y="222"/>
                    <a:pt x="20" y="221"/>
                    <a:pt x="20" y="219"/>
                  </a:cubicBezTo>
                  <a:cubicBezTo>
                    <a:pt x="19" y="217"/>
                    <a:pt x="18" y="214"/>
                    <a:pt x="18" y="212"/>
                  </a:cubicBezTo>
                  <a:cubicBezTo>
                    <a:pt x="18" y="210"/>
                    <a:pt x="19" y="210"/>
                    <a:pt x="19" y="208"/>
                  </a:cubicBezTo>
                  <a:cubicBezTo>
                    <a:pt x="20" y="207"/>
                    <a:pt x="21" y="205"/>
                    <a:pt x="21" y="202"/>
                  </a:cubicBezTo>
                  <a:cubicBezTo>
                    <a:pt x="22" y="200"/>
                    <a:pt x="24" y="196"/>
                    <a:pt x="25" y="194"/>
                  </a:cubicBezTo>
                  <a:cubicBezTo>
                    <a:pt x="25" y="192"/>
                    <a:pt x="25" y="191"/>
                    <a:pt x="25" y="190"/>
                  </a:cubicBezTo>
                  <a:cubicBezTo>
                    <a:pt x="24" y="189"/>
                    <a:pt x="24" y="188"/>
                    <a:pt x="23" y="187"/>
                  </a:cubicBezTo>
                  <a:cubicBezTo>
                    <a:pt x="22" y="186"/>
                    <a:pt x="21" y="185"/>
                    <a:pt x="20" y="184"/>
                  </a:cubicBezTo>
                  <a:cubicBezTo>
                    <a:pt x="18" y="182"/>
                    <a:pt x="18" y="182"/>
                    <a:pt x="16" y="179"/>
                  </a:cubicBezTo>
                  <a:cubicBezTo>
                    <a:pt x="14" y="176"/>
                    <a:pt x="8" y="170"/>
                    <a:pt x="6" y="167"/>
                  </a:cubicBezTo>
                  <a:cubicBezTo>
                    <a:pt x="4" y="165"/>
                    <a:pt x="3" y="163"/>
                    <a:pt x="2" y="162"/>
                  </a:cubicBezTo>
                  <a:cubicBezTo>
                    <a:pt x="1" y="161"/>
                    <a:pt x="0" y="160"/>
                    <a:pt x="0" y="160"/>
                  </a:cubicBezTo>
                  <a:cubicBezTo>
                    <a:pt x="0" y="159"/>
                    <a:pt x="0" y="159"/>
                    <a:pt x="0" y="158"/>
                  </a:cubicBezTo>
                  <a:cubicBezTo>
                    <a:pt x="0" y="158"/>
                    <a:pt x="1" y="158"/>
                    <a:pt x="2" y="157"/>
                  </a:cubicBezTo>
                  <a:cubicBezTo>
                    <a:pt x="3" y="157"/>
                    <a:pt x="4" y="156"/>
                    <a:pt x="5" y="156"/>
                  </a:cubicBezTo>
                  <a:cubicBezTo>
                    <a:pt x="6" y="155"/>
                    <a:pt x="7" y="155"/>
                    <a:pt x="8" y="155"/>
                  </a:cubicBezTo>
                  <a:cubicBezTo>
                    <a:pt x="9" y="154"/>
                    <a:pt x="10" y="154"/>
                    <a:pt x="12" y="154"/>
                  </a:cubicBezTo>
                  <a:cubicBezTo>
                    <a:pt x="13" y="154"/>
                    <a:pt x="14" y="154"/>
                    <a:pt x="16" y="155"/>
                  </a:cubicBezTo>
                  <a:cubicBezTo>
                    <a:pt x="17" y="155"/>
                    <a:pt x="19" y="156"/>
                    <a:pt x="21" y="156"/>
                  </a:cubicBezTo>
                  <a:cubicBezTo>
                    <a:pt x="23" y="156"/>
                    <a:pt x="25" y="157"/>
                    <a:pt x="27" y="157"/>
                  </a:cubicBezTo>
                  <a:cubicBezTo>
                    <a:pt x="29" y="158"/>
                    <a:pt x="31" y="158"/>
                    <a:pt x="33" y="158"/>
                  </a:cubicBezTo>
                  <a:cubicBezTo>
                    <a:pt x="35" y="158"/>
                    <a:pt x="37" y="158"/>
                    <a:pt x="38" y="158"/>
                  </a:cubicBezTo>
                  <a:cubicBezTo>
                    <a:pt x="40" y="158"/>
                    <a:pt x="41" y="157"/>
                    <a:pt x="42" y="156"/>
                  </a:cubicBezTo>
                  <a:cubicBezTo>
                    <a:pt x="43" y="156"/>
                    <a:pt x="44" y="155"/>
                    <a:pt x="45" y="154"/>
                  </a:cubicBezTo>
                  <a:cubicBezTo>
                    <a:pt x="46" y="154"/>
                    <a:pt x="47" y="153"/>
                    <a:pt x="48" y="153"/>
                  </a:cubicBezTo>
                  <a:cubicBezTo>
                    <a:pt x="49" y="152"/>
                    <a:pt x="49" y="152"/>
                    <a:pt x="51" y="152"/>
                  </a:cubicBezTo>
                  <a:cubicBezTo>
                    <a:pt x="52" y="152"/>
                    <a:pt x="53" y="152"/>
                    <a:pt x="55" y="152"/>
                  </a:cubicBezTo>
                  <a:cubicBezTo>
                    <a:pt x="57" y="153"/>
                    <a:pt x="60" y="153"/>
                    <a:pt x="62" y="153"/>
                  </a:cubicBezTo>
                  <a:cubicBezTo>
                    <a:pt x="64" y="153"/>
                    <a:pt x="66" y="154"/>
                    <a:pt x="68" y="154"/>
                  </a:cubicBezTo>
                  <a:cubicBezTo>
                    <a:pt x="70" y="154"/>
                    <a:pt x="72" y="154"/>
                    <a:pt x="74" y="154"/>
                  </a:cubicBezTo>
                  <a:cubicBezTo>
                    <a:pt x="77" y="154"/>
                    <a:pt x="80" y="154"/>
                    <a:pt x="82" y="155"/>
                  </a:cubicBezTo>
                  <a:cubicBezTo>
                    <a:pt x="84" y="155"/>
                    <a:pt x="86" y="155"/>
                    <a:pt x="88" y="155"/>
                  </a:cubicBezTo>
                  <a:cubicBezTo>
                    <a:pt x="90" y="156"/>
                    <a:pt x="91" y="157"/>
                    <a:pt x="93" y="158"/>
                  </a:cubicBezTo>
                  <a:cubicBezTo>
                    <a:pt x="95" y="158"/>
                    <a:pt x="97" y="158"/>
                    <a:pt x="99" y="158"/>
                  </a:cubicBezTo>
                  <a:cubicBezTo>
                    <a:pt x="101" y="158"/>
                    <a:pt x="102" y="157"/>
                    <a:pt x="104" y="158"/>
                  </a:cubicBezTo>
                  <a:cubicBezTo>
                    <a:pt x="105" y="158"/>
                    <a:pt x="105" y="159"/>
                    <a:pt x="106" y="159"/>
                  </a:cubicBezTo>
                  <a:cubicBezTo>
                    <a:pt x="107" y="160"/>
                    <a:pt x="108" y="161"/>
                    <a:pt x="108" y="161"/>
                  </a:cubicBezTo>
                  <a:cubicBezTo>
                    <a:pt x="109" y="162"/>
                    <a:pt x="110" y="165"/>
                    <a:pt x="111" y="164"/>
                  </a:cubicBezTo>
                  <a:cubicBezTo>
                    <a:pt x="112" y="163"/>
                    <a:pt x="112" y="159"/>
                    <a:pt x="113" y="158"/>
                  </a:cubicBezTo>
                  <a:cubicBezTo>
                    <a:pt x="114" y="156"/>
                    <a:pt x="115" y="155"/>
                    <a:pt x="115" y="155"/>
                  </a:cubicBezTo>
                  <a:cubicBezTo>
                    <a:pt x="116" y="154"/>
                    <a:pt x="116" y="154"/>
                    <a:pt x="117" y="153"/>
                  </a:cubicBezTo>
                  <a:cubicBezTo>
                    <a:pt x="119" y="153"/>
                    <a:pt x="123" y="153"/>
                    <a:pt x="124" y="153"/>
                  </a:cubicBezTo>
                  <a:cubicBezTo>
                    <a:pt x="126" y="152"/>
                    <a:pt x="125" y="151"/>
                    <a:pt x="125" y="150"/>
                  </a:cubicBezTo>
                  <a:cubicBezTo>
                    <a:pt x="125" y="149"/>
                    <a:pt x="125" y="148"/>
                    <a:pt x="125" y="146"/>
                  </a:cubicBezTo>
                  <a:cubicBezTo>
                    <a:pt x="125" y="144"/>
                    <a:pt x="125" y="140"/>
                    <a:pt x="125" y="138"/>
                  </a:cubicBezTo>
                  <a:cubicBezTo>
                    <a:pt x="125" y="135"/>
                    <a:pt x="125" y="134"/>
                    <a:pt x="125" y="132"/>
                  </a:cubicBezTo>
                  <a:cubicBezTo>
                    <a:pt x="125" y="130"/>
                    <a:pt x="125" y="129"/>
                    <a:pt x="126" y="128"/>
                  </a:cubicBezTo>
                  <a:cubicBezTo>
                    <a:pt x="126" y="126"/>
                    <a:pt x="127" y="126"/>
                    <a:pt x="127" y="126"/>
                  </a:cubicBezTo>
                  <a:cubicBezTo>
                    <a:pt x="128" y="125"/>
                    <a:pt x="130" y="125"/>
                    <a:pt x="131" y="125"/>
                  </a:cubicBezTo>
                  <a:cubicBezTo>
                    <a:pt x="133" y="125"/>
                    <a:pt x="134" y="125"/>
                    <a:pt x="135" y="125"/>
                  </a:cubicBezTo>
                  <a:cubicBezTo>
                    <a:pt x="136" y="125"/>
                    <a:pt x="137" y="125"/>
                    <a:pt x="138" y="125"/>
                  </a:cubicBezTo>
                  <a:cubicBezTo>
                    <a:pt x="140" y="125"/>
                    <a:pt x="144" y="126"/>
                    <a:pt x="146" y="126"/>
                  </a:cubicBezTo>
                  <a:cubicBezTo>
                    <a:pt x="148" y="126"/>
                    <a:pt x="149" y="126"/>
                    <a:pt x="151" y="126"/>
                  </a:cubicBezTo>
                  <a:cubicBezTo>
                    <a:pt x="153" y="126"/>
                    <a:pt x="154" y="126"/>
                    <a:pt x="155" y="126"/>
                  </a:cubicBezTo>
                  <a:cubicBezTo>
                    <a:pt x="157" y="126"/>
                    <a:pt x="157" y="125"/>
                    <a:pt x="158" y="125"/>
                  </a:cubicBezTo>
                  <a:cubicBezTo>
                    <a:pt x="158" y="124"/>
                    <a:pt x="159" y="124"/>
                    <a:pt x="160" y="123"/>
                  </a:cubicBezTo>
                  <a:cubicBezTo>
                    <a:pt x="160" y="122"/>
                    <a:pt x="161" y="120"/>
                    <a:pt x="162" y="119"/>
                  </a:cubicBezTo>
                  <a:cubicBezTo>
                    <a:pt x="163" y="119"/>
                    <a:pt x="164" y="118"/>
                    <a:pt x="165" y="118"/>
                  </a:cubicBezTo>
                  <a:cubicBezTo>
                    <a:pt x="167" y="117"/>
                    <a:pt x="168" y="116"/>
                    <a:pt x="169" y="115"/>
                  </a:cubicBezTo>
                  <a:cubicBezTo>
                    <a:pt x="171" y="114"/>
                    <a:pt x="173" y="112"/>
                    <a:pt x="175" y="111"/>
                  </a:cubicBezTo>
                  <a:cubicBezTo>
                    <a:pt x="176" y="111"/>
                    <a:pt x="177" y="110"/>
                    <a:pt x="179" y="109"/>
                  </a:cubicBezTo>
                  <a:cubicBezTo>
                    <a:pt x="180" y="108"/>
                    <a:pt x="182" y="107"/>
                    <a:pt x="184" y="106"/>
                  </a:cubicBezTo>
                  <a:cubicBezTo>
                    <a:pt x="186" y="105"/>
                    <a:pt x="187" y="104"/>
                    <a:pt x="188" y="103"/>
                  </a:cubicBezTo>
                  <a:cubicBezTo>
                    <a:pt x="189" y="103"/>
                    <a:pt x="190" y="103"/>
                    <a:pt x="190" y="102"/>
                  </a:cubicBezTo>
                  <a:cubicBezTo>
                    <a:pt x="191" y="101"/>
                    <a:pt x="192" y="99"/>
                    <a:pt x="193" y="98"/>
                  </a:cubicBezTo>
                  <a:cubicBezTo>
                    <a:pt x="194" y="98"/>
                    <a:pt x="194" y="97"/>
                    <a:pt x="194" y="96"/>
                  </a:cubicBezTo>
                  <a:cubicBezTo>
                    <a:pt x="195" y="95"/>
                    <a:pt x="196" y="95"/>
                    <a:pt x="196" y="94"/>
                  </a:cubicBezTo>
                  <a:cubicBezTo>
                    <a:pt x="196" y="92"/>
                    <a:pt x="196" y="91"/>
                    <a:pt x="196" y="90"/>
                  </a:cubicBezTo>
                  <a:cubicBezTo>
                    <a:pt x="196" y="89"/>
                    <a:pt x="195" y="88"/>
                    <a:pt x="196" y="87"/>
                  </a:cubicBezTo>
                  <a:cubicBezTo>
                    <a:pt x="196" y="86"/>
                    <a:pt x="198" y="87"/>
                    <a:pt x="199" y="87"/>
                  </a:cubicBezTo>
                  <a:cubicBezTo>
                    <a:pt x="201" y="87"/>
                    <a:pt x="202" y="87"/>
                    <a:pt x="203" y="87"/>
                  </a:cubicBezTo>
                  <a:cubicBezTo>
                    <a:pt x="204" y="87"/>
                    <a:pt x="206" y="87"/>
                    <a:pt x="207" y="87"/>
                  </a:cubicBezTo>
                  <a:cubicBezTo>
                    <a:pt x="209" y="87"/>
                    <a:pt x="210" y="87"/>
                    <a:pt x="211" y="86"/>
                  </a:cubicBezTo>
                  <a:cubicBezTo>
                    <a:pt x="213" y="86"/>
                    <a:pt x="214" y="86"/>
                    <a:pt x="216" y="85"/>
                  </a:cubicBezTo>
                  <a:cubicBezTo>
                    <a:pt x="217" y="85"/>
                    <a:pt x="218" y="85"/>
                    <a:pt x="220" y="84"/>
                  </a:cubicBezTo>
                  <a:cubicBezTo>
                    <a:pt x="221" y="84"/>
                    <a:pt x="222" y="83"/>
                    <a:pt x="223" y="83"/>
                  </a:cubicBezTo>
                  <a:cubicBezTo>
                    <a:pt x="224" y="83"/>
                    <a:pt x="226" y="83"/>
                    <a:pt x="227" y="82"/>
                  </a:cubicBezTo>
                  <a:cubicBezTo>
                    <a:pt x="229" y="82"/>
                    <a:pt x="230" y="82"/>
                    <a:pt x="231" y="82"/>
                  </a:cubicBezTo>
                  <a:cubicBezTo>
                    <a:pt x="233" y="82"/>
                    <a:pt x="235" y="82"/>
                    <a:pt x="236" y="82"/>
                  </a:cubicBezTo>
                  <a:cubicBezTo>
                    <a:pt x="238" y="82"/>
                    <a:pt x="240" y="82"/>
                    <a:pt x="241" y="82"/>
                  </a:cubicBezTo>
                  <a:cubicBezTo>
                    <a:pt x="242" y="81"/>
                    <a:pt x="243" y="80"/>
                    <a:pt x="244" y="80"/>
                  </a:cubicBezTo>
                  <a:cubicBezTo>
                    <a:pt x="245" y="79"/>
                    <a:pt x="245" y="78"/>
                    <a:pt x="246" y="77"/>
                  </a:cubicBezTo>
                  <a:cubicBezTo>
                    <a:pt x="247" y="76"/>
                    <a:pt x="247" y="75"/>
                    <a:pt x="248" y="74"/>
                  </a:cubicBezTo>
                  <a:cubicBezTo>
                    <a:pt x="249" y="73"/>
                    <a:pt x="250" y="73"/>
                    <a:pt x="251" y="72"/>
                  </a:cubicBezTo>
                  <a:cubicBezTo>
                    <a:pt x="252" y="71"/>
                    <a:pt x="253" y="69"/>
                    <a:pt x="255" y="68"/>
                  </a:cubicBezTo>
                  <a:cubicBezTo>
                    <a:pt x="256" y="67"/>
                    <a:pt x="258" y="66"/>
                    <a:pt x="259" y="65"/>
                  </a:cubicBezTo>
                  <a:cubicBezTo>
                    <a:pt x="261" y="64"/>
                    <a:pt x="262" y="63"/>
                    <a:pt x="262" y="61"/>
                  </a:cubicBezTo>
                  <a:cubicBezTo>
                    <a:pt x="263" y="60"/>
                    <a:pt x="264" y="60"/>
                    <a:pt x="265" y="58"/>
                  </a:cubicBezTo>
                  <a:cubicBezTo>
                    <a:pt x="265" y="57"/>
                    <a:pt x="266" y="55"/>
                    <a:pt x="266" y="54"/>
                  </a:cubicBezTo>
                  <a:cubicBezTo>
                    <a:pt x="267" y="52"/>
                    <a:pt x="267" y="52"/>
                    <a:pt x="267" y="51"/>
                  </a:cubicBezTo>
                  <a:cubicBezTo>
                    <a:pt x="268" y="50"/>
                    <a:pt x="269" y="50"/>
                    <a:pt x="270" y="49"/>
                  </a:cubicBezTo>
                  <a:cubicBezTo>
                    <a:pt x="271" y="48"/>
                    <a:pt x="272" y="47"/>
                    <a:pt x="272" y="46"/>
                  </a:cubicBezTo>
                  <a:cubicBezTo>
                    <a:pt x="272" y="44"/>
                    <a:pt x="270" y="42"/>
                    <a:pt x="270" y="41"/>
                  </a:cubicBezTo>
                  <a:cubicBezTo>
                    <a:pt x="269" y="40"/>
                    <a:pt x="269" y="39"/>
                    <a:pt x="268" y="38"/>
                  </a:cubicBezTo>
                  <a:cubicBezTo>
                    <a:pt x="267" y="37"/>
                    <a:pt x="267" y="37"/>
                    <a:pt x="266" y="35"/>
                  </a:cubicBezTo>
                  <a:cubicBezTo>
                    <a:pt x="266" y="34"/>
                    <a:pt x="265" y="32"/>
                    <a:pt x="265" y="31"/>
                  </a:cubicBezTo>
                  <a:cubicBezTo>
                    <a:pt x="266" y="30"/>
                    <a:pt x="267" y="30"/>
                    <a:pt x="268" y="29"/>
                  </a:cubicBezTo>
                  <a:cubicBezTo>
                    <a:pt x="269" y="28"/>
                    <a:pt x="270" y="27"/>
                    <a:pt x="271" y="26"/>
                  </a:cubicBezTo>
                  <a:cubicBezTo>
                    <a:pt x="272" y="26"/>
                    <a:pt x="273" y="26"/>
                    <a:pt x="274" y="25"/>
                  </a:cubicBezTo>
                  <a:cubicBezTo>
                    <a:pt x="275" y="24"/>
                    <a:pt x="277" y="22"/>
                    <a:pt x="279" y="21"/>
                  </a:cubicBezTo>
                  <a:cubicBezTo>
                    <a:pt x="280" y="19"/>
                    <a:pt x="281" y="18"/>
                    <a:pt x="282" y="17"/>
                  </a:cubicBezTo>
                  <a:cubicBezTo>
                    <a:pt x="284" y="16"/>
                    <a:pt x="284" y="15"/>
                    <a:pt x="285" y="15"/>
                  </a:cubicBezTo>
                  <a:cubicBezTo>
                    <a:pt x="286" y="14"/>
                    <a:pt x="287" y="13"/>
                    <a:pt x="289" y="12"/>
                  </a:cubicBezTo>
                  <a:cubicBezTo>
                    <a:pt x="290" y="12"/>
                    <a:pt x="292" y="12"/>
                    <a:pt x="293" y="12"/>
                  </a:cubicBezTo>
                  <a:cubicBezTo>
                    <a:pt x="294" y="12"/>
                    <a:pt x="295" y="12"/>
                    <a:pt x="296" y="12"/>
                  </a:cubicBezTo>
                  <a:cubicBezTo>
                    <a:pt x="298" y="12"/>
                    <a:pt x="300" y="11"/>
                    <a:pt x="301" y="11"/>
                  </a:cubicBezTo>
                  <a:cubicBezTo>
                    <a:pt x="303" y="11"/>
                    <a:pt x="303" y="10"/>
                    <a:pt x="305" y="10"/>
                  </a:cubicBezTo>
                  <a:cubicBezTo>
                    <a:pt x="306" y="9"/>
                    <a:pt x="308" y="9"/>
                    <a:pt x="310" y="9"/>
                  </a:cubicBezTo>
                  <a:cubicBezTo>
                    <a:pt x="312" y="9"/>
                    <a:pt x="313" y="9"/>
                    <a:pt x="315" y="8"/>
                  </a:cubicBezTo>
                  <a:cubicBezTo>
                    <a:pt x="316" y="8"/>
                    <a:pt x="317" y="7"/>
                    <a:pt x="318" y="7"/>
                  </a:cubicBezTo>
                  <a:cubicBezTo>
                    <a:pt x="320" y="6"/>
                    <a:pt x="321" y="6"/>
                    <a:pt x="323" y="6"/>
                  </a:cubicBezTo>
                  <a:cubicBezTo>
                    <a:pt x="324" y="5"/>
                    <a:pt x="326" y="5"/>
                    <a:pt x="327" y="5"/>
                  </a:cubicBezTo>
                  <a:cubicBezTo>
                    <a:pt x="328" y="4"/>
                    <a:pt x="329" y="4"/>
                    <a:pt x="330" y="4"/>
                  </a:cubicBezTo>
                  <a:cubicBezTo>
                    <a:pt x="331" y="3"/>
                    <a:pt x="332" y="3"/>
                    <a:pt x="333" y="3"/>
                  </a:cubicBezTo>
                  <a:cubicBezTo>
                    <a:pt x="334" y="3"/>
                    <a:pt x="337" y="0"/>
                    <a:pt x="335" y="2"/>
                  </a:cubicBezTo>
                  <a:cubicBezTo>
                    <a:pt x="334" y="3"/>
                    <a:pt x="335" y="4"/>
                    <a:pt x="336" y="6"/>
                  </a:cubicBezTo>
                  <a:cubicBezTo>
                    <a:pt x="336" y="7"/>
                    <a:pt x="336" y="9"/>
                    <a:pt x="336" y="11"/>
                  </a:cubicBezTo>
                  <a:cubicBezTo>
                    <a:pt x="336" y="13"/>
                    <a:pt x="337" y="15"/>
                    <a:pt x="337" y="18"/>
                  </a:cubicBezTo>
                  <a:cubicBezTo>
                    <a:pt x="337" y="20"/>
                    <a:pt x="337" y="23"/>
                    <a:pt x="337" y="26"/>
                  </a:cubicBezTo>
                  <a:cubicBezTo>
                    <a:pt x="337" y="28"/>
                    <a:pt x="337" y="31"/>
                    <a:pt x="337" y="33"/>
                  </a:cubicBezTo>
                  <a:cubicBezTo>
                    <a:pt x="337" y="35"/>
                    <a:pt x="338" y="37"/>
                    <a:pt x="338" y="40"/>
                  </a:cubicBezTo>
                  <a:cubicBezTo>
                    <a:pt x="338" y="42"/>
                    <a:pt x="338" y="44"/>
                    <a:pt x="338" y="46"/>
                  </a:cubicBezTo>
                  <a:cubicBezTo>
                    <a:pt x="338" y="49"/>
                    <a:pt x="339" y="52"/>
                    <a:pt x="339" y="55"/>
                  </a:cubicBezTo>
                  <a:cubicBezTo>
                    <a:pt x="339" y="58"/>
                    <a:pt x="338" y="62"/>
                    <a:pt x="339" y="64"/>
                  </a:cubicBezTo>
                  <a:cubicBezTo>
                    <a:pt x="338" y="64"/>
                    <a:pt x="338" y="63"/>
                    <a:pt x="338" y="62"/>
                  </a:cubicBezTo>
                  <a:cubicBezTo>
                    <a:pt x="337" y="61"/>
                    <a:pt x="337" y="59"/>
                    <a:pt x="336" y="59"/>
                  </a:cubicBezTo>
                  <a:cubicBezTo>
                    <a:pt x="335" y="58"/>
                    <a:pt x="335" y="58"/>
                    <a:pt x="334" y="58"/>
                  </a:cubicBezTo>
                  <a:cubicBezTo>
                    <a:pt x="333" y="57"/>
                    <a:pt x="331" y="57"/>
                    <a:pt x="330" y="58"/>
                  </a:cubicBezTo>
                  <a:cubicBezTo>
                    <a:pt x="329" y="59"/>
                    <a:pt x="328" y="61"/>
                    <a:pt x="327" y="63"/>
                  </a:cubicBezTo>
                  <a:cubicBezTo>
                    <a:pt x="326" y="64"/>
                    <a:pt x="324" y="67"/>
                    <a:pt x="322" y="68"/>
                  </a:cubicBezTo>
                  <a:cubicBezTo>
                    <a:pt x="321" y="69"/>
                    <a:pt x="319" y="70"/>
                    <a:pt x="317" y="71"/>
                  </a:cubicBezTo>
                  <a:cubicBezTo>
                    <a:pt x="316" y="71"/>
                    <a:pt x="316" y="71"/>
                    <a:pt x="314" y="72"/>
                  </a:cubicBezTo>
                  <a:cubicBezTo>
                    <a:pt x="313" y="72"/>
                    <a:pt x="311" y="71"/>
                    <a:pt x="310" y="72"/>
                  </a:cubicBezTo>
                  <a:cubicBezTo>
                    <a:pt x="309" y="72"/>
                    <a:pt x="308" y="73"/>
                    <a:pt x="307" y="74"/>
                  </a:cubicBezTo>
                  <a:cubicBezTo>
                    <a:pt x="306" y="75"/>
                    <a:pt x="304" y="76"/>
                    <a:pt x="304" y="77"/>
                  </a:cubicBezTo>
                  <a:cubicBezTo>
                    <a:pt x="303" y="78"/>
                    <a:pt x="303" y="79"/>
                    <a:pt x="302" y="80"/>
                  </a:cubicBezTo>
                  <a:cubicBezTo>
                    <a:pt x="301" y="81"/>
                    <a:pt x="300" y="83"/>
                    <a:pt x="299" y="84"/>
                  </a:cubicBezTo>
                  <a:cubicBezTo>
                    <a:pt x="298" y="84"/>
                    <a:pt x="296" y="85"/>
                    <a:pt x="295" y="85"/>
                  </a:cubicBezTo>
                  <a:cubicBezTo>
                    <a:pt x="294" y="86"/>
                    <a:pt x="294" y="85"/>
                    <a:pt x="293" y="85"/>
                  </a:cubicBezTo>
                  <a:cubicBezTo>
                    <a:pt x="291" y="86"/>
                    <a:pt x="290" y="88"/>
                    <a:pt x="289" y="88"/>
                  </a:cubicBezTo>
                  <a:cubicBezTo>
                    <a:pt x="287" y="89"/>
                    <a:pt x="285" y="89"/>
                    <a:pt x="284" y="89"/>
                  </a:cubicBezTo>
                  <a:cubicBezTo>
                    <a:pt x="283" y="90"/>
                    <a:pt x="282" y="90"/>
                    <a:pt x="282" y="91"/>
                  </a:cubicBezTo>
                  <a:cubicBezTo>
                    <a:pt x="281" y="92"/>
                    <a:pt x="281" y="93"/>
                    <a:pt x="280" y="94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9" y="95"/>
                    <a:pt x="279" y="95"/>
                    <a:pt x="277" y="95"/>
                  </a:cubicBezTo>
                  <a:cubicBezTo>
                    <a:pt x="275" y="95"/>
                    <a:pt x="271" y="95"/>
                    <a:pt x="269" y="95"/>
                  </a:cubicBezTo>
                  <a:cubicBezTo>
                    <a:pt x="267" y="95"/>
                    <a:pt x="268" y="96"/>
                    <a:pt x="267" y="96"/>
                  </a:cubicBezTo>
                  <a:cubicBezTo>
                    <a:pt x="266" y="97"/>
                    <a:pt x="266" y="97"/>
                    <a:pt x="265" y="98"/>
                  </a:cubicBezTo>
                  <a:cubicBezTo>
                    <a:pt x="264" y="98"/>
                    <a:pt x="264" y="99"/>
                    <a:pt x="263" y="99"/>
                  </a:cubicBezTo>
                  <a:cubicBezTo>
                    <a:pt x="263" y="99"/>
                    <a:pt x="263" y="100"/>
                    <a:pt x="262" y="100"/>
                  </a:cubicBezTo>
                  <a:cubicBezTo>
                    <a:pt x="260" y="100"/>
                    <a:pt x="258" y="100"/>
                    <a:pt x="257" y="100"/>
                  </a:cubicBezTo>
                  <a:cubicBezTo>
                    <a:pt x="257" y="101"/>
                    <a:pt x="256" y="101"/>
                    <a:pt x="255" y="102"/>
                  </a:cubicBezTo>
                  <a:cubicBezTo>
                    <a:pt x="254" y="102"/>
                    <a:pt x="253" y="103"/>
                    <a:pt x="252" y="104"/>
                  </a:cubicBezTo>
                  <a:cubicBezTo>
                    <a:pt x="251" y="104"/>
                    <a:pt x="251" y="106"/>
                    <a:pt x="251" y="107"/>
                  </a:cubicBezTo>
                  <a:cubicBezTo>
                    <a:pt x="251" y="108"/>
                    <a:pt x="251" y="109"/>
                    <a:pt x="251" y="111"/>
                  </a:cubicBezTo>
                  <a:cubicBezTo>
                    <a:pt x="251" y="112"/>
                    <a:pt x="252" y="114"/>
                    <a:pt x="252" y="115"/>
                  </a:cubicBezTo>
                  <a:cubicBezTo>
                    <a:pt x="252" y="117"/>
                    <a:pt x="252" y="118"/>
                    <a:pt x="252" y="119"/>
                  </a:cubicBezTo>
                  <a:cubicBezTo>
                    <a:pt x="252" y="121"/>
                    <a:pt x="252" y="122"/>
                    <a:pt x="252" y="123"/>
                  </a:cubicBezTo>
                  <a:cubicBezTo>
                    <a:pt x="252" y="124"/>
                    <a:pt x="252" y="125"/>
                    <a:pt x="252" y="126"/>
                  </a:cubicBezTo>
                  <a:cubicBezTo>
                    <a:pt x="252" y="127"/>
                    <a:pt x="253" y="128"/>
                    <a:pt x="252" y="128"/>
                  </a:cubicBezTo>
                  <a:cubicBezTo>
                    <a:pt x="251" y="129"/>
                    <a:pt x="250" y="129"/>
                    <a:pt x="249" y="129"/>
                  </a:cubicBezTo>
                  <a:cubicBezTo>
                    <a:pt x="248" y="129"/>
                    <a:pt x="247" y="129"/>
                    <a:pt x="246" y="129"/>
                  </a:cubicBezTo>
                  <a:cubicBezTo>
                    <a:pt x="245" y="129"/>
                    <a:pt x="245" y="129"/>
                    <a:pt x="244" y="129"/>
                  </a:cubicBezTo>
                  <a:cubicBezTo>
                    <a:pt x="243" y="130"/>
                    <a:pt x="241" y="130"/>
                    <a:pt x="240" y="130"/>
                  </a:cubicBezTo>
                  <a:cubicBezTo>
                    <a:pt x="239" y="131"/>
                    <a:pt x="239" y="133"/>
                    <a:pt x="238" y="133"/>
                  </a:cubicBezTo>
                  <a:cubicBezTo>
                    <a:pt x="237" y="134"/>
                    <a:pt x="236" y="135"/>
                    <a:pt x="235" y="135"/>
                  </a:cubicBezTo>
                  <a:cubicBezTo>
                    <a:pt x="234" y="136"/>
                    <a:pt x="234" y="138"/>
                    <a:pt x="233" y="138"/>
                  </a:cubicBezTo>
                  <a:cubicBezTo>
                    <a:pt x="232" y="139"/>
                    <a:pt x="231" y="138"/>
                    <a:pt x="230" y="138"/>
                  </a:cubicBezTo>
                  <a:cubicBezTo>
                    <a:pt x="229" y="138"/>
                    <a:pt x="228" y="138"/>
                    <a:pt x="226" y="138"/>
                  </a:cubicBezTo>
                  <a:cubicBezTo>
                    <a:pt x="225" y="139"/>
                    <a:pt x="223" y="140"/>
                    <a:pt x="222" y="141"/>
                  </a:cubicBezTo>
                  <a:cubicBezTo>
                    <a:pt x="221" y="142"/>
                    <a:pt x="219" y="143"/>
                    <a:pt x="218" y="144"/>
                  </a:cubicBezTo>
                  <a:cubicBezTo>
                    <a:pt x="216" y="144"/>
                    <a:pt x="215" y="145"/>
                    <a:pt x="213" y="145"/>
                  </a:cubicBezTo>
                  <a:cubicBezTo>
                    <a:pt x="212" y="145"/>
                    <a:pt x="211" y="145"/>
                    <a:pt x="210" y="146"/>
                  </a:cubicBezTo>
                  <a:cubicBezTo>
                    <a:pt x="208" y="146"/>
                    <a:pt x="206" y="146"/>
                    <a:pt x="205" y="146"/>
                  </a:cubicBezTo>
                  <a:cubicBezTo>
                    <a:pt x="203" y="147"/>
                    <a:pt x="202" y="147"/>
                    <a:pt x="200" y="147"/>
                  </a:cubicBezTo>
                  <a:cubicBezTo>
                    <a:pt x="199" y="148"/>
                    <a:pt x="199" y="148"/>
                    <a:pt x="198" y="149"/>
                  </a:cubicBezTo>
                  <a:cubicBezTo>
                    <a:pt x="197" y="150"/>
                    <a:pt x="196" y="151"/>
                    <a:pt x="194" y="152"/>
                  </a:cubicBezTo>
                  <a:cubicBezTo>
                    <a:pt x="193" y="153"/>
                    <a:pt x="192" y="154"/>
                    <a:pt x="191" y="156"/>
                  </a:cubicBezTo>
                  <a:cubicBezTo>
                    <a:pt x="190" y="157"/>
                    <a:pt x="189" y="159"/>
                    <a:pt x="188" y="160"/>
                  </a:cubicBezTo>
                  <a:cubicBezTo>
                    <a:pt x="187" y="161"/>
                    <a:pt x="186" y="162"/>
                    <a:pt x="186" y="163"/>
                  </a:cubicBezTo>
                  <a:cubicBezTo>
                    <a:pt x="185" y="164"/>
                    <a:pt x="186" y="164"/>
                    <a:pt x="186" y="166"/>
                  </a:cubicBezTo>
                  <a:cubicBezTo>
                    <a:pt x="185" y="167"/>
                    <a:pt x="185" y="168"/>
                    <a:pt x="185" y="170"/>
                  </a:cubicBezTo>
                  <a:cubicBezTo>
                    <a:pt x="185" y="171"/>
                    <a:pt x="185" y="172"/>
                    <a:pt x="186" y="174"/>
                  </a:cubicBezTo>
                  <a:cubicBezTo>
                    <a:pt x="186" y="175"/>
                    <a:pt x="187" y="177"/>
                    <a:pt x="188" y="178"/>
                  </a:cubicBezTo>
                  <a:cubicBezTo>
                    <a:pt x="189" y="180"/>
                    <a:pt x="189" y="181"/>
                    <a:pt x="189" y="183"/>
                  </a:cubicBezTo>
                  <a:cubicBezTo>
                    <a:pt x="190" y="184"/>
                    <a:pt x="190" y="185"/>
                    <a:pt x="190" y="187"/>
                  </a:cubicBezTo>
                  <a:cubicBezTo>
                    <a:pt x="191" y="188"/>
                    <a:pt x="191" y="190"/>
                    <a:pt x="191" y="191"/>
                  </a:cubicBezTo>
                  <a:cubicBezTo>
                    <a:pt x="191" y="192"/>
                    <a:pt x="192" y="194"/>
                    <a:pt x="191" y="195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0" y="195"/>
                    <a:pt x="190" y="194"/>
                    <a:pt x="189" y="193"/>
                  </a:cubicBezTo>
                  <a:cubicBezTo>
                    <a:pt x="188" y="193"/>
                    <a:pt x="188" y="192"/>
                    <a:pt x="187" y="191"/>
                  </a:cubicBezTo>
                  <a:cubicBezTo>
                    <a:pt x="186" y="191"/>
                    <a:pt x="185" y="191"/>
                    <a:pt x="184" y="191"/>
                  </a:cubicBezTo>
                  <a:cubicBezTo>
                    <a:pt x="183" y="191"/>
                    <a:pt x="181" y="191"/>
                    <a:pt x="180" y="191"/>
                  </a:cubicBezTo>
                  <a:cubicBezTo>
                    <a:pt x="178" y="191"/>
                    <a:pt x="177" y="191"/>
                    <a:pt x="175" y="191"/>
                  </a:cubicBezTo>
                  <a:cubicBezTo>
                    <a:pt x="174" y="191"/>
                    <a:pt x="172" y="190"/>
                    <a:pt x="170" y="191"/>
                  </a:cubicBezTo>
                  <a:cubicBezTo>
                    <a:pt x="169" y="192"/>
                    <a:pt x="170" y="194"/>
                    <a:pt x="170" y="195"/>
                  </a:cubicBezTo>
                  <a:cubicBezTo>
                    <a:pt x="170" y="196"/>
                    <a:pt x="170" y="197"/>
                    <a:pt x="170" y="199"/>
                  </a:cubicBezTo>
                  <a:cubicBezTo>
                    <a:pt x="170" y="200"/>
                    <a:pt x="169" y="202"/>
                    <a:pt x="169" y="204"/>
                  </a:cubicBezTo>
                  <a:cubicBezTo>
                    <a:pt x="169" y="205"/>
                    <a:pt x="169" y="206"/>
                    <a:pt x="168" y="208"/>
                  </a:cubicBezTo>
                  <a:cubicBezTo>
                    <a:pt x="168" y="209"/>
                    <a:pt x="167" y="211"/>
                    <a:pt x="166" y="213"/>
                  </a:cubicBezTo>
                  <a:cubicBezTo>
                    <a:pt x="166" y="215"/>
                    <a:pt x="166" y="216"/>
                    <a:pt x="165" y="218"/>
                  </a:cubicBezTo>
                  <a:cubicBezTo>
                    <a:pt x="165" y="219"/>
                    <a:pt x="164" y="221"/>
                    <a:pt x="164" y="223"/>
                  </a:cubicBezTo>
                  <a:cubicBezTo>
                    <a:pt x="163" y="224"/>
                    <a:pt x="163" y="226"/>
                    <a:pt x="163" y="228"/>
                  </a:cubicBezTo>
                  <a:cubicBezTo>
                    <a:pt x="162" y="230"/>
                    <a:pt x="162" y="231"/>
                    <a:pt x="162" y="232"/>
                  </a:cubicBezTo>
                  <a:cubicBezTo>
                    <a:pt x="161" y="234"/>
                    <a:pt x="161" y="234"/>
                    <a:pt x="160" y="235"/>
                  </a:cubicBezTo>
                  <a:cubicBezTo>
                    <a:pt x="159" y="236"/>
                    <a:pt x="157" y="237"/>
                    <a:pt x="156" y="238"/>
                  </a:cubicBezTo>
                  <a:cubicBezTo>
                    <a:pt x="155" y="239"/>
                    <a:pt x="155" y="241"/>
                    <a:pt x="154" y="241"/>
                  </a:cubicBezTo>
                  <a:cubicBezTo>
                    <a:pt x="153" y="242"/>
                    <a:pt x="152" y="243"/>
                    <a:pt x="151" y="244"/>
                  </a:cubicBezTo>
                  <a:cubicBezTo>
                    <a:pt x="150" y="245"/>
                    <a:pt x="150" y="246"/>
                    <a:pt x="149" y="247"/>
                  </a:cubicBezTo>
                  <a:cubicBezTo>
                    <a:pt x="148" y="248"/>
                    <a:pt x="148" y="249"/>
                    <a:pt x="147" y="251"/>
                  </a:cubicBezTo>
                  <a:cubicBezTo>
                    <a:pt x="146" y="252"/>
                    <a:pt x="145" y="254"/>
                    <a:pt x="144" y="255"/>
                  </a:cubicBezTo>
                  <a:cubicBezTo>
                    <a:pt x="142" y="257"/>
                    <a:pt x="142" y="257"/>
                    <a:pt x="141" y="258"/>
                  </a:cubicBezTo>
                  <a:cubicBezTo>
                    <a:pt x="140" y="260"/>
                    <a:pt x="138" y="261"/>
                    <a:pt x="137" y="262"/>
                  </a:cubicBezTo>
                  <a:cubicBezTo>
                    <a:pt x="136" y="264"/>
                    <a:pt x="134" y="265"/>
                    <a:pt x="134" y="266"/>
                  </a:cubicBezTo>
                  <a:cubicBezTo>
                    <a:pt x="133" y="268"/>
                    <a:pt x="133" y="269"/>
                    <a:pt x="132" y="270"/>
                  </a:cubicBezTo>
                  <a:cubicBezTo>
                    <a:pt x="132" y="271"/>
                    <a:pt x="130" y="272"/>
                    <a:pt x="129" y="273"/>
                  </a:cubicBezTo>
                  <a:cubicBezTo>
                    <a:pt x="128" y="274"/>
                    <a:pt x="127" y="276"/>
                    <a:pt x="126" y="277"/>
                  </a:cubicBezTo>
                  <a:cubicBezTo>
                    <a:pt x="125" y="278"/>
                    <a:pt x="124" y="279"/>
                    <a:pt x="122" y="280"/>
                  </a:cubicBezTo>
                  <a:cubicBezTo>
                    <a:pt x="121" y="281"/>
                    <a:pt x="122" y="282"/>
                    <a:pt x="120" y="284"/>
                  </a:cubicBezTo>
                  <a:cubicBezTo>
                    <a:pt x="118" y="285"/>
                    <a:pt x="116" y="286"/>
                    <a:pt x="114" y="287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2279" y="9609"/>
              <a:ext cx="5220" cy="3967"/>
            </a:xfrm>
            <a:custGeom>
              <a:avLst/>
              <a:gdLst>
                <a:gd name="T0" fmla="*/ 48 w 502"/>
                <a:gd name="T1" fmla="*/ 356 h 370"/>
                <a:gd name="T2" fmla="*/ 21 w 502"/>
                <a:gd name="T3" fmla="*/ 316 h 370"/>
                <a:gd name="T4" fmla="*/ 3 w 502"/>
                <a:gd name="T5" fmla="*/ 246 h 370"/>
                <a:gd name="T6" fmla="*/ 10 w 502"/>
                <a:gd name="T7" fmla="*/ 216 h 370"/>
                <a:gd name="T8" fmla="*/ 44 w 502"/>
                <a:gd name="T9" fmla="*/ 182 h 370"/>
                <a:gd name="T10" fmla="*/ 62 w 502"/>
                <a:gd name="T11" fmla="*/ 151 h 370"/>
                <a:gd name="T12" fmla="*/ 96 w 502"/>
                <a:gd name="T13" fmla="*/ 137 h 370"/>
                <a:gd name="T14" fmla="*/ 104 w 502"/>
                <a:gd name="T15" fmla="*/ 144 h 370"/>
                <a:gd name="T16" fmla="*/ 132 w 502"/>
                <a:gd name="T17" fmla="*/ 143 h 370"/>
                <a:gd name="T18" fmla="*/ 151 w 502"/>
                <a:gd name="T19" fmla="*/ 149 h 370"/>
                <a:gd name="T20" fmla="*/ 174 w 502"/>
                <a:gd name="T21" fmla="*/ 155 h 370"/>
                <a:gd name="T22" fmla="*/ 195 w 502"/>
                <a:gd name="T23" fmla="*/ 158 h 370"/>
                <a:gd name="T24" fmla="*/ 202 w 502"/>
                <a:gd name="T25" fmla="*/ 168 h 370"/>
                <a:gd name="T26" fmla="*/ 215 w 502"/>
                <a:gd name="T27" fmla="*/ 172 h 370"/>
                <a:gd name="T28" fmla="*/ 233 w 502"/>
                <a:gd name="T29" fmla="*/ 155 h 370"/>
                <a:gd name="T30" fmla="*/ 245 w 502"/>
                <a:gd name="T31" fmla="*/ 139 h 370"/>
                <a:gd name="T32" fmla="*/ 258 w 502"/>
                <a:gd name="T33" fmla="*/ 127 h 370"/>
                <a:gd name="T34" fmla="*/ 275 w 502"/>
                <a:gd name="T35" fmla="*/ 121 h 370"/>
                <a:gd name="T36" fmla="*/ 284 w 502"/>
                <a:gd name="T37" fmla="*/ 106 h 370"/>
                <a:gd name="T38" fmla="*/ 301 w 502"/>
                <a:gd name="T39" fmla="*/ 92 h 370"/>
                <a:gd name="T40" fmla="*/ 310 w 502"/>
                <a:gd name="T41" fmla="*/ 74 h 370"/>
                <a:gd name="T42" fmla="*/ 323 w 502"/>
                <a:gd name="T43" fmla="*/ 58 h 370"/>
                <a:gd name="T44" fmla="*/ 341 w 502"/>
                <a:gd name="T45" fmla="*/ 44 h 370"/>
                <a:gd name="T46" fmla="*/ 364 w 502"/>
                <a:gd name="T47" fmla="*/ 52 h 370"/>
                <a:gd name="T48" fmla="*/ 382 w 502"/>
                <a:gd name="T49" fmla="*/ 45 h 370"/>
                <a:gd name="T50" fmla="*/ 455 w 502"/>
                <a:gd name="T51" fmla="*/ 23 h 370"/>
                <a:gd name="T52" fmla="*/ 496 w 502"/>
                <a:gd name="T53" fmla="*/ 79 h 370"/>
                <a:gd name="T54" fmla="*/ 492 w 502"/>
                <a:gd name="T55" fmla="*/ 100 h 370"/>
                <a:gd name="T56" fmla="*/ 476 w 502"/>
                <a:gd name="T57" fmla="*/ 109 h 370"/>
                <a:gd name="T58" fmla="*/ 455 w 502"/>
                <a:gd name="T59" fmla="*/ 115 h 370"/>
                <a:gd name="T60" fmla="*/ 443 w 502"/>
                <a:gd name="T61" fmla="*/ 119 h 370"/>
                <a:gd name="T62" fmla="*/ 425 w 502"/>
                <a:gd name="T63" fmla="*/ 123 h 370"/>
                <a:gd name="T64" fmla="*/ 409 w 502"/>
                <a:gd name="T65" fmla="*/ 125 h 370"/>
                <a:gd name="T66" fmla="*/ 394 w 502"/>
                <a:gd name="T67" fmla="*/ 138 h 370"/>
                <a:gd name="T68" fmla="*/ 386 w 502"/>
                <a:gd name="T69" fmla="*/ 148 h 370"/>
                <a:gd name="T70" fmla="*/ 390 w 502"/>
                <a:gd name="T71" fmla="*/ 162 h 370"/>
                <a:gd name="T72" fmla="*/ 382 w 502"/>
                <a:gd name="T73" fmla="*/ 174 h 370"/>
                <a:gd name="T74" fmla="*/ 368 w 502"/>
                <a:gd name="T75" fmla="*/ 187 h 370"/>
                <a:gd name="T76" fmla="*/ 356 w 502"/>
                <a:gd name="T77" fmla="*/ 195 h 370"/>
                <a:gd name="T78" fmla="*/ 340 w 502"/>
                <a:gd name="T79" fmla="*/ 197 h 370"/>
                <a:gd name="T80" fmla="*/ 323 w 502"/>
                <a:gd name="T81" fmla="*/ 200 h 370"/>
                <a:gd name="T82" fmla="*/ 316 w 502"/>
                <a:gd name="T83" fmla="*/ 207 h 370"/>
                <a:gd name="T84" fmla="*/ 308 w 502"/>
                <a:gd name="T85" fmla="*/ 216 h 370"/>
                <a:gd name="T86" fmla="*/ 289 w 502"/>
                <a:gd name="T87" fmla="*/ 228 h 370"/>
                <a:gd name="T88" fmla="*/ 278 w 502"/>
                <a:gd name="T89" fmla="*/ 238 h 370"/>
                <a:gd name="T90" fmla="*/ 258 w 502"/>
                <a:gd name="T91" fmla="*/ 238 h 370"/>
                <a:gd name="T92" fmla="*/ 246 w 502"/>
                <a:gd name="T93" fmla="*/ 241 h 370"/>
                <a:gd name="T94" fmla="*/ 245 w 502"/>
                <a:gd name="T95" fmla="*/ 263 h 370"/>
                <a:gd name="T96" fmla="*/ 233 w 502"/>
                <a:gd name="T97" fmla="*/ 271 h 370"/>
                <a:gd name="T98" fmla="*/ 224 w 502"/>
                <a:gd name="T99" fmla="*/ 271 h 370"/>
                <a:gd name="T100" fmla="*/ 202 w 502"/>
                <a:gd name="T101" fmla="*/ 268 h 370"/>
                <a:gd name="T102" fmla="*/ 175 w 502"/>
                <a:gd name="T103" fmla="*/ 265 h 370"/>
                <a:gd name="T104" fmla="*/ 162 w 502"/>
                <a:gd name="T105" fmla="*/ 269 h 370"/>
                <a:gd name="T106" fmla="*/ 141 w 502"/>
                <a:gd name="T107" fmla="*/ 269 h 370"/>
                <a:gd name="T108" fmla="*/ 125 w 502"/>
                <a:gd name="T109" fmla="*/ 269 h 370"/>
                <a:gd name="T110" fmla="*/ 122 w 502"/>
                <a:gd name="T111" fmla="*/ 275 h 370"/>
                <a:gd name="T112" fmla="*/ 143 w 502"/>
                <a:gd name="T113" fmla="*/ 300 h 370"/>
                <a:gd name="T114" fmla="*/ 139 w 502"/>
                <a:gd name="T115" fmla="*/ 321 h 370"/>
                <a:gd name="T116" fmla="*/ 143 w 502"/>
                <a:gd name="T117" fmla="*/ 341 h 370"/>
                <a:gd name="T118" fmla="*/ 162 w 502"/>
                <a:gd name="T119" fmla="*/ 365 h 370"/>
                <a:gd name="T120" fmla="*/ 96 w 502"/>
                <a:gd name="T121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2" h="370">
                  <a:moveTo>
                    <a:pt x="164" y="370"/>
                  </a:moveTo>
                  <a:cubicBezTo>
                    <a:pt x="145" y="369"/>
                    <a:pt x="104" y="368"/>
                    <a:pt x="90" y="367"/>
                  </a:cubicBezTo>
                  <a:cubicBezTo>
                    <a:pt x="74" y="365"/>
                    <a:pt x="85" y="362"/>
                    <a:pt x="78" y="360"/>
                  </a:cubicBezTo>
                  <a:cubicBezTo>
                    <a:pt x="71" y="358"/>
                    <a:pt x="55" y="359"/>
                    <a:pt x="48" y="356"/>
                  </a:cubicBezTo>
                  <a:cubicBezTo>
                    <a:pt x="41" y="352"/>
                    <a:pt x="44" y="343"/>
                    <a:pt x="41" y="340"/>
                  </a:cubicBezTo>
                  <a:cubicBezTo>
                    <a:pt x="38" y="337"/>
                    <a:pt x="37" y="345"/>
                    <a:pt x="34" y="340"/>
                  </a:cubicBezTo>
                  <a:cubicBezTo>
                    <a:pt x="32" y="336"/>
                    <a:pt x="32" y="322"/>
                    <a:pt x="29" y="317"/>
                  </a:cubicBezTo>
                  <a:cubicBezTo>
                    <a:pt x="27" y="312"/>
                    <a:pt x="22" y="322"/>
                    <a:pt x="21" y="316"/>
                  </a:cubicBezTo>
                  <a:cubicBezTo>
                    <a:pt x="21" y="310"/>
                    <a:pt x="30" y="297"/>
                    <a:pt x="26" y="288"/>
                  </a:cubicBezTo>
                  <a:cubicBezTo>
                    <a:pt x="23" y="278"/>
                    <a:pt x="7" y="273"/>
                    <a:pt x="3" y="267"/>
                  </a:cubicBezTo>
                  <a:cubicBezTo>
                    <a:pt x="0" y="261"/>
                    <a:pt x="11" y="265"/>
                    <a:pt x="11" y="260"/>
                  </a:cubicBezTo>
                  <a:cubicBezTo>
                    <a:pt x="11" y="256"/>
                    <a:pt x="1" y="251"/>
                    <a:pt x="3" y="246"/>
                  </a:cubicBezTo>
                  <a:cubicBezTo>
                    <a:pt x="5" y="240"/>
                    <a:pt x="18" y="243"/>
                    <a:pt x="20" y="237"/>
                  </a:cubicBezTo>
                  <a:cubicBezTo>
                    <a:pt x="21" y="231"/>
                    <a:pt x="11" y="227"/>
                    <a:pt x="10" y="223"/>
                  </a:cubicBezTo>
                  <a:cubicBezTo>
                    <a:pt x="9" y="220"/>
                    <a:pt x="14" y="222"/>
                    <a:pt x="14" y="220"/>
                  </a:cubicBezTo>
                  <a:cubicBezTo>
                    <a:pt x="14" y="218"/>
                    <a:pt x="6" y="220"/>
                    <a:pt x="10" y="216"/>
                  </a:cubicBezTo>
                  <a:cubicBezTo>
                    <a:pt x="14" y="211"/>
                    <a:pt x="29" y="200"/>
                    <a:pt x="34" y="197"/>
                  </a:cubicBezTo>
                  <a:cubicBezTo>
                    <a:pt x="39" y="193"/>
                    <a:pt x="40" y="194"/>
                    <a:pt x="41" y="192"/>
                  </a:cubicBezTo>
                  <a:cubicBezTo>
                    <a:pt x="43" y="191"/>
                    <a:pt x="42" y="190"/>
                    <a:pt x="42" y="188"/>
                  </a:cubicBezTo>
                  <a:cubicBezTo>
                    <a:pt x="42" y="186"/>
                    <a:pt x="44" y="186"/>
                    <a:pt x="44" y="182"/>
                  </a:cubicBezTo>
                  <a:cubicBezTo>
                    <a:pt x="44" y="178"/>
                    <a:pt x="39" y="170"/>
                    <a:pt x="41" y="166"/>
                  </a:cubicBezTo>
                  <a:cubicBezTo>
                    <a:pt x="43" y="161"/>
                    <a:pt x="50" y="163"/>
                    <a:pt x="52" y="160"/>
                  </a:cubicBezTo>
                  <a:cubicBezTo>
                    <a:pt x="55" y="157"/>
                    <a:pt x="54" y="151"/>
                    <a:pt x="56" y="148"/>
                  </a:cubicBezTo>
                  <a:cubicBezTo>
                    <a:pt x="58" y="146"/>
                    <a:pt x="59" y="153"/>
                    <a:pt x="62" y="151"/>
                  </a:cubicBezTo>
                  <a:cubicBezTo>
                    <a:pt x="65" y="149"/>
                    <a:pt x="67" y="140"/>
                    <a:pt x="72" y="137"/>
                  </a:cubicBezTo>
                  <a:cubicBezTo>
                    <a:pt x="77" y="135"/>
                    <a:pt x="84" y="138"/>
                    <a:pt x="88" y="138"/>
                  </a:cubicBezTo>
                  <a:cubicBezTo>
                    <a:pt x="92" y="138"/>
                    <a:pt x="94" y="138"/>
                    <a:pt x="95" y="137"/>
                  </a:cubicBezTo>
                  <a:cubicBezTo>
                    <a:pt x="95" y="137"/>
                    <a:pt x="96" y="137"/>
                    <a:pt x="96" y="137"/>
                  </a:cubicBezTo>
                  <a:cubicBezTo>
                    <a:pt x="96" y="137"/>
                    <a:pt x="95" y="137"/>
                    <a:pt x="95" y="137"/>
                  </a:cubicBezTo>
                  <a:cubicBezTo>
                    <a:pt x="96" y="137"/>
                    <a:pt x="97" y="137"/>
                    <a:pt x="98" y="138"/>
                  </a:cubicBezTo>
                  <a:cubicBezTo>
                    <a:pt x="100" y="140"/>
                    <a:pt x="101" y="139"/>
                    <a:pt x="102" y="140"/>
                  </a:cubicBezTo>
                  <a:cubicBezTo>
                    <a:pt x="103" y="141"/>
                    <a:pt x="102" y="143"/>
                    <a:pt x="104" y="144"/>
                  </a:cubicBezTo>
                  <a:cubicBezTo>
                    <a:pt x="106" y="145"/>
                    <a:pt x="108" y="145"/>
                    <a:pt x="111" y="145"/>
                  </a:cubicBezTo>
                  <a:cubicBezTo>
                    <a:pt x="114" y="145"/>
                    <a:pt x="117" y="145"/>
                    <a:pt x="119" y="145"/>
                  </a:cubicBezTo>
                  <a:cubicBezTo>
                    <a:pt x="122" y="145"/>
                    <a:pt x="124" y="144"/>
                    <a:pt x="126" y="144"/>
                  </a:cubicBezTo>
                  <a:cubicBezTo>
                    <a:pt x="128" y="143"/>
                    <a:pt x="130" y="143"/>
                    <a:pt x="132" y="143"/>
                  </a:cubicBezTo>
                  <a:cubicBezTo>
                    <a:pt x="134" y="142"/>
                    <a:pt x="136" y="142"/>
                    <a:pt x="138" y="143"/>
                  </a:cubicBezTo>
                  <a:cubicBezTo>
                    <a:pt x="139" y="143"/>
                    <a:pt x="141" y="143"/>
                    <a:pt x="142" y="143"/>
                  </a:cubicBezTo>
                  <a:cubicBezTo>
                    <a:pt x="144" y="144"/>
                    <a:pt x="147" y="146"/>
                    <a:pt x="148" y="146"/>
                  </a:cubicBezTo>
                  <a:cubicBezTo>
                    <a:pt x="150" y="147"/>
                    <a:pt x="150" y="148"/>
                    <a:pt x="151" y="149"/>
                  </a:cubicBezTo>
                  <a:cubicBezTo>
                    <a:pt x="153" y="149"/>
                    <a:pt x="155" y="150"/>
                    <a:pt x="157" y="150"/>
                  </a:cubicBezTo>
                  <a:cubicBezTo>
                    <a:pt x="159" y="151"/>
                    <a:pt x="162" y="152"/>
                    <a:pt x="164" y="152"/>
                  </a:cubicBezTo>
                  <a:cubicBezTo>
                    <a:pt x="166" y="153"/>
                    <a:pt x="167" y="153"/>
                    <a:pt x="169" y="153"/>
                  </a:cubicBezTo>
                  <a:cubicBezTo>
                    <a:pt x="171" y="154"/>
                    <a:pt x="173" y="152"/>
                    <a:pt x="174" y="155"/>
                  </a:cubicBezTo>
                  <a:cubicBezTo>
                    <a:pt x="176" y="157"/>
                    <a:pt x="173" y="163"/>
                    <a:pt x="176" y="164"/>
                  </a:cubicBezTo>
                  <a:cubicBezTo>
                    <a:pt x="178" y="166"/>
                    <a:pt x="180" y="162"/>
                    <a:pt x="182" y="161"/>
                  </a:cubicBezTo>
                  <a:cubicBezTo>
                    <a:pt x="184" y="160"/>
                    <a:pt x="185" y="159"/>
                    <a:pt x="187" y="158"/>
                  </a:cubicBezTo>
                  <a:cubicBezTo>
                    <a:pt x="189" y="157"/>
                    <a:pt x="193" y="158"/>
                    <a:pt x="195" y="158"/>
                  </a:cubicBezTo>
                  <a:cubicBezTo>
                    <a:pt x="197" y="157"/>
                    <a:pt x="199" y="157"/>
                    <a:pt x="201" y="158"/>
                  </a:cubicBezTo>
                  <a:cubicBezTo>
                    <a:pt x="203" y="158"/>
                    <a:pt x="206" y="160"/>
                    <a:pt x="206" y="162"/>
                  </a:cubicBezTo>
                  <a:cubicBezTo>
                    <a:pt x="207" y="163"/>
                    <a:pt x="204" y="163"/>
                    <a:pt x="203" y="164"/>
                  </a:cubicBezTo>
                  <a:cubicBezTo>
                    <a:pt x="202" y="165"/>
                    <a:pt x="202" y="166"/>
                    <a:pt x="202" y="168"/>
                  </a:cubicBezTo>
                  <a:cubicBezTo>
                    <a:pt x="202" y="169"/>
                    <a:pt x="202" y="171"/>
                    <a:pt x="203" y="173"/>
                  </a:cubicBezTo>
                  <a:cubicBezTo>
                    <a:pt x="204" y="174"/>
                    <a:pt x="205" y="174"/>
                    <a:pt x="207" y="175"/>
                  </a:cubicBezTo>
                  <a:cubicBezTo>
                    <a:pt x="208" y="175"/>
                    <a:pt x="210" y="176"/>
                    <a:pt x="211" y="176"/>
                  </a:cubicBezTo>
                  <a:cubicBezTo>
                    <a:pt x="213" y="175"/>
                    <a:pt x="214" y="173"/>
                    <a:pt x="215" y="172"/>
                  </a:cubicBezTo>
                  <a:cubicBezTo>
                    <a:pt x="216" y="170"/>
                    <a:pt x="214" y="168"/>
                    <a:pt x="218" y="168"/>
                  </a:cubicBezTo>
                  <a:cubicBezTo>
                    <a:pt x="221" y="168"/>
                    <a:pt x="230" y="173"/>
                    <a:pt x="233" y="173"/>
                  </a:cubicBezTo>
                  <a:cubicBezTo>
                    <a:pt x="237" y="174"/>
                    <a:pt x="233" y="171"/>
                    <a:pt x="233" y="168"/>
                  </a:cubicBezTo>
                  <a:cubicBezTo>
                    <a:pt x="233" y="165"/>
                    <a:pt x="232" y="158"/>
                    <a:pt x="233" y="155"/>
                  </a:cubicBezTo>
                  <a:cubicBezTo>
                    <a:pt x="234" y="152"/>
                    <a:pt x="237" y="153"/>
                    <a:pt x="238" y="152"/>
                  </a:cubicBezTo>
                  <a:cubicBezTo>
                    <a:pt x="240" y="151"/>
                    <a:pt x="240" y="151"/>
                    <a:pt x="241" y="149"/>
                  </a:cubicBezTo>
                  <a:cubicBezTo>
                    <a:pt x="242" y="148"/>
                    <a:pt x="242" y="146"/>
                    <a:pt x="243" y="144"/>
                  </a:cubicBezTo>
                  <a:cubicBezTo>
                    <a:pt x="243" y="142"/>
                    <a:pt x="244" y="140"/>
                    <a:pt x="245" y="139"/>
                  </a:cubicBezTo>
                  <a:cubicBezTo>
                    <a:pt x="246" y="138"/>
                    <a:pt x="247" y="139"/>
                    <a:pt x="249" y="139"/>
                  </a:cubicBezTo>
                  <a:cubicBezTo>
                    <a:pt x="250" y="138"/>
                    <a:pt x="252" y="138"/>
                    <a:pt x="253" y="137"/>
                  </a:cubicBezTo>
                  <a:cubicBezTo>
                    <a:pt x="254" y="135"/>
                    <a:pt x="253" y="133"/>
                    <a:pt x="253" y="131"/>
                  </a:cubicBezTo>
                  <a:cubicBezTo>
                    <a:pt x="254" y="129"/>
                    <a:pt x="256" y="128"/>
                    <a:pt x="258" y="127"/>
                  </a:cubicBezTo>
                  <a:cubicBezTo>
                    <a:pt x="259" y="126"/>
                    <a:pt x="261" y="124"/>
                    <a:pt x="263" y="124"/>
                  </a:cubicBezTo>
                  <a:cubicBezTo>
                    <a:pt x="264" y="123"/>
                    <a:pt x="265" y="122"/>
                    <a:pt x="266" y="122"/>
                  </a:cubicBezTo>
                  <a:cubicBezTo>
                    <a:pt x="268" y="122"/>
                    <a:pt x="270" y="122"/>
                    <a:pt x="271" y="122"/>
                  </a:cubicBezTo>
                  <a:cubicBezTo>
                    <a:pt x="273" y="122"/>
                    <a:pt x="274" y="122"/>
                    <a:pt x="275" y="121"/>
                  </a:cubicBezTo>
                  <a:cubicBezTo>
                    <a:pt x="277" y="120"/>
                    <a:pt x="277" y="117"/>
                    <a:pt x="278" y="116"/>
                  </a:cubicBezTo>
                  <a:cubicBezTo>
                    <a:pt x="279" y="115"/>
                    <a:pt x="281" y="115"/>
                    <a:pt x="282" y="113"/>
                  </a:cubicBezTo>
                  <a:cubicBezTo>
                    <a:pt x="283" y="112"/>
                    <a:pt x="282" y="110"/>
                    <a:pt x="282" y="109"/>
                  </a:cubicBezTo>
                  <a:cubicBezTo>
                    <a:pt x="283" y="107"/>
                    <a:pt x="284" y="107"/>
                    <a:pt x="284" y="106"/>
                  </a:cubicBezTo>
                  <a:cubicBezTo>
                    <a:pt x="285" y="105"/>
                    <a:pt x="286" y="104"/>
                    <a:pt x="287" y="103"/>
                  </a:cubicBezTo>
                  <a:cubicBezTo>
                    <a:pt x="289" y="102"/>
                    <a:pt x="290" y="102"/>
                    <a:pt x="292" y="101"/>
                  </a:cubicBezTo>
                  <a:cubicBezTo>
                    <a:pt x="293" y="100"/>
                    <a:pt x="295" y="98"/>
                    <a:pt x="297" y="97"/>
                  </a:cubicBezTo>
                  <a:cubicBezTo>
                    <a:pt x="298" y="95"/>
                    <a:pt x="300" y="93"/>
                    <a:pt x="301" y="92"/>
                  </a:cubicBezTo>
                  <a:cubicBezTo>
                    <a:pt x="303" y="91"/>
                    <a:pt x="306" y="91"/>
                    <a:pt x="307" y="90"/>
                  </a:cubicBezTo>
                  <a:cubicBezTo>
                    <a:pt x="308" y="88"/>
                    <a:pt x="308" y="85"/>
                    <a:pt x="308" y="84"/>
                  </a:cubicBezTo>
                  <a:cubicBezTo>
                    <a:pt x="309" y="82"/>
                    <a:pt x="310" y="81"/>
                    <a:pt x="310" y="79"/>
                  </a:cubicBezTo>
                  <a:cubicBezTo>
                    <a:pt x="310" y="77"/>
                    <a:pt x="310" y="76"/>
                    <a:pt x="310" y="74"/>
                  </a:cubicBezTo>
                  <a:cubicBezTo>
                    <a:pt x="311" y="72"/>
                    <a:pt x="311" y="70"/>
                    <a:pt x="312" y="68"/>
                  </a:cubicBezTo>
                  <a:cubicBezTo>
                    <a:pt x="313" y="67"/>
                    <a:pt x="315" y="65"/>
                    <a:pt x="316" y="64"/>
                  </a:cubicBezTo>
                  <a:cubicBezTo>
                    <a:pt x="318" y="63"/>
                    <a:pt x="319" y="63"/>
                    <a:pt x="320" y="62"/>
                  </a:cubicBezTo>
                  <a:cubicBezTo>
                    <a:pt x="321" y="61"/>
                    <a:pt x="322" y="59"/>
                    <a:pt x="323" y="58"/>
                  </a:cubicBezTo>
                  <a:cubicBezTo>
                    <a:pt x="324" y="57"/>
                    <a:pt x="326" y="57"/>
                    <a:pt x="327" y="56"/>
                  </a:cubicBezTo>
                  <a:cubicBezTo>
                    <a:pt x="328" y="55"/>
                    <a:pt x="330" y="54"/>
                    <a:pt x="331" y="53"/>
                  </a:cubicBezTo>
                  <a:cubicBezTo>
                    <a:pt x="333" y="52"/>
                    <a:pt x="335" y="51"/>
                    <a:pt x="337" y="49"/>
                  </a:cubicBezTo>
                  <a:cubicBezTo>
                    <a:pt x="338" y="48"/>
                    <a:pt x="340" y="47"/>
                    <a:pt x="341" y="44"/>
                  </a:cubicBezTo>
                  <a:cubicBezTo>
                    <a:pt x="341" y="44"/>
                    <a:pt x="341" y="43"/>
                    <a:pt x="341" y="43"/>
                  </a:cubicBezTo>
                  <a:cubicBezTo>
                    <a:pt x="339" y="43"/>
                    <a:pt x="349" y="43"/>
                    <a:pt x="349" y="43"/>
                  </a:cubicBezTo>
                  <a:cubicBezTo>
                    <a:pt x="352" y="43"/>
                    <a:pt x="355" y="42"/>
                    <a:pt x="357" y="44"/>
                  </a:cubicBezTo>
                  <a:cubicBezTo>
                    <a:pt x="360" y="45"/>
                    <a:pt x="362" y="50"/>
                    <a:pt x="364" y="52"/>
                  </a:cubicBezTo>
                  <a:cubicBezTo>
                    <a:pt x="366" y="54"/>
                    <a:pt x="367" y="55"/>
                    <a:pt x="368" y="56"/>
                  </a:cubicBezTo>
                  <a:cubicBezTo>
                    <a:pt x="370" y="56"/>
                    <a:pt x="371" y="55"/>
                    <a:pt x="373" y="54"/>
                  </a:cubicBezTo>
                  <a:cubicBezTo>
                    <a:pt x="374" y="53"/>
                    <a:pt x="376" y="50"/>
                    <a:pt x="378" y="49"/>
                  </a:cubicBezTo>
                  <a:cubicBezTo>
                    <a:pt x="379" y="47"/>
                    <a:pt x="382" y="48"/>
                    <a:pt x="382" y="45"/>
                  </a:cubicBezTo>
                  <a:cubicBezTo>
                    <a:pt x="383" y="43"/>
                    <a:pt x="374" y="44"/>
                    <a:pt x="380" y="37"/>
                  </a:cubicBezTo>
                  <a:cubicBezTo>
                    <a:pt x="386" y="30"/>
                    <a:pt x="407" y="11"/>
                    <a:pt x="416" y="6"/>
                  </a:cubicBezTo>
                  <a:cubicBezTo>
                    <a:pt x="425" y="0"/>
                    <a:pt x="424" y="3"/>
                    <a:pt x="430" y="6"/>
                  </a:cubicBezTo>
                  <a:cubicBezTo>
                    <a:pt x="437" y="9"/>
                    <a:pt x="448" y="20"/>
                    <a:pt x="455" y="23"/>
                  </a:cubicBezTo>
                  <a:cubicBezTo>
                    <a:pt x="463" y="26"/>
                    <a:pt x="463" y="13"/>
                    <a:pt x="471" y="21"/>
                  </a:cubicBezTo>
                  <a:cubicBezTo>
                    <a:pt x="479" y="29"/>
                    <a:pt x="493" y="57"/>
                    <a:pt x="498" y="66"/>
                  </a:cubicBezTo>
                  <a:cubicBezTo>
                    <a:pt x="502" y="75"/>
                    <a:pt x="495" y="71"/>
                    <a:pt x="495" y="73"/>
                  </a:cubicBezTo>
                  <a:cubicBezTo>
                    <a:pt x="495" y="75"/>
                    <a:pt x="496" y="77"/>
                    <a:pt x="496" y="79"/>
                  </a:cubicBezTo>
                  <a:cubicBezTo>
                    <a:pt x="495" y="81"/>
                    <a:pt x="494" y="83"/>
                    <a:pt x="492" y="85"/>
                  </a:cubicBezTo>
                  <a:cubicBezTo>
                    <a:pt x="491" y="87"/>
                    <a:pt x="487" y="87"/>
                    <a:pt x="487" y="89"/>
                  </a:cubicBezTo>
                  <a:cubicBezTo>
                    <a:pt x="487" y="91"/>
                    <a:pt x="491" y="92"/>
                    <a:pt x="492" y="94"/>
                  </a:cubicBezTo>
                  <a:cubicBezTo>
                    <a:pt x="492" y="96"/>
                    <a:pt x="493" y="98"/>
                    <a:pt x="492" y="100"/>
                  </a:cubicBezTo>
                  <a:cubicBezTo>
                    <a:pt x="491" y="102"/>
                    <a:pt x="486" y="103"/>
                    <a:pt x="486" y="106"/>
                  </a:cubicBezTo>
                  <a:cubicBezTo>
                    <a:pt x="487" y="107"/>
                    <a:pt x="487" y="107"/>
                    <a:pt x="487" y="108"/>
                  </a:cubicBezTo>
                  <a:cubicBezTo>
                    <a:pt x="485" y="108"/>
                    <a:pt x="483" y="108"/>
                    <a:pt x="481" y="109"/>
                  </a:cubicBezTo>
                  <a:cubicBezTo>
                    <a:pt x="479" y="109"/>
                    <a:pt x="477" y="109"/>
                    <a:pt x="476" y="109"/>
                  </a:cubicBezTo>
                  <a:cubicBezTo>
                    <a:pt x="474" y="110"/>
                    <a:pt x="473" y="111"/>
                    <a:pt x="472" y="111"/>
                  </a:cubicBezTo>
                  <a:cubicBezTo>
                    <a:pt x="470" y="111"/>
                    <a:pt x="469" y="111"/>
                    <a:pt x="467" y="112"/>
                  </a:cubicBezTo>
                  <a:cubicBezTo>
                    <a:pt x="465" y="112"/>
                    <a:pt x="462" y="113"/>
                    <a:pt x="460" y="113"/>
                  </a:cubicBezTo>
                  <a:cubicBezTo>
                    <a:pt x="458" y="114"/>
                    <a:pt x="456" y="114"/>
                    <a:pt x="455" y="115"/>
                  </a:cubicBezTo>
                  <a:cubicBezTo>
                    <a:pt x="457" y="113"/>
                    <a:pt x="454" y="116"/>
                    <a:pt x="453" y="116"/>
                  </a:cubicBezTo>
                  <a:cubicBezTo>
                    <a:pt x="452" y="116"/>
                    <a:pt x="451" y="116"/>
                    <a:pt x="450" y="117"/>
                  </a:cubicBezTo>
                  <a:cubicBezTo>
                    <a:pt x="449" y="117"/>
                    <a:pt x="448" y="117"/>
                    <a:pt x="447" y="118"/>
                  </a:cubicBezTo>
                  <a:cubicBezTo>
                    <a:pt x="446" y="118"/>
                    <a:pt x="444" y="118"/>
                    <a:pt x="443" y="119"/>
                  </a:cubicBezTo>
                  <a:cubicBezTo>
                    <a:pt x="441" y="119"/>
                    <a:pt x="440" y="119"/>
                    <a:pt x="438" y="120"/>
                  </a:cubicBezTo>
                  <a:cubicBezTo>
                    <a:pt x="437" y="120"/>
                    <a:pt x="436" y="121"/>
                    <a:pt x="435" y="121"/>
                  </a:cubicBezTo>
                  <a:cubicBezTo>
                    <a:pt x="433" y="122"/>
                    <a:pt x="432" y="122"/>
                    <a:pt x="430" y="122"/>
                  </a:cubicBezTo>
                  <a:cubicBezTo>
                    <a:pt x="428" y="122"/>
                    <a:pt x="426" y="122"/>
                    <a:pt x="425" y="123"/>
                  </a:cubicBezTo>
                  <a:cubicBezTo>
                    <a:pt x="423" y="123"/>
                    <a:pt x="423" y="124"/>
                    <a:pt x="421" y="124"/>
                  </a:cubicBezTo>
                  <a:cubicBezTo>
                    <a:pt x="420" y="124"/>
                    <a:pt x="418" y="125"/>
                    <a:pt x="416" y="125"/>
                  </a:cubicBezTo>
                  <a:cubicBezTo>
                    <a:pt x="415" y="125"/>
                    <a:pt x="414" y="125"/>
                    <a:pt x="413" y="125"/>
                  </a:cubicBezTo>
                  <a:cubicBezTo>
                    <a:pt x="412" y="125"/>
                    <a:pt x="410" y="125"/>
                    <a:pt x="409" y="125"/>
                  </a:cubicBezTo>
                  <a:cubicBezTo>
                    <a:pt x="407" y="126"/>
                    <a:pt x="406" y="127"/>
                    <a:pt x="405" y="128"/>
                  </a:cubicBezTo>
                  <a:cubicBezTo>
                    <a:pt x="404" y="128"/>
                    <a:pt x="404" y="129"/>
                    <a:pt x="402" y="130"/>
                  </a:cubicBezTo>
                  <a:cubicBezTo>
                    <a:pt x="401" y="131"/>
                    <a:pt x="400" y="132"/>
                    <a:pt x="399" y="134"/>
                  </a:cubicBezTo>
                  <a:cubicBezTo>
                    <a:pt x="397" y="135"/>
                    <a:pt x="395" y="137"/>
                    <a:pt x="394" y="138"/>
                  </a:cubicBezTo>
                  <a:cubicBezTo>
                    <a:pt x="393" y="139"/>
                    <a:pt x="392" y="139"/>
                    <a:pt x="391" y="139"/>
                  </a:cubicBezTo>
                  <a:cubicBezTo>
                    <a:pt x="390" y="140"/>
                    <a:pt x="389" y="141"/>
                    <a:pt x="388" y="142"/>
                  </a:cubicBezTo>
                  <a:cubicBezTo>
                    <a:pt x="387" y="143"/>
                    <a:pt x="386" y="143"/>
                    <a:pt x="385" y="144"/>
                  </a:cubicBezTo>
                  <a:cubicBezTo>
                    <a:pt x="385" y="145"/>
                    <a:pt x="386" y="147"/>
                    <a:pt x="386" y="148"/>
                  </a:cubicBezTo>
                  <a:cubicBezTo>
                    <a:pt x="387" y="150"/>
                    <a:pt x="387" y="150"/>
                    <a:pt x="388" y="151"/>
                  </a:cubicBezTo>
                  <a:cubicBezTo>
                    <a:pt x="389" y="152"/>
                    <a:pt x="389" y="153"/>
                    <a:pt x="390" y="154"/>
                  </a:cubicBezTo>
                  <a:cubicBezTo>
                    <a:pt x="390" y="155"/>
                    <a:pt x="392" y="157"/>
                    <a:pt x="392" y="159"/>
                  </a:cubicBezTo>
                  <a:cubicBezTo>
                    <a:pt x="392" y="160"/>
                    <a:pt x="391" y="161"/>
                    <a:pt x="390" y="162"/>
                  </a:cubicBezTo>
                  <a:cubicBezTo>
                    <a:pt x="389" y="163"/>
                    <a:pt x="388" y="163"/>
                    <a:pt x="387" y="164"/>
                  </a:cubicBezTo>
                  <a:cubicBezTo>
                    <a:pt x="387" y="165"/>
                    <a:pt x="387" y="165"/>
                    <a:pt x="386" y="167"/>
                  </a:cubicBezTo>
                  <a:cubicBezTo>
                    <a:pt x="386" y="168"/>
                    <a:pt x="385" y="170"/>
                    <a:pt x="385" y="171"/>
                  </a:cubicBezTo>
                  <a:cubicBezTo>
                    <a:pt x="384" y="173"/>
                    <a:pt x="383" y="173"/>
                    <a:pt x="382" y="174"/>
                  </a:cubicBezTo>
                  <a:cubicBezTo>
                    <a:pt x="382" y="176"/>
                    <a:pt x="381" y="177"/>
                    <a:pt x="379" y="178"/>
                  </a:cubicBezTo>
                  <a:cubicBezTo>
                    <a:pt x="378" y="179"/>
                    <a:pt x="376" y="180"/>
                    <a:pt x="375" y="181"/>
                  </a:cubicBezTo>
                  <a:cubicBezTo>
                    <a:pt x="373" y="182"/>
                    <a:pt x="372" y="184"/>
                    <a:pt x="371" y="185"/>
                  </a:cubicBezTo>
                  <a:cubicBezTo>
                    <a:pt x="370" y="186"/>
                    <a:pt x="369" y="186"/>
                    <a:pt x="368" y="187"/>
                  </a:cubicBezTo>
                  <a:cubicBezTo>
                    <a:pt x="367" y="188"/>
                    <a:pt x="367" y="189"/>
                    <a:pt x="366" y="190"/>
                  </a:cubicBezTo>
                  <a:cubicBezTo>
                    <a:pt x="365" y="191"/>
                    <a:pt x="365" y="192"/>
                    <a:pt x="364" y="193"/>
                  </a:cubicBezTo>
                  <a:cubicBezTo>
                    <a:pt x="363" y="193"/>
                    <a:pt x="362" y="194"/>
                    <a:pt x="361" y="195"/>
                  </a:cubicBezTo>
                  <a:cubicBezTo>
                    <a:pt x="360" y="195"/>
                    <a:pt x="358" y="195"/>
                    <a:pt x="356" y="195"/>
                  </a:cubicBezTo>
                  <a:cubicBezTo>
                    <a:pt x="355" y="195"/>
                    <a:pt x="353" y="195"/>
                    <a:pt x="351" y="195"/>
                  </a:cubicBezTo>
                  <a:cubicBezTo>
                    <a:pt x="350" y="195"/>
                    <a:pt x="349" y="195"/>
                    <a:pt x="347" y="195"/>
                  </a:cubicBezTo>
                  <a:cubicBezTo>
                    <a:pt x="346" y="196"/>
                    <a:pt x="344" y="196"/>
                    <a:pt x="343" y="196"/>
                  </a:cubicBezTo>
                  <a:cubicBezTo>
                    <a:pt x="342" y="196"/>
                    <a:pt x="341" y="197"/>
                    <a:pt x="340" y="197"/>
                  </a:cubicBezTo>
                  <a:cubicBezTo>
                    <a:pt x="338" y="198"/>
                    <a:pt x="337" y="198"/>
                    <a:pt x="336" y="198"/>
                  </a:cubicBezTo>
                  <a:cubicBezTo>
                    <a:pt x="334" y="199"/>
                    <a:pt x="333" y="199"/>
                    <a:pt x="331" y="199"/>
                  </a:cubicBezTo>
                  <a:cubicBezTo>
                    <a:pt x="330" y="200"/>
                    <a:pt x="329" y="200"/>
                    <a:pt x="327" y="200"/>
                  </a:cubicBezTo>
                  <a:cubicBezTo>
                    <a:pt x="326" y="200"/>
                    <a:pt x="324" y="200"/>
                    <a:pt x="323" y="200"/>
                  </a:cubicBezTo>
                  <a:cubicBezTo>
                    <a:pt x="322" y="200"/>
                    <a:pt x="321" y="200"/>
                    <a:pt x="319" y="200"/>
                  </a:cubicBezTo>
                  <a:cubicBezTo>
                    <a:pt x="318" y="200"/>
                    <a:pt x="316" y="199"/>
                    <a:pt x="316" y="200"/>
                  </a:cubicBezTo>
                  <a:cubicBezTo>
                    <a:pt x="315" y="201"/>
                    <a:pt x="316" y="202"/>
                    <a:pt x="316" y="203"/>
                  </a:cubicBezTo>
                  <a:cubicBezTo>
                    <a:pt x="316" y="204"/>
                    <a:pt x="316" y="205"/>
                    <a:pt x="316" y="207"/>
                  </a:cubicBezTo>
                  <a:cubicBezTo>
                    <a:pt x="316" y="208"/>
                    <a:pt x="315" y="208"/>
                    <a:pt x="314" y="209"/>
                  </a:cubicBezTo>
                  <a:cubicBezTo>
                    <a:pt x="314" y="210"/>
                    <a:pt x="314" y="211"/>
                    <a:pt x="313" y="211"/>
                  </a:cubicBezTo>
                  <a:cubicBezTo>
                    <a:pt x="312" y="212"/>
                    <a:pt x="311" y="214"/>
                    <a:pt x="310" y="215"/>
                  </a:cubicBezTo>
                  <a:cubicBezTo>
                    <a:pt x="310" y="216"/>
                    <a:pt x="309" y="216"/>
                    <a:pt x="308" y="216"/>
                  </a:cubicBezTo>
                  <a:cubicBezTo>
                    <a:pt x="307" y="217"/>
                    <a:pt x="306" y="218"/>
                    <a:pt x="304" y="219"/>
                  </a:cubicBezTo>
                  <a:cubicBezTo>
                    <a:pt x="302" y="220"/>
                    <a:pt x="300" y="221"/>
                    <a:pt x="299" y="222"/>
                  </a:cubicBezTo>
                  <a:cubicBezTo>
                    <a:pt x="297" y="223"/>
                    <a:pt x="296" y="224"/>
                    <a:pt x="295" y="224"/>
                  </a:cubicBezTo>
                  <a:cubicBezTo>
                    <a:pt x="293" y="225"/>
                    <a:pt x="291" y="227"/>
                    <a:pt x="289" y="228"/>
                  </a:cubicBezTo>
                  <a:cubicBezTo>
                    <a:pt x="288" y="229"/>
                    <a:pt x="287" y="230"/>
                    <a:pt x="285" y="231"/>
                  </a:cubicBezTo>
                  <a:cubicBezTo>
                    <a:pt x="284" y="231"/>
                    <a:pt x="283" y="232"/>
                    <a:pt x="282" y="232"/>
                  </a:cubicBezTo>
                  <a:cubicBezTo>
                    <a:pt x="281" y="233"/>
                    <a:pt x="280" y="235"/>
                    <a:pt x="280" y="236"/>
                  </a:cubicBezTo>
                  <a:cubicBezTo>
                    <a:pt x="279" y="237"/>
                    <a:pt x="278" y="237"/>
                    <a:pt x="278" y="238"/>
                  </a:cubicBezTo>
                  <a:cubicBezTo>
                    <a:pt x="277" y="238"/>
                    <a:pt x="277" y="239"/>
                    <a:pt x="275" y="239"/>
                  </a:cubicBezTo>
                  <a:cubicBezTo>
                    <a:pt x="274" y="239"/>
                    <a:pt x="273" y="239"/>
                    <a:pt x="271" y="239"/>
                  </a:cubicBezTo>
                  <a:cubicBezTo>
                    <a:pt x="269" y="239"/>
                    <a:pt x="268" y="239"/>
                    <a:pt x="266" y="239"/>
                  </a:cubicBezTo>
                  <a:cubicBezTo>
                    <a:pt x="264" y="239"/>
                    <a:pt x="260" y="238"/>
                    <a:pt x="258" y="238"/>
                  </a:cubicBezTo>
                  <a:cubicBezTo>
                    <a:pt x="257" y="238"/>
                    <a:pt x="256" y="238"/>
                    <a:pt x="255" y="238"/>
                  </a:cubicBezTo>
                  <a:cubicBezTo>
                    <a:pt x="254" y="238"/>
                    <a:pt x="253" y="238"/>
                    <a:pt x="251" y="238"/>
                  </a:cubicBezTo>
                  <a:cubicBezTo>
                    <a:pt x="250" y="238"/>
                    <a:pt x="248" y="238"/>
                    <a:pt x="247" y="239"/>
                  </a:cubicBezTo>
                  <a:cubicBezTo>
                    <a:pt x="247" y="239"/>
                    <a:pt x="246" y="239"/>
                    <a:pt x="246" y="241"/>
                  </a:cubicBezTo>
                  <a:cubicBezTo>
                    <a:pt x="245" y="242"/>
                    <a:pt x="245" y="243"/>
                    <a:pt x="245" y="245"/>
                  </a:cubicBezTo>
                  <a:cubicBezTo>
                    <a:pt x="245" y="247"/>
                    <a:pt x="245" y="248"/>
                    <a:pt x="245" y="251"/>
                  </a:cubicBezTo>
                  <a:cubicBezTo>
                    <a:pt x="245" y="253"/>
                    <a:pt x="245" y="257"/>
                    <a:pt x="245" y="259"/>
                  </a:cubicBezTo>
                  <a:cubicBezTo>
                    <a:pt x="245" y="261"/>
                    <a:pt x="245" y="262"/>
                    <a:pt x="245" y="263"/>
                  </a:cubicBezTo>
                  <a:cubicBezTo>
                    <a:pt x="245" y="264"/>
                    <a:pt x="246" y="265"/>
                    <a:pt x="244" y="266"/>
                  </a:cubicBezTo>
                  <a:cubicBezTo>
                    <a:pt x="243" y="266"/>
                    <a:pt x="239" y="266"/>
                    <a:pt x="237" y="266"/>
                  </a:cubicBezTo>
                  <a:cubicBezTo>
                    <a:pt x="236" y="267"/>
                    <a:pt x="236" y="267"/>
                    <a:pt x="235" y="268"/>
                  </a:cubicBezTo>
                  <a:cubicBezTo>
                    <a:pt x="235" y="268"/>
                    <a:pt x="234" y="269"/>
                    <a:pt x="233" y="271"/>
                  </a:cubicBezTo>
                  <a:cubicBezTo>
                    <a:pt x="232" y="272"/>
                    <a:pt x="232" y="276"/>
                    <a:pt x="231" y="277"/>
                  </a:cubicBezTo>
                  <a:cubicBezTo>
                    <a:pt x="230" y="278"/>
                    <a:pt x="229" y="275"/>
                    <a:pt x="228" y="274"/>
                  </a:cubicBezTo>
                  <a:cubicBezTo>
                    <a:pt x="228" y="274"/>
                    <a:pt x="227" y="273"/>
                    <a:pt x="226" y="272"/>
                  </a:cubicBezTo>
                  <a:cubicBezTo>
                    <a:pt x="225" y="272"/>
                    <a:pt x="225" y="271"/>
                    <a:pt x="224" y="271"/>
                  </a:cubicBezTo>
                  <a:cubicBezTo>
                    <a:pt x="222" y="270"/>
                    <a:pt x="221" y="271"/>
                    <a:pt x="219" y="271"/>
                  </a:cubicBezTo>
                  <a:cubicBezTo>
                    <a:pt x="217" y="271"/>
                    <a:pt x="215" y="271"/>
                    <a:pt x="213" y="271"/>
                  </a:cubicBezTo>
                  <a:cubicBezTo>
                    <a:pt x="211" y="270"/>
                    <a:pt x="210" y="269"/>
                    <a:pt x="208" y="268"/>
                  </a:cubicBezTo>
                  <a:cubicBezTo>
                    <a:pt x="206" y="268"/>
                    <a:pt x="204" y="268"/>
                    <a:pt x="202" y="268"/>
                  </a:cubicBezTo>
                  <a:cubicBezTo>
                    <a:pt x="200" y="267"/>
                    <a:pt x="197" y="267"/>
                    <a:pt x="194" y="267"/>
                  </a:cubicBezTo>
                  <a:cubicBezTo>
                    <a:pt x="192" y="267"/>
                    <a:pt x="190" y="267"/>
                    <a:pt x="188" y="267"/>
                  </a:cubicBezTo>
                  <a:cubicBezTo>
                    <a:pt x="186" y="267"/>
                    <a:pt x="184" y="266"/>
                    <a:pt x="182" y="266"/>
                  </a:cubicBezTo>
                  <a:cubicBezTo>
                    <a:pt x="180" y="266"/>
                    <a:pt x="177" y="266"/>
                    <a:pt x="175" y="265"/>
                  </a:cubicBezTo>
                  <a:cubicBezTo>
                    <a:pt x="173" y="265"/>
                    <a:pt x="172" y="265"/>
                    <a:pt x="171" y="265"/>
                  </a:cubicBezTo>
                  <a:cubicBezTo>
                    <a:pt x="169" y="265"/>
                    <a:pt x="169" y="265"/>
                    <a:pt x="168" y="266"/>
                  </a:cubicBezTo>
                  <a:cubicBezTo>
                    <a:pt x="167" y="266"/>
                    <a:pt x="166" y="267"/>
                    <a:pt x="165" y="267"/>
                  </a:cubicBezTo>
                  <a:cubicBezTo>
                    <a:pt x="164" y="268"/>
                    <a:pt x="163" y="269"/>
                    <a:pt x="162" y="269"/>
                  </a:cubicBezTo>
                  <a:cubicBezTo>
                    <a:pt x="161" y="270"/>
                    <a:pt x="160" y="271"/>
                    <a:pt x="158" y="271"/>
                  </a:cubicBezTo>
                  <a:cubicBezTo>
                    <a:pt x="157" y="271"/>
                    <a:pt x="155" y="271"/>
                    <a:pt x="153" y="271"/>
                  </a:cubicBezTo>
                  <a:cubicBezTo>
                    <a:pt x="151" y="271"/>
                    <a:pt x="149" y="271"/>
                    <a:pt x="147" y="270"/>
                  </a:cubicBezTo>
                  <a:cubicBezTo>
                    <a:pt x="145" y="270"/>
                    <a:pt x="143" y="269"/>
                    <a:pt x="141" y="269"/>
                  </a:cubicBezTo>
                  <a:cubicBezTo>
                    <a:pt x="139" y="269"/>
                    <a:pt x="137" y="268"/>
                    <a:pt x="136" y="268"/>
                  </a:cubicBezTo>
                  <a:cubicBezTo>
                    <a:pt x="134" y="267"/>
                    <a:pt x="133" y="267"/>
                    <a:pt x="132" y="267"/>
                  </a:cubicBezTo>
                  <a:cubicBezTo>
                    <a:pt x="130" y="267"/>
                    <a:pt x="129" y="267"/>
                    <a:pt x="128" y="268"/>
                  </a:cubicBezTo>
                  <a:cubicBezTo>
                    <a:pt x="127" y="268"/>
                    <a:pt x="126" y="268"/>
                    <a:pt x="125" y="269"/>
                  </a:cubicBezTo>
                  <a:cubicBezTo>
                    <a:pt x="124" y="269"/>
                    <a:pt x="123" y="270"/>
                    <a:pt x="122" y="270"/>
                  </a:cubicBezTo>
                  <a:cubicBezTo>
                    <a:pt x="121" y="271"/>
                    <a:pt x="120" y="271"/>
                    <a:pt x="120" y="271"/>
                  </a:cubicBezTo>
                  <a:cubicBezTo>
                    <a:pt x="120" y="272"/>
                    <a:pt x="120" y="272"/>
                    <a:pt x="120" y="273"/>
                  </a:cubicBezTo>
                  <a:cubicBezTo>
                    <a:pt x="120" y="273"/>
                    <a:pt x="121" y="274"/>
                    <a:pt x="122" y="275"/>
                  </a:cubicBezTo>
                  <a:cubicBezTo>
                    <a:pt x="123" y="276"/>
                    <a:pt x="124" y="278"/>
                    <a:pt x="126" y="280"/>
                  </a:cubicBezTo>
                  <a:cubicBezTo>
                    <a:pt x="128" y="283"/>
                    <a:pt x="134" y="289"/>
                    <a:pt x="136" y="292"/>
                  </a:cubicBezTo>
                  <a:cubicBezTo>
                    <a:pt x="138" y="295"/>
                    <a:pt x="138" y="295"/>
                    <a:pt x="140" y="297"/>
                  </a:cubicBezTo>
                  <a:cubicBezTo>
                    <a:pt x="141" y="298"/>
                    <a:pt x="142" y="299"/>
                    <a:pt x="143" y="300"/>
                  </a:cubicBezTo>
                  <a:cubicBezTo>
                    <a:pt x="144" y="301"/>
                    <a:pt x="144" y="302"/>
                    <a:pt x="145" y="303"/>
                  </a:cubicBezTo>
                  <a:cubicBezTo>
                    <a:pt x="145" y="304"/>
                    <a:pt x="145" y="305"/>
                    <a:pt x="145" y="307"/>
                  </a:cubicBezTo>
                  <a:cubicBezTo>
                    <a:pt x="144" y="309"/>
                    <a:pt x="142" y="313"/>
                    <a:pt x="141" y="315"/>
                  </a:cubicBezTo>
                  <a:cubicBezTo>
                    <a:pt x="141" y="318"/>
                    <a:pt x="140" y="320"/>
                    <a:pt x="139" y="321"/>
                  </a:cubicBezTo>
                  <a:cubicBezTo>
                    <a:pt x="139" y="323"/>
                    <a:pt x="138" y="323"/>
                    <a:pt x="138" y="325"/>
                  </a:cubicBezTo>
                  <a:cubicBezTo>
                    <a:pt x="138" y="327"/>
                    <a:pt x="139" y="330"/>
                    <a:pt x="140" y="332"/>
                  </a:cubicBezTo>
                  <a:cubicBezTo>
                    <a:pt x="140" y="334"/>
                    <a:pt x="140" y="335"/>
                    <a:pt x="141" y="337"/>
                  </a:cubicBezTo>
                  <a:cubicBezTo>
                    <a:pt x="141" y="338"/>
                    <a:pt x="142" y="340"/>
                    <a:pt x="143" y="341"/>
                  </a:cubicBezTo>
                  <a:cubicBezTo>
                    <a:pt x="144" y="343"/>
                    <a:pt x="144" y="343"/>
                    <a:pt x="146" y="345"/>
                  </a:cubicBezTo>
                  <a:cubicBezTo>
                    <a:pt x="147" y="348"/>
                    <a:pt x="150" y="352"/>
                    <a:pt x="152" y="355"/>
                  </a:cubicBezTo>
                  <a:cubicBezTo>
                    <a:pt x="154" y="357"/>
                    <a:pt x="157" y="359"/>
                    <a:pt x="159" y="361"/>
                  </a:cubicBezTo>
                  <a:cubicBezTo>
                    <a:pt x="160" y="363"/>
                    <a:pt x="161" y="363"/>
                    <a:pt x="162" y="365"/>
                  </a:cubicBezTo>
                  <a:cubicBezTo>
                    <a:pt x="163" y="366"/>
                    <a:pt x="164" y="367"/>
                    <a:pt x="165" y="368"/>
                  </a:cubicBezTo>
                  <a:cubicBezTo>
                    <a:pt x="165" y="369"/>
                    <a:pt x="165" y="369"/>
                    <a:pt x="164" y="370"/>
                  </a:cubicBezTo>
                  <a:cubicBezTo>
                    <a:pt x="164" y="370"/>
                    <a:pt x="164" y="370"/>
                    <a:pt x="164" y="370"/>
                  </a:cubicBezTo>
                  <a:close/>
                  <a:moveTo>
                    <a:pt x="96" y="137"/>
                  </a:moveTo>
                  <a:cubicBezTo>
                    <a:pt x="96" y="136"/>
                    <a:pt x="96" y="136"/>
                    <a:pt x="96" y="137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6844" y="10701"/>
              <a:ext cx="2776" cy="1972"/>
            </a:xfrm>
            <a:custGeom>
              <a:avLst/>
              <a:gdLst>
                <a:gd name="T0" fmla="*/ 56 w 267"/>
                <a:gd name="T1" fmla="*/ 10 h 186"/>
                <a:gd name="T2" fmla="*/ 118 w 267"/>
                <a:gd name="T3" fmla="*/ 3 h 186"/>
                <a:gd name="T4" fmla="*/ 149 w 267"/>
                <a:gd name="T5" fmla="*/ 1 h 186"/>
                <a:gd name="T6" fmla="*/ 178 w 267"/>
                <a:gd name="T7" fmla="*/ 25 h 186"/>
                <a:gd name="T8" fmla="*/ 217 w 267"/>
                <a:gd name="T9" fmla="*/ 61 h 186"/>
                <a:gd name="T10" fmla="*/ 252 w 267"/>
                <a:gd name="T11" fmla="*/ 64 h 186"/>
                <a:gd name="T12" fmla="*/ 246 w 267"/>
                <a:gd name="T13" fmla="*/ 92 h 186"/>
                <a:gd name="T14" fmla="*/ 227 w 267"/>
                <a:gd name="T15" fmla="*/ 153 h 186"/>
                <a:gd name="T16" fmla="*/ 222 w 267"/>
                <a:gd name="T17" fmla="*/ 154 h 186"/>
                <a:gd name="T18" fmla="*/ 217 w 267"/>
                <a:gd name="T19" fmla="*/ 160 h 186"/>
                <a:gd name="T20" fmla="*/ 207 w 267"/>
                <a:gd name="T21" fmla="*/ 154 h 186"/>
                <a:gd name="T22" fmla="*/ 190 w 267"/>
                <a:gd name="T23" fmla="*/ 154 h 186"/>
                <a:gd name="T24" fmla="*/ 179 w 267"/>
                <a:gd name="T25" fmla="*/ 153 h 186"/>
                <a:gd name="T26" fmla="*/ 172 w 267"/>
                <a:gd name="T27" fmla="*/ 148 h 186"/>
                <a:gd name="T28" fmla="*/ 167 w 267"/>
                <a:gd name="T29" fmla="*/ 143 h 186"/>
                <a:gd name="T30" fmla="*/ 156 w 267"/>
                <a:gd name="T31" fmla="*/ 139 h 186"/>
                <a:gd name="T32" fmla="*/ 151 w 267"/>
                <a:gd name="T33" fmla="*/ 142 h 186"/>
                <a:gd name="T34" fmla="*/ 144 w 267"/>
                <a:gd name="T35" fmla="*/ 145 h 186"/>
                <a:gd name="T36" fmla="*/ 132 w 267"/>
                <a:gd name="T37" fmla="*/ 145 h 186"/>
                <a:gd name="T38" fmla="*/ 129 w 267"/>
                <a:gd name="T39" fmla="*/ 152 h 186"/>
                <a:gd name="T40" fmla="*/ 128 w 267"/>
                <a:gd name="T41" fmla="*/ 165 h 186"/>
                <a:gd name="T42" fmla="*/ 124 w 267"/>
                <a:gd name="T43" fmla="*/ 173 h 186"/>
                <a:gd name="T44" fmla="*/ 114 w 267"/>
                <a:gd name="T45" fmla="*/ 180 h 186"/>
                <a:gd name="T46" fmla="*/ 101 w 267"/>
                <a:gd name="T47" fmla="*/ 184 h 186"/>
                <a:gd name="T48" fmla="*/ 14 w 267"/>
                <a:gd name="T49" fmla="*/ 182 h 186"/>
                <a:gd name="T50" fmla="*/ 13 w 267"/>
                <a:gd name="T51" fmla="*/ 175 h 186"/>
                <a:gd name="T52" fmla="*/ 15 w 267"/>
                <a:gd name="T53" fmla="*/ 167 h 186"/>
                <a:gd name="T54" fmla="*/ 15 w 267"/>
                <a:gd name="T55" fmla="*/ 158 h 186"/>
                <a:gd name="T56" fmla="*/ 18 w 267"/>
                <a:gd name="T57" fmla="*/ 153 h 186"/>
                <a:gd name="T58" fmla="*/ 22 w 267"/>
                <a:gd name="T59" fmla="*/ 147 h 186"/>
                <a:gd name="T60" fmla="*/ 25 w 267"/>
                <a:gd name="T61" fmla="*/ 141 h 186"/>
                <a:gd name="T62" fmla="*/ 26 w 267"/>
                <a:gd name="T63" fmla="*/ 131 h 186"/>
                <a:gd name="T64" fmla="*/ 24 w 267"/>
                <a:gd name="T65" fmla="*/ 121 h 186"/>
                <a:gd name="T66" fmla="*/ 24 w 267"/>
                <a:gd name="T67" fmla="*/ 109 h 186"/>
                <a:gd name="T68" fmla="*/ 25 w 267"/>
                <a:gd name="T69" fmla="*/ 90 h 186"/>
                <a:gd name="T70" fmla="*/ 27 w 267"/>
                <a:gd name="T71" fmla="*/ 84 h 186"/>
                <a:gd name="T72" fmla="*/ 24 w 267"/>
                <a:gd name="T73" fmla="*/ 77 h 186"/>
                <a:gd name="T74" fmla="*/ 20 w 267"/>
                <a:gd name="T75" fmla="*/ 65 h 186"/>
                <a:gd name="T76" fmla="*/ 19 w 267"/>
                <a:gd name="T77" fmla="*/ 50 h 186"/>
                <a:gd name="T78" fmla="*/ 18 w 267"/>
                <a:gd name="T79" fmla="*/ 36 h 186"/>
                <a:gd name="T80" fmla="*/ 17 w 267"/>
                <a:gd name="T81" fmla="*/ 21 h 186"/>
                <a:gd name="T82" fmla="*/ 16 w 267"/>
                <a:gd name="T83" fmla="*/ 12 h 186"/>
                <a:gd name="T84" fmla="*/ 28 w 267"/>
                <a:gd name="T85" fmla="*/ 9 h 186"/>
                <a:gd name="T86" fmla="*/ 37 w 267"/>
                <a:gd name="T87" fmla="*/ 6 h 186"/>
                <a:gd name="T88" fmla="*/ 48 w 267"/>
                <a:gd name="T89" fmla="*/ 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7" h="186">
                  <a:moveTo>
                    <a:pt x="48" y="5"/>
                  </a:moveTo>
                  <a:cubicBezTo>
                    <a:pt x="48" y="7"/>
                    <a:pt x="49" y="9"/>
                    <a:pt x="56" y="10"/>
                  </a:cubicBezTo>
                  <a:cubicBezTo>
                    <a:pt x="64" y="11"/>
                    <a:pt x="83" y="12"/>
                    <a:pt x="93" y="10"/>
                  </a:cubicBezTo>
                  <a:cubicBezTo>
                    <a:pt x="104" y="9"/>
                    <a:pt x="110" y="4"/>
                    <a:pt x="118" y="3"/>
                  </a:cubicBezTo>
                  <a:cubicBezTo>
                    <a:pt x="126" y="1"/>
                    <a:pt x="134" y="0"/>
                    <a:pt x="140" y="0"/>
                  </a:cubicBezTo>
                  <a:cubicBezTo>
                    <a:pt x="145" y="0"/>
                    <a:pt x="144" y="0"/>
                    <a:pt x="149" y="1"/>
                  </a:cubicBezTo>
                  <a:cubicBezTo>
                    <a:pt x="154" y="2"/>
                    <a:pt x="165" y="2"/>
                    <a:pt x="171" y="7"/>
                  </a:cubicBezTo>
                  <a:cubicBezTo>
                    <a:pt x="176" y="11"/>
                    <a:pt x="173" y="21"/>
                    <a:pt x="178" y="25"/>
                  </a:cubicBezTo>
                  <a:cubicBezTo>
                    <a:pt x="183" y="28"/>
                    <a:pt x="187" y="17"/>
                    <a:pt x="195" y="24"/>
                  </a:cubicBezTo>
                  <a:cubicBezTo>
                    <a:pt x="202" y="31"/>
                    <a:pt x="205" y="55"/>
                    <a:pt x="217" y="61"/>
                  </a:cubicBezTo>
                  <a:cubicBezTo>
                    <a:pt x="229" y="67"/>
                    <a:pt x="246" y="54"/>
                    <a:pt x="253" y="54"/>
                  </a:cubicBezTo>
                  <a:cubicBezTo>
                    <a:pt x="261" y="55"/>
                    <a:pt x="249" y="59"/>
                    <a:pt x="252" y="64"/>
                  </a:cubicBezTo>
                  <a:cubicBezTo>
                    <a:pt x="254" y="68"/>
                    <a:pt x="267" y="73"/>
                    <a:pt x="265" y="80"/>
                  </a:cubicBezTo>
                  <a:cubicBezTo>
                    <a:pt x="264" y="87"/>
                    <a:pt x="253" y="83"/>
                    <a:pt x="246" y="92"/>
                  </a:cubicBezTo>
                  <a:cubicBezTo>
                    <a:pt x="239" y="101"/>
                    <a:pt x="228" y="121"/>
                    <a:pt x="225" y="133"/>
                  </a:cubicBezTo>
                  <a:cubicBezTo>
                    <a:pt x="223" y="141"/>
                    <a:pt x="225" y="147"/>
                    <a:pt x="227" y="153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224" y="154"/>
                    <a:pt x="224" y="153"/>
                    <a:pt x="222" y="154"/>
                  </a:cubicBezTo>
                  <a:cubicBezTo>
                    <a:pt x="221" y="155"/>
                    <a:pt x="220" y="156"/>
                    <a:pt x="219" y="157"/>
                  </a:cubicBezTo>
                  <a:cubicBezTo>
                    <a:pt x="219" y="158"/>
                    <a:pt x="219" y="161"/>
                    <a:pt x="217" y="160"/>
                  </a:cubicBezTo>
                  <a:cubicBezTo>
                    <a:pt x="216" y="159"/>
                    <a:pt x="214" y="155"/>
                    <a:pt x="212" y="154"/>
                  </a:cubicBezTo>
                  <a:cubicBezTo>
                    <a:pt x="210" y="153"/>
                    <a:pt x="209" y="154"/>
                    <a:pt x="207" y="154"/>
                  </a:cubicBezTo>
                  <a:cubicBezTo>
                    <a:pt x="205" y="154"/>
                    <a:pt x="202" y="154"/>
                    <a:pt x="199" y="154"/>
                  </a:cubicBezTo>
                  <a:cubicBezTo>
                    <a:pt x="197" y="154"/>
                    <a:pt x="193" y="154"/>
                    <a:pt x="190" y="154"/>
                  </a:cubicBezTo>
                  <a:cubicBezTo>
                    <a:pt x="188" y="154"/>
                    <a:pt x="186" y="154"/>
                    <a:pt x="184" y="154"/>
                  </a:cubicBezTo>
                  <a:cubicBezTo>
                    <a:pt x="182" y="154"/>
                    <a:pt x="180" y="154"/>
                    <a:pt x="179" y="153"/>
                  </a:cubicBezTo>
                  <a:cubicBezTo>
                    <a:pt x="177" y="153"/>
                    <a:pt x="176" y="152"/>
                    <a:pt x="175" y="151"/>
                  </a:cubicBezTo>
                  <a:cubicBezTo>
                    <a:pt x="174" y="150"/>
                    <a:pt x="173" y="149"/>
                    <a:pt x="172" y="148"/>
                  </a:cubicBezTo>
                  <a:cubicBezTo>
                    <a:pt x="171" y="148"/>
                    <a:pt x="170" y="146"/>
                    <a:pt x="169" y="145"/>
                  </a:cubicBezTo>
                  <a:cubicBezTo>
                    <a:pt x="169" y="144"/>
                    <a:pt x="168" y="144"/>
                    <a:pt x="167" y="143"/>
                  </a:cubicBezTo>
                  <a:cubicBezTo>
                    <a:pt x="166" y="142"/>
                    <a:pt x="164" y="141"/>
                    <a:pt x="162" y="141"/>
                  </a:cubicBezTo>
                  <a:cubicBezTo>
                    <a:pt x="160" y="140"/>
                    <a:pt x="158" y="139"/>
                    <a:pt x="156" y="139"/>
                  </a:cubicBezTo>
                  <a:cubicBezTo>
                    <a:pt x="155" y="139"/>
                    <a:pt x="154" y="137"/>
                    <a:pt x="153" y="138"/>
                  </a:cubicBezTo>
                  <a:cubicBezTo>
                    <a:pt x="152" y="139"/>
                    <a:pt x="152" y="141"/>
                    <a:pt x="151" y="142"/>
                  </a:cubicBezTo>
                  <a:cubicBezTo>
                    <a:pt x="151" y="143"/>
                    <a:pt x="152" y="144"/>
                    <a:pt x="150" y="145"/>
                  </a:cubicBezTo>
                  <a:cubicBezTo>
                    <a:pt x="149" y="146"/>
                    <a:pt x="146" y="145"/>
                    <a:pt x="144" y="145"/>
                  </a:cubicBezTo>
                  <a:cubicBezTo>
                    <a:pt x="142" y="145"/>
                    <a:pt x="140" y="145"/>
                    <a:pt x="138" y="145"/>
                  </a:cubicBezTo>
                  <a:cubicBezTo>
                    <a:pt x="136" y="145"/>
                    <a:pt x="134" y="145"/>
                    <a:pt x="132" y="145"/>
                  </a:cubicBezTo>
                  <a:cubicBezTo>
                    <a:pt x="131" y="145"/>
                    <a:pt x="129" y="143"/>
                    <a:pt x="128" y="145"/>
                  </a:cubicBezTo>
                  <a:cubicBezTo>
                    <a:pt x="127" y="147"/>
                    <a:pt x="129" y="150"/>
                    <a:pt x="129" y="152"/>
                  </a:cubicBezTo>
                  <a:cubicBezTo>
                    <a:pt x="129" y="155"/>
                    <a:pt x="128" y="157"/>
                    <a:pt x="127" y="159"/>
                  </a:cubicBezTo>
                  <a:cubicBezTo>
                    <a:pt x="127" y="161"/>
                    <a:pt x="128" y="163"/>
                    <a:pt x="128" y="165"/>
                  </a:cubicBezTo>
                  <a:cubicBezTo>
                    <a:pt x="128" y="167"/>
                    <a:pt x="128" y="168"/>
                    <a:pt x="128" y="170"/>
                  </a:cubicBezTo>
                  <a:cubicBezTo>
                    <a:pt x="127" y="172"/>
                    <a:pt x="126" y="172"/>
                    <a:pt x="124" y="173"/>
                  </a:cubicBezTo>
                  <a:cubicBezTo>
                    <a:pt x="123" y="175"/>
                    <a:pt x="121" y="176"/>
                    <a:pt x="119" y="178"/>
                  </a:cubicBezTo>
                  <a:cubicBezTo>
                    <a:pt x="117" y="179"/>
                    <a:pt x="116" y="179"/>
                    <a:pt x="114" y="180"/>
                  </a:cubicBezTo>
                  <a:cubicBezTo>
                    <a:pt x="112" y="181"/>
                    <a:pt x="108" y="184"/>
                    <a:pt x="106" y="185"/>
                  </a:cubicBezTo>
                  <a:cubicBezTo>
                    <a:pt x="104" y="186"/>
                    <a:pt x="103" y="184"/>
                    <a:pt x="101" y="184"/>
                  </a:cubicBezTo>
                  <a:cubicBezTo>
                    <a:pt x="99" y="184"/>
                    <a:pt x="106" y="184"/>
                    <a:pt x="92" y="184"/>
                  </a:cubicBezTo>
                  <a:cubicBezTo>
                    <a:pt x="77" y="184"/>
                    <a:pt x="27" y="183"/>
                    <a:pt x="14" y="182"/>
                  </a:cubicBezTo>
                  <a:cubicBezTo>
                    <a:pt x="0" y="182"/>
                    <a:pt x="14" y="180"/>
                    <a:pt x="14" y="179"/>
                  </a:cubicBezTo>
                  <a:cubicBezTo>
                    <a:pt x="14" y="177"/>
                    <a:pt x="13" y="176"/>
                    <a:pt x="13" y="175"/>
                  </a:cubicBezTo>
                  <a:cubicBezTo>
                    <a:pt x="13" y="174"/>
                    <a:pt x="12" y="172"/>
                    <a:pt x="13" y="171"/>
                  </a:cubicBezTo>
                  <a:cubicBezTo>
                    <a:pt x="13" y="169"/>
                    <a:pt x="14" y="168"/>
                    <a:pt x="15" y="167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5" y="162"/>
                    <a:pt x="15" y="160"/>
                    <a:pt x="15" y="158"/>
                  </a:cubicBezTo>
                  <a:cubicBezTo>
                    <a:pt x="15" y="157"/>
                    <a:pt x="16" y="156"/>
                    <a:pt x="17" y="155"/>
                  </a:cubicBezTo>
                  <a:cubicBezTo>
                    <a:pt x="17" y="154"/>
                    <a:pt x="18" y="154"/>
                    <a:pt x="18" y="153"/>
                  </a:cubicBezTo>
                  <a:cubicBezTo>
                    <a:pt x="19" y="152"/>
                    <a:pt x="20" y="151"/>
                    <a:pt x="21" y="150"/>
                  </a:cubicBezTo>
                  <a:cubicBezTo>
                    <a:pt x="22" y="149"/>
                    <a:pt x="22" y="148"/>
                    <a:pt x="22" y="147"/>
                  </a:cubicBezTo>
                  <a:cubicBezTo>
                    <a:pt x="22" y="146"/>
                    <a:pt x="22" y="144"/>
                    <a:pt x="22" y="143"/>
                  </a:cubicBezTo>
                  <a:cubicBezTo>
                    <a:pt x="23" y="142"/>
                    <a:pt x="25" y="142"/>
                    <a:pt x="25" y="141"/>
                  </a:cubicBezTo>
                  <a:cubicBezTo>
                    <a:pt x="26" y="140"/>
                    <a:pt x="25" y="138"/>
                    <a:pt x="26" y="136"/>
                  </a:cubicBezTo>
                  <a:cubicBezTo>
                    <a:pt x="26" y="134"/>
                    <a:pt x="26" y="132"/>
                    <a:pt x="26" y="131"/>
                  </a:cubicBezTo>
                  <a:cubicBezTo>
                    <a:pt x="26" y="129"/>
                    <a:pt x="26" y="127"/>
                    <a:pt x="26" y="125"/>
                  </a:cubicBezTo>
                  <a:cubicBezTo>
                    <a:pt x="26" y="124"/>
                    <a:pt x="25" y="123"/>
                    <a:pt x="24" y="121"/>
                  </a:cubicBezTo>
                  <a:cubicBezTo>
                    <a:pt x="24" y="120"/>
                    <a:pt x="25" y="118"/>
                    <a:pt x="25" y="116"/>
                  </a:cubicBezTo>
                  <a:cubicBezTo>
                    <a:pt x="25" y="114"/>
                    <a:pt x="25" y="112"/>
                    <a:pt x="24" y="109"/>
                  </a:cubicBezTo>
                  <a:cubicBezTo>
                    <a:pt x="24" y="107"/>
                    <a:pt x="24" y="104"/>
                    <a:pt x="24" y="100"/>
                  </a:cubicBezTo>
                  <a:cubicBezTo>
                    <a:pt x="25" y="97"/>
                    <a:pt x="25" y="92"/>
                    <a:pt x="25" y="90"/>
                  </a:cubicBezTo>
                  <a:cubicBezTo>
                    <a:pt x="25" y="88"/>
                    <a:pt x="26" y="87"/>
                    <a:pt x="26" y="86"/>
                  </a:cubicBezTo>
                  <a:cubicBezTo>
                    <a:pt x="26" y="85"/>
                    <a:pt x="27" y="85"/>
                    <a:pt x="27" y="84"/>
                  </a:cubicBezTo>
                  <a:cubicBezTo>
                    <a:pt x="27" y="82"/>
                    <a:pt x="27" y="81"/>
                    <a:pt x="27" y="79"/>
                  </a:cubicBezTo>
                  <a:cubicBezTo>
                    <a:pt x="26" y="78"/>
                    <a:pt x="25" y="78"/>
                    <a:pt x="24" y="77"/>
                  </a:cubicBezTo>
                  <a:cubicBezTo>
                    <a:pt x="23" y="76"/>
                    <a:pt x="21" y="77"/>
                    <a:pt x="20" y="74"/>
                  </a:cubicBezTo>
                  <a:cubicBezTo>
                    <a:pt x="19" y="72"/>
                    <a:pt x="20" y="68"/>
                    <a:pt x="20" y="65"/>
                  </a:cubicBezTo>
                  <a:cubicBezTo>
                    <a:pt x="20" y="62"/>
                    <a:pt x="19" y="59"/>
                    <a:pt x="19" y="56"/>
                  </a:cubicBezTo>
                  <a:cubicBezTo>
                    <a:pt x="19" y="54"/>
                    <a:pt x="19" y="52"/>
                    <a:pt x="19" y="50"/>
                  </a:cubicBezTo>
                  <a:cubicBezTo>
                    <a:pt x="19" y="47"/>
                    <a:pt x="18" y="45"/>
                    <a:pt x="18" y="43"/>
                  </a:cubicBezTo>
                  <a:cubicBezTo>
                    <a:pt x="18" y="41"/>
                    <a:pt x="18" y="38"/>
                    <a:pt x="18" y="36"/>
                  </a:cubicBezTo>
                  <a:cubicBezTo>
                    <a:pt x="18" y="33"/>
                    <a:pt x="18" y="30"/>
                    <a:pt x="18" y="28"/>
                  </a:cubicBezTo>
                  <a:cubicBezTo>
                    <a:pt x="18" y="25"/>
                    <a:pt x="17" y="23"/>
                    <a:pt x="17" y="21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6" y="14"/>
                    <a:pt x="15" y="13"/>
                    <a:pt x="16" y="12"/>
                  </a:cubicBezTo>
                  <a:cubicBezTo>
                    <a:pt x="17" y="11"/>
                    <a:pt x="19" y="11"/>
                    <a:pt x="21" y="10"/>
                  </a:cubicBezTo>
                  <a:cubicBezTo>
                    <a:pt x="23" y="10"/>
                    <a:pt x="26" y="9"/>
                    <a:pt x="28" y="9"/>
                  </a:cubicBezTo>
                  <a:cubicBezTo>
                    <a:pt x="30" y="8"/>
                    <a:pt x="31" y="8"/>
                    <a:pt x="33" y="8"/>
                  </a:cubicBezTo>
                  <a:cubicBezTo>
                    <a:pt x="34" y="8"/>
                    <a:pt x="35" y="7"/>
                    <a:pt x="37" y="6"/>
                  </a:cubicBezTo>
                  <a:cubicBezTo>
                    <a:pt x="38" y="6"/>
                    <a:pt x="40" y="6"/>
                    <a:pt x="42" y="6"/>
                  </a:cubicBezTo>
                  <a:cubicBezTo>
                    <a:pt x="44" y="5"/>
                    <a:pt x="46" y="5"/>
                    <a:pt x="48" y="5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3267" y="9734"/>
              <a:ext cx="2568" cy="1740"/>
            </a:xfrm>
            <a:custGeom>
              <a:avLst/>
              <a:gdLst>
                <a:gd name="T0" fmla="*/ 2 w 247"/>
                <a:gd name="T1" fmla="*/ 124 h 164"/>
                <a:gd name="T2" fmla="*/ 7 w 247"/>
                <a:gd name="T3" fmla="*/ 110 h 164"/>
                <a:gd name="T4" fmla="*/ 5 w 247"/>
                <a:gd name="T5" fmla="*/ 71 h 164"/>
                <a:gd name="T6" fmla="*/ 17 w 247"/>
                <a:gd name="T7" fmla="*/ 57 h 164"/>
                <a:gd name="T8" fmla="*/ 17 w 247"/>
                <a:gd name="T9" fmla="*/ 41 h 164"/>
                <a:gd name="T10" fmla="*/ 30 w 247"/>
                <a:gd name="T11" fmla="*/ 33 h 164"/>
                <a:gd name="T12" fmla="*/ 26 w 247"/>
                <a:gd name="T13" fmla="*/ 22 h 164"/>
                <a:gd name="T14" fmla="*/ 31 w 247"/>
                <a:gd name="T15" fmla="*/ 9 h 164"/>
                <a:gd name="T16" fmla="*/ 44 w 247"/>
                <a:gd name="T17" fmla="*/ 5 h 164"/>
                <a:gd name="T18" fmla="*/ 58 w 247"/>
                <a:gd name="T19" fmla="*/ 8 h 164"/>
                <a:gd name="T20" fmla="*/ 72 w 247"/>
                <a:gd name="T21" fmla="*/ 18 h 164"/>
                <a:gd name="T22" fmla="*/ 81 w 247"/>
                <a:gd name="T23" fmla="*/ 10 h 164"/>
                <a:gd name="T24" fmla="*/ 98 w 247"/>
                <a:gd name="T25" fmla="*/ 14 h 164"/>
                <a:gd name="T26" fmla="*/ 113 w 247"/>
                <a:gd name="T27" fmla="*/ 12 h 164"/>
                <a:gd name="T28" fmla="*/ 121 w 247"/>
                <a:gd name="T29" fmla="*/ 14 h 164"/>
                <a:gd name="T30" fmla="*/ 133 w 247"/>
                <a:gd name="T31" fmla="*/ 8 h 164"/>
                <a:gd name="T32" fmla="*/ 137 w 247"/>
                <a:gd name="T33" fmla="*/ 20 h 164"/>
                <a:gd name="T34" fmla="*/ 147 w 247"/>
                <a:gd name="T35" fmla="*/ 30 h 164"/>
                <a:gd name="T36" fmla="*/ 161 w 247"/>
                <a:gd name="T37" fmla="*/ 27 h 164"/>
                <a:gd name="T38" fmla="*/ 187 w 247"/>
                <a:gd name="T39" fmla="*/ 25 h 164"/>
                <a:gd name="T40" fmla="*/ 202 w 247"/>
                <a:gd name="T41" fmla="*/ 20 h 164"/>
                <a:gd name="T42" fmla="*/ 213 w 247"/>
                <a:gd name="T43" fmla="*/ 18 h 164"/>
                <a:gd name="T44" fmla="*/ 224 w 247"/>
                <a:gd name="T45" fmla="*/ 23 h 164"/>
                <a:gd name="T46" fmla="*/ 228 w 247"/>
                <a:gd name="T47" fmla="*/ 35 h 164"/>
                <a:gd name="T48" fmla="*/ 240 w 247"/>
                <a:gd name="T49" fmla="*/ 33 h 164"/>
                <a:gd name="T50" fmla="*/ 247 w 247"/>
                <a:gd name="T51" fmla="*/ 31 h 164"/>
                <a:gd name="T52" fmla="*/ 243 w 247"/>
                <a:gd name="T53" fmla="*/ 37 h 164"/>
                <a:gd name="T54" fmla="*/ 233 w 247"/>
                <a:gd name="T55" fmla="*/ 44 h 164"/>
                <a:gd name="T56" fmla="*/ 226 w 247"/>
                <a:gd name="T57" fmla="*/ 50 h 164"/>
                <a:gd name="T58" fmla="*/ 218 w 247"/>
                <a:gd name="T59" fmla="*/ 56 h 164"/>
                <a:gd name="T60" fmla="*/ 216 w 247"/>
                <a:gd name="T61" fmla="*/ 67 h 164"/>
                <a:gd name="T62" fmla="*/ 213 w 247"/>
                <a:gd name="T63" fmla="*/ 78 h 164"/>
                <a:gd name="T64" fmla="*/ 203 w 247"/>
                <a:gd name="T65" fmla="*/ 85 h 164"/>
                <a:gd name="T66" fmla="*/ 193 w 247"/>
                <a:gd name="T67" fmla="*/ 91 h 164"/>
                <a:gd name="T68" fmla="*/ 188 w 247"/>
                <a:gd name="T69" fmla="*/ 97 h 164"/>
                <a:gd name="T70" fmla="*/ 184 w 247"/>
                <a:gd name="T71" fmla="*/ 104 h 164"/>
                <a:gd name="T72" fmla="*/ 177 w 247"/>
                <a:gd name="T73" fmla="*/ 110 h 164"/>
                <a:gd name="T74" fmla="*/ 169 w 247"/>
                <a:gd name="T75" fmla="*/ 112 h 164"/>
                <a:gd name="T76" fmla="*/ 159 w 247"/>
                <a:gd name="T77" fmla="*/ 119 h 164"/>
                <a:gd name="T78" fmla="*/ 155 w 247"/>
                <a:gd name="T79" fmla="*/ 127 h 164"/>
                <a:gd name="T80" fmla="*/ 149 w 247"/>
                <a:gd name="T81" fmla="*/ 132 h 164"/>
                <a:gd name="T82" fmla="*/ 144 w 247"/>
                <a:gd name="T83" fmla="*/ 140 h 164"/>
                <a:gd name="T84" fmla="*/ 139 w 247"/>
                <a:gd name="T85" fmla="*/ 156 h 164"/>
                <a:gd name="T86" fmla="*/ 124 w 247"/>
                <a:gd name="T87" fmla="*/ 156 h 164"/>
                <a:gd name="T88" fmla="*/ 117 w 247"/>
                <a:gd name="T89" fmla="*/ 164 h 164"/>
                <a:gd name="T90" fmla="*/ 109 w 247"/>
                <a:gd name="T91" fmla="*/ 161 h 164"/>
                <a:gd name="T92" fmla="*/ 109 w 247"/>
                <a:gd name="T93" fmla="*/ 152 h 164"/>
                <a:gd name="T94" fmla="*/ 107 w 247"/>
                <a:gd name="T95" fmla="*/ 146 h 164"/>
                <a:gd name="T96" fmla="*/ 93 w 247"/>
                <a:gd name="T97" fmla="*/ 146 h 164"/>
                <a:gd name="T98" fmla="*/ 82 w 247"/>
                <a:gd name="T99" fmla="*/ 152 h 164"/>
                <a:gd name="T100" fmla="*/ 75 w 247"/>
                <a:gd name="T101" fmla="*/ 141 h 164"/>
                <a:gd name="T102" fmla="*/ 63 w 247"/>
                <a:gd name="T103" fmla="*/ 138 h 164"/>
                <a:gd name="T104" fmla="*/ 54 w 247"/>
                <a:gd name="T105" fmla="*/ 134 h 164"/>
                <a:gd name="T106" fmla="*/ 44 w 247"/>
                <a:gd name="T107" fmla="*/ 131 h 164"/>
                <a:gd name="T108" fmla="*/ 32 w 247"/>
                <a:gd name="T109" fmla="*/ 132 h 164"/>
                <a:gd name="T110" fmla="*/ 17 w 247"/>
                <a:gd name="T111" fmla="*/ 133 h 164"/>
                <a:gd name="T112" fmla="*/ 8 w 247"/>
                <a:gd name="T113" fmla="*/ 128 h 164"/>
                <a:gd name="T114" fmla="*/ 1 w 247"/>
                <a:gd name="T115" fmla="*/ 1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164">
                  <a:moveTo>
                    <a:pt x="1" y="125"/>
                  </a:moveTo>
                  <a:cubicBezTo>
                    <a:pt x="2" y="125"/>
                    <a:pt x="2" y="124"/>
                    <a:pt x="2" y="124"/>
                  </a:cubicBezTo>
                  <a:cubicBezTo>
                    <a:pt x="4" y="121"/>
                    <a:pt x="0" y="116"/>
                    <a:pt x="1" y="113"/>
                  </a:cubicBezTo>
                  <a:cubicBezTo>
                    <a:pt x="2" y="111"/>
                    <a:pt x="6" y="116"/>
                    <a:pt x="7" y="110"/>
                  </a:cubicBezTo>
                  <a:cubicBezTo>
                    <a:pt x="9" y="103"/>
                    <a:pt x="12" y="84"/>
                    <a:pt x="12" y="77"/>
                  </a:cubicBezTo>
                  <a:cubicBezTo>
                    <a:pt x="11" y="70"/>
                    <a:pt x="4" y="74"/>
                    <a:pt x="5" y="71"/>
                  </a:cubicBezTo>
                  <a:cubicBezTo>
                    <a:pt x="6" y="68"/>
                    <a:pt x="12" y="71"/>
                    <a:pt x="14" y="69"/>
                  </a:cubicBezTo>
                  <a:cubicBezTo>
                    <a:pt x="17" y="66"/>
                    <a:pt x="17" y="60"/>
                    <a:pt x="17" y="57"/>
                  </a:cubicBezTo>
                  <a:cubicBezTo>
                    <a:pt x="16" y="53"/>
                    <a:pt x="12" y="53"/>
                    <a:pt x="12" y="50"/>
                  </a:cubicBezTo>
                  <a:cubicBezTo>
                    <a:pt x="12" y="47"/>
                    <a:pt x="15" y="43"/>
                    <a:pt x="17" y="41"/>
                  </a:cubicBezTo>
                  <a:cubicBezTo>
                    <a:pt x="19" y="39"/>
                    <a:pt x="21" y="38"/>
                    <a:pt x="23" y="37"/>
                  </a:cubicBezTo>
                  <a:cubicBezTo>
                    <a:pt x="25" y="35"/>
                    <a:pt x="28" y="36"/>
                    <a:pt x="30" y="33"/>
                  </a:cubicBezTo>
                  <a:cubicBezTo>
                    <a:pt x="31" y="31"/>
                    <a:pt x="31" y="28"/>
                    <a:pt x="30" y="26"/>
                  </a:cubicBezTo>
                  <a:cubicBezTo>
                    <a:pt x="29" y="24"/>
                    <a:pt x="25" y="24"/>
                    <a:pt x="26" y="22"/>
                  </a:cubicBezTo>
                  <a:cubicBezTo>
                    <a:pt x="26" y="20"/>
                    <a:pt x="30" y="20"/>
                    <a:pt x="31" y="18"/>
                  </a:cubicBezTo>
                  <a:cubicBezTo>
                    <a:pt x="32" y="15"/>
                    <a:pt x="31" y="12"/>
                    <a:pt x="31" y="9"/>
                  </a:cubicBezTo>
                  <a:cubicBezTo>
                    <a:pt x="31" y="7"/>
                    <a:pt x="28" y="3"/>
                    <a:pt x="32" y="2"/>
                  </a:cubicBezTo>
                  <a:cubicBezTo>
                    <a:pt x="35" y="0"/>
                    <a:pt x="41" y="3"/>
                    <a:pt x="44" y="5"/>
                  </a:cubicBezTo>
                  <a:cubicBezTo>
                    <a:pt x="47" y="6"/>
                    <a:pt x="46" y="10"/>
                    <a:pt x="49" y="10"/>
                  </a:cubicBezTo>
                  <a:cubicBezTo>
                    <a:pt x="52" y="11"/>
                    <a:pt x="55" y="8"/>
                    <a:pt x="58" y="8"/>
                  </a:cubicBezTo>
                  <a:cubicBezTo>
                    <a:pt x="61" y="7"/>
                    <a:pt x="64" y="7"/>
                    <a:pt x="66" y="9"/>
                  </a:cubicBezTo>
                  <a:cubicBezTo>
                    <a:pt x="68" y="11"/>
                    <a:pt x="69" y="17"/>
                    <a:pt x="72" y="18"/>
                  </a:cubicBezTo>
                  <a:cubicBezTo>
                    <a:pt x="75" y="19"/>
                    <a:pt x="76" y="16"/>
                    <a:pt x="78" y="14"/>
                  </a:cubicBezTo>
                  <a:cubicBezTo>
                    <a:pt x="80" y="13"/>
                    <a:pt x="79" y="11"/>
                    <a:pt x="81" y="10"/>
                  </a:cubicBezTo>
                  <a:cubicBezTo>
                    <a:pt x="84" y="9"/>
                    <a:pt x="86" y="10"/>
                    <a:pt x="89" y="11"/>
                  </a:cubicBezTo>
                  <a:cubicBezTo>
                    <a:pt x="92" y="12"/>
                    <a:pt x="95" y="14"/>
                    <a:pt x="98" y="14"/>
                  </a:cubicBezTo>
                  <a:cubicBezTo>
                    <a:pt x="101" y="14"/>
                    <a:pt x="105" y="11"/>
                    <a:pt x="107" y="11"/>
                  </a:cubicBezTo>
                  <a:cubicBezTo>
                    <a:pt x="110" y="11"/>
                    <a:pt x="112" y="10"/>
                    <a:pt x="113" y="12"/>
                  </a:cubicBezTo>
                  <a:cubicBezTo>
                    <a:pt x="115" y="13"/>
                    <a:pt x="112" y="17"/>
                    <a:pt x="114" y="18"/>
                  </a:cubicBezTo>
                  <a:cubicBezTo>
                    <a:pt x="117" y="18"/>
                    <a:pt x="119" y="15"/>
                    <a:pt x="121" y="14"/>
                  </a:cubicBezTo>
                  <a:cubicBezTo>
                    <a:pt x="123" y="12"/>
                    <a:pt x="126" y="12"/>
                    <a:pt x="128" y="11"/>
                  </a:cubicBezTo>
                  <a:cubicBezTo>
                    <a:pt x="130" y="10"/>
                    <a:pt x="131" y="7"/>
                    <a:pt x="133" y="8"/>
                  </a:cubicBezTo>
                  <a:cubicBezTo>
                    <a:pt x="136" y="8"/>
                    <a:pt x="140" y="11"/>
                    <a:pt x="141" y="14"/>
                  </a:cubicBezTo>
                  <a:cubicBezTo>
                    <a:pt x="142" y="16"/>
                    <a:pt x="137" y="17"/>
                    <a:pt x="137" y="20"/>
                  </a:cubicBezTo>
                  <a:cubicBezTo>
                    <a:pt x="137" y="22"/>
                    <a:pt x="139" y="25"/>
                    <a:pt x="141" y="26"/>
                  </a:cubicBezTo>
                  <a:cubicBezTo>
                    <a:pt x="143" y="28"/>
                    <a:pt x="144" y="30"/>
                    <a:pt x="147" y="30"/>
                  </a:cubicBezTo>
                  <a:cubicBezTo>
                    <a:pt x="150" y="29"/>
                    <a:pt x="153" y="24"/>
                    <a:pt x="156" y="24"/>
                  </a:cubicBezTo>
                  <a:cubicBezTo>
                    <a:pt x="158" y="23"/>
                    <a:pt x="157" y="26"/>
                    <a:pt x="161" y="27"/>
                  </a:cubicBezTo>
                  <a:cubicBezTo>
                    <a:pt x="165" y="28"/>
                    <a:pt x="173" y="29"/>
                    <a:pt x="178" y="29"/>
                  </a:cubicBezTo>
                  <a:cubicBezTo>
                    <a:pt x="183" y="29"/>
                    <a:pt x="185" y="26"/>
                    <a:pt x="187" y="25"/>
                  </a:cubicBezTo>
                  <a:cubicBezTo>
                    <a:pt x="190" y="23"/>
                    <a:pt x="191" y="20"/>
                    <a:pt x="193" y="20"/>
                  </a:cubicBezTo>
                  <a:cubicBezTo>
                    <a:pt x="196" y="19"/>
                    <a:pt x="200" y="21"/>
                    <a:pt x="202" y="20"/>
                  </a:cubicBezTo>
                  <a:cubicBezTo>
                    <a:pt x="205" y="20"/>
                    <a:pt x="205" y="16"/>
                    <a:pt x="207" y="15"/>
                  </a:cubicBezTo>
                  <a:cubicBezTo>
                    <a:pt x="209" y="15"/>
                    <a:pt x="211" y="17"/>
                    <a:pt x="213" y="18"/>
                  </a:cubicBezTo>
                  <a:cubicBezTo>
                    <a:pt x="216" y="18"/>
                    <a:pt x="219" y="18"/>
                    <a:pt x="221" y="19"/>
                  </a:cubicBezTo>
                  <a:cubicBezTo>
                    <a:pt x="223" y="20"/>
                    <a:pt x="223" y="21"/>
                    <a:pt x="224" y="23"/>
                  </a:cubicBezTo>
                  <a:cubicBezTo>
                    <a:pt x="224" y="25"/>
                    <a:pt x="222" y="27"/>
                    <a:pt x="223" y="29"/>
                  </a:cubicBezTo>
                  <a:cubicBezTo>
                    <a:pt x="224" y="31"/>
                    <a:pt x="226" y="34"/>
                    <a:pt x="228" y="35"/>
                  </a:cubicBezTo>
                  <a:cubicBezTo>
                    <a:pt x="230" y="36"/>
                    <a:pt x="232" y="34"/>
                    <a:pt x="234" y="33"/>
                  </a:cubicBezTo>
                  <a:cubicBezTo>
                    <a:pt x="236" y="33"/>
                    <a:pt x="238" y="34"/>
                    <a:pt x="240" y="33"/>
                  </a:cubicBezTo>
                  <a:cubicBezTo>
                    <a:pt x="242" y="33"/>
                    <a:pt x="243" y="31"/>
                    <a:pt x="246" y="31"/>
                  </a:cubicBezTo>
                  <a:cubicBezTo>
                    <a:pt x="246" y="31"/>
                    <a:pt x="247" y="31"/>
                    <a:pt x="247" y="31"/>
                  </a:cubicBezTo>
                  <a:cubicBezTo>
                    <a:pt x="247" y="31"/>
                    <a:pt x="247" y="32"/>
                    <a:pt x="247" y="32"/>
                  </a:cubicBezTo>
                  <a:cubicBezTo>
                    <a:pt x="246" y="35"/>
                    <a:pt x="244" y="36"/>
                    <a:pt x="243" y="37"/>
                  </a:cubicBezTo>
                  <a:cubicBezTo>
                    <a:pt x="241" y="39"/>
                    <a:pt x="239" y="40"/>
                    <a:pt x="237" y="41"/>
                  </a:cubicBezTo>
                  <a:cubicBezTo>
                    <a:pt x="236" y="42"/>
                    <a:pt x="234" y="43"/>
                    <a:pt x="233" y="44"/>
                  </a:cubicBezTo>
                  <a:cubicBezTo>
                    <a:pt x="232" y="45"/>
                    <a:pt x="230" y="45"/>
                    <a:pt x="229" y="46"/>
                  </a:cubicBezTo>
                  <a:cubicBezTo>
                    <a:pt x="228" y="47"/>
                    <a:pt x="227" y="49"/>
                    <a:pt x="226" y="50"/>
                  </a:cubicBezTo>
                  <a:cubicBezTo>
                    <a:pt x="225" y="51"/>
                    <a:pt x="224" y="51"/>
                    <a:pt x="222" y="52"/>
                  </a:cubicBezTo>
                  <a:cubicBezTo>
                    <a:pt x="221" y="53"/>
                    <a:pt x="219" y="55"/>
                    <a:pt x="218" y="56"/>
                  </a:cubicBezTo>
                  <a:cubicBezTo>
                    <a:pt x="217" y="58"/>
                    <a:pt x="217" y="60"/>
                    <a:pt x="216" y="62"/>
                  </a:cubicBezTo>
                  <a:cubicBezTo>
                    <a:pt x="216" y="64"/>
                    <a:pt x="216" y="65"/>
                    <a:pt x="216" y="67"/>
                  </a:cubicBezTo>
                  <a:cubicBezTo>
                    <a:pt x="216" y="69"/>
                    <a:pt x="215" y="70"/>
                    <a:pt x="214" y="72"/>
                  </a:cubicBezTo>
                  <a:cubicBezTo>
                    <a:pt x="214" y="73"/>
                    <a:pt x="214" y="76"/>
                    <a:pt x="213" y="78"/>
                  </a:cubicBezTo>
                  <a:cubicBezTo>
                    <a:pt x="212" y="79"/>
                    <a:pt x="209" y="79"/>
                    <a:pt x="207" y="80"/>
                  </a:cubicBezTo>
                  <a:cubicBezTo>
                    <a:pt x="206" y="81"/>
                    <a:pt x="204" y="83"/>
                    <a:pt x="203" y="85"/>
                  </a:cubicBezTo>
                  <a:cubicBezTo>
                    <a:pt x="201" y="86"/>
                    <a:pt x="199" y="88"/>
                    <a:pt x="198" y="89"/>
                  </a:cubicBezTo>
                  <a:cubicBezTo>
                    <a:pt x="196" y="90"/>
                    <a:pt x="195" y="90"/>
                    <a:pt x="193" y="91"/>
                  </a:cubicBezTo>
                  <a:cubicBezTo>
                    <a:pt x="192" y="92"/>
                    <a:pt x="191" y="93"/>
                    <a:pt x="190" y="94"/>
                  </a:cubicBezTo>
                  <a:cubicBezTo>
                    <a:pt x="190" y="95"/>
                    <a:pt x="189" y="95"/>
                    <a:pt x="188" y="97"/>
                  </a:cubicBezTo>
                  <a:cubicBezTo>
                    <a:pt x="188" y="98"/>
                    <a:pt x="189" y="100"/>
                    <a:pt x="188" y="101"/>
                  </a:cubicBezTo>
                  <a:cubicBezTo>
                    <a:pt x="187" y="103"/>
                    <a:pt x="185" y="103"/>
                    <a:pt x="184" y="104"/>
                  </a:cubicBezTo>
                  <a:cubicBezTo>
                    <a:pt x="183" y="105"/>
                    <a:pt x="183" y="108"/>
                    <a:pt x="181" y="109"/>
                  </a:cubicBezTo>
                  <a:cubicBezTo>
                    <a:pt x="180" y="110"/>
                    <a:pt x="179" y="110"/>
                    <a:pt x="177" y="110"/>
                  </a:cubicBezTo>
                  <a:cubicBezTo>
                    <a:pt x="176" y="110"/>
                    <a:pt x="174" y="110"/>
                    <a:pt x="172" y="110"/>
                  </a:cubicBezTo>
                  <a:cubicBezTo>
                    <a:pt x="171" y="110"/>
                    <a:pt x="170" y="111"/>
                    <a:pt x="169" y="112"/>
                  </a:cubicBezTo>
                  <a:cubicBezTo>
                    <a:pt x="167" y="112"/>
                    <a:pt x="165" y="114"/>
                    <a:pt x="164" y="115"/>
                  </a:cubicBezTo>
                  <a:cubicBezTo>
                    <a:pt x="162" y="116"/>
                    <a:pt x="160" y="117"/>
                    <a:pt x="159" y="119"/>
                  </a:cubicBezTo>
                  <a:cubicBezTo>
                    <a:pt x="159" y="121"/>
                    <a:pt x="160" y="123"/>
                    <a:pt x="159" y="125"/>
                  </a:cubicBezTo>
                  <a:cubicBezTo>
                    <a:pt x="158" y="126"/>
                    <a:pt x="156" y="126"/>
                    <a:pt x="155" y="127"/>
                  </a:cubicBezTo>
                  <a:cubicBezTo>
                    <a:pt x="153" y="127"/>
                    <a:pt x="152" y="126"/>
                    <a:pt x="151" y="127"/>
                  </a:cubicBezTo>
                  <a:cubicBezTo>
                    <a:pt x="150" y="128"/>
                    <a:pt x="149" y="130"/>
                    <a:pt x="149" y="132"/>
                  </a:cubicBezTo>
                  <a:cubicBezTo>
                    <a:pt x="148" y="134"/>
                    <a:pt x="148" y="136"/>
                    <a:pt x="147" y="137"/>
                  </a:cubicBezTo>
                  <a:cubicBezTo>
                    <a:pt x="146" y="139"/>
                    <a:pt x="146" y="139"/>
                    <a:pt x="144" y="140"/>
                  </a:cubicBezTo>
                  <a:cubicBezTo>
                    <a:pt x="143" y="141"/>
                    <a:pt x="140" y="140"/>
                    <a:pt x="139" y="143"/>
                  </a:cubicBezTo>
                  <a:cubicBezTo>
                    <a:pt x="138" y="146"/>
                    <a:pt x="139" y="153"/>
                    <a:pt x="139" y="156"/>
                  </a:cubicBezTo>
                  <a:cubicBezTo>
                    <a:pt x="139" y="159"/>
                    <a:pt x="143" y="162"/>
                    <a:pt x="139" y="161"/>
                  </a:cubicBezTo>
                  <a:cubicBezTo>
                    <a:pt x="136" y="161"/>
                    <a:pt x="127" y="156"/>
                    <a:pt x="124" y="156"/>
                  </a:cubicBezTo>
                  <a:cubicBezTo>
                    <a:pt x="120" y="156"/>
                    <a:pt x="122" y="158"/>
                    <a:pt x="121" y="160"/>
                  </a:cubicBezTo>
                  <a:cubicBezTo>
                    <a:pt x="120" y="161"/>
                    <a:pt x="119" y="163"/>
                    <a:pt x="117" y="164"/>
                  </a:cubicBezTo>
                  <a:cubicBezTo>
                    <a:pt x="116" y="164"/>
                    <a:pt x="114" y="163"/>
                    <a:pt x="113" y="163"/>
                  </a:cubicBezTo>
                  <a:cubicBezTo>
                    <a:pt x="111" y="162"/>
                    <a:pt x="110" y="162"/>
                    <a:pt x="109" y="161"/>
                  </a:cubicBezTo>
                  <a:cubicBezTo>
                    <a:pt x="108" y="159"/>
                    <a:pt x="108" y="157"/>
                    <a:pt x="108" y="156"/>
                  </a:cubicBezTo>
                  <a:cubicBezTo>
                    <a:pt x="108" y="154"/>
                    <a:pt x="108" y="153"/>
                    <a:pt x="109" y="152"/>
                  </a:cubicBezTo>
                  <a:cubicBezTo>
                    <a:pt x="110" y="151"/>
                    <a:pt x="113" y="151"/>
                    <a:pt x="112" y="150"/>
                  </a:cubicBezTo>
                  <a:cubicBezTo>
                    <a:pt x="112" y="148"/>
                    <a:pt x="109" y="146"/>
                    <a:pt x="107" y="146"/>
                  </a:cubicBezTo>
                  <a:cubicBezTo>
                    <a:pt x="105" y="145"/>
                    <a:pt x="103" y="145"/>
                    <a:pt x="101" y="146"/>
                  </a:cubicBezTo>
                  <a:cubicBezTo>
                    <a:pt x="99" y="146"/>
                    <a:pt x="95" y="145"/>
                    <a:pt x="93" y="146"/>
                  </a:cubicBezTo>
                  <a:cubicBezTo>
                    <a:pt x="91" y="147"/>
                    <a:pt x="90" y="148"/>
                    <a:pt x="88" y="149"/>
                  </a:cubicBezTo>
                  <a:cubicBezTo>
                    <a:pt x="86" y="150"/>
                    <a:pt x="84" y="154"/>
                    <a:pt x="82" y="152"/>
                  </a:cubicBezTo>
                  <a:cubicBezTo>
                    <a:pt x="79" y="151"/>
                    <a:pt x="82" y="145"/>
                    <a:pt x="80" y="143"/>
                  </a:cubicBezTo>
                  <a:cubicBezTo>
                    <a:pt x="79" y="140"/>
                    <a:pt x="77" y="142"/>
                    <a:pt x="75" y="141"/>
                  </a:cubicBezTo>
                  <a:cubicBezTo>
                    <a:pt x="73" y="141"/>
                    <a:pt x="72" y="141"/>
                    <a:pt x="70" y="140"/>
                  </a:cubicBezTo>
                  <a:cubicBezTo>
                    <a:pt x="68" y="140"/>
                    <a:pt x="65" y="139"/>
                    <a:pt x="63" y="138"/>
                  </a:cubicBezTo>
                  <a:cubicBezTo>
                    <a:pt x="61" y="138"/>
                    <a:pt x="59" y="137"/>
                    <a:pt x="57" y="137"/>
                  </a:cubicBezTo>
                  <a:cubicBezTo>
                    <a:pt x="56" y="136"/>
                    <a:pt x="56" y="135"/>
                    <a:pt x="54" y="134"/>
                  </a:cubicBezTo>
                  <a:cubicBezTo>
                    <a:pt x="53" y="134"/>
                    <a:pt x="50" y="132"/>
                    <a:pt x="48" y="131"/>
                  </a:cubicBezTo>
                  <a:cubicBezTo>
                    <a:pt x="47" y="131"/>
                    <a:pt x="45" y="131"/>
                    <a:pt x="44" y="131"/>
                  </a:cubicBezTo>
                  <a:cubicBezTo>
                    <a:pt x="42" y="130"/>
                    <a:pt x="40" y="130"/>
                    <a:pt x="38" y="131"/>
                  </a:cubicBezTo>
                  <a:cubicBezTo>
                    <a:pt x="36" y="131"/>
                    <a:pt x="34" y="131"/>
                    <a:pt x="32" y="132"/>
                  </a:cubicBezTo>
                  <a:cubicBezTo>
                    <a:pt x="30" y="132"/>
                    <a:pt x="28" y="133"/>
                    <a:pt x="25" y="133"/>
                  </a:cubicBezTo>
                  <a:cubicBezTo>
                    <a:pt x="23" y="133"/>
                    <a:pt x="20" y="133"/>
                    <a:pt x="17" y="133"/>
                  </a:cubicBezTo>
                  <a:cubicBezTo>
                    <a:pt x="14" y="133"/>
                    <a:pt x="12" y="133"/>
                    <a:pt x="10" y="132"/>
                  </a:cubicBezTo>
                  <a:cubicBezTo>
                    <a:pt x="8" y="131"/>
                    <a:pt x="9" y="129"/>
                    <a:pt x="8" y="128"/>
                  </a:cubicBezTo>
                  <a:cubicBezTo>
                    <a:pt x="7" y="127"/>
                    <a:pt x="6" y="128"/>
                    <a:pt x="4" y="126"/>
                  </a:cubicBezTo>
                  <a:cubicBezTo>
                    <a:pt x="3" y="125"/>
                    <a:pt x="2" y="125"/>
                    <a:pt x="1" y="125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6638" y="14215"/>
              <a:ext cx="686" cy="848"/>
            </a:xfrm>
            <a:custGeom>
              <a:avLst/>
              <a:gdLst>
                <a:gd name="T0" fmla="*/ 27 w 66"/>
                <a:gd name="T1" fmla="*/ 78 h 80"/>
                <a:gd name="T2" fmla="*/ 19 w 66"/>
                <a:gd name="T3" fmla="*/ 74 h 80"/>
                <a:gd name="T4" fmla="*/ 13 w 66"/>
                <a:gd name="T5" fmla="*/ 77 h 80"/>
                <a:gd name="T6" fmla="*/ 6 w 66"/>
                <a:gd name="T7" fmla="*/ 73 h 80"/>
                <a:gd name="T8" fmla="*/ 10 w 66"/>
                <a:gd name="T9" fmla="*/ 69 h 80"/>
                <a:gd name="T10" fmla="*/ 10 w 66"/>
                <a:gd name="T11" fmla="*/ 63 h 80"/>
                <a:gd name="T12" fmla="*/ 16 w 66"/>
                <a:gd name="T13" fmla="*/ 63 h 80"/>
                <a:gd name="T14" fmla="*/ 17 w 66"/>
                <a:gd name="T15" fmla="*/ 57 h 80"/>
                <a:gd name="T16" fmla="*/ 12 w 66"/>
                <a:gd name="T17" fmla="*/ 54 h 80"/>
                <a:gd name="T18" fmla="*/ 14 w 66"/>
                <a:gd name="T19" fmla="*/ 50 h 80"/>
                <a:gd name="T20" fmla="*/ 7 w 66"/>
                <a:gd name="T21" fmla="*/ 47 h 80"/>
                <a:gd name="T22" fmla="*/ 7 w 66"/>
                <a:gd name="T23" fmla="*/ 41 h 80"/>
                <a:gd name="T24" fmla="*/ 12 w 66"/>
                <a:gd name="T25" fmla="*/ 38 h 80"/>
                <a:gd name="T26" fmla="*/ 4 w 66"/>
                <a:gd name="T27" fmla="*/ 38 h 80"/>
                <a:gd name="T28" fmla="*/ 6 w 66"/>
                <a:gd name="T29" fmla="*/ 28 h 80"/>
                <a:gd name="T30" fmla="*/ 0 w 66"/>
                <a:gd name="T31" fmla="*/ 26 h 80"/>
                <a:gd name="T32" fmla="*/ 5 w 66"/>
                <a:gd name="T33" fmla="*/ 19 h 80"/>
                <a:gd name="T34" fmla="*/ 2 w 66"/>
                <a:gd name="T35" fmla="*/ 12 h 80"/>
                <a:gd name="T36" fmla="*/ 10 w 66"/>
                <a:gd name="T37" fmla="*/ 8 h 80"/>
                <a:gd name="T38" fmla="*/ 6 w 66"/>
                <a:gd name="T39" fmla="*/ 1 h 80"/>
                <a:gd name="T40" fmla="*/ 6 w 66"/>
                <a:gd name="T41" fmla="*/ 1 h 80"/>
                <a:gd name="T42" fmla="*/ 10 w 66"/>
                <a:gd name="T43" fmla="*/ 0 h 80"/>
                <a:gd name="T44" fmla="*/ 15 w 66"/>
                <a:gd name="T45" fmla="*/ 0 h 80"/>
                <a:gd name="T46" fmla="*/ 18 w 66"/>
                <a:gd name="T47" fmla="*/ 2 h 80"/>
                <a:gd name="T48" fmla="*/ 22 w 66"/>
                <a:gd name="T49" fmla="*/ 7 h 80"/>
                <a:gd name="T50" fmla="*/ 25 w 66"/>
                <a:gd name="T51" fmla="*/ 7 h 80"/>
                <a:gd name="T52" fmla="*/ 28 w 66"/>
                <a:gd name="T53" fmla="*/ 5 h 80"/>
                <a:gd name="T54" fmla="*/ 31 w 66"/>
                <a:gd name="T55" fmla="*/ 2 h 80"/>
                <a:gd name="T56" fmla="*/ 35 w 66"/>
                <a:gd name="T57" fmla="*/ 3 h 80"/>
                <a:gd name="T58" fmla="*/ 39 w 66"/>
                <a:gd name="T59" fmla="*/ 7 h 80"/>
                <a:gd name="T60" fmla="*/ 43 w 66"/>
                <a:gd name="T61" fmla="*/ 9 h 80"/>
                <a:gd name="T62" fmla="*/ 47 w 66"/>
                <a:gd name="T63" fmla="*/ 11 h 80"/>
                <a:gd name="T64" fmla="*/ 55 w 66"/>
                <a:gd name="T65" fmla="*/ 11 h 80"/>
                <a:gd name="T66" fmla="*/ 59 w 66"/>
                <a:gd name="T67" fmla="*/ 9 h 80"/>
                <a:gd name="T68" fmla="*/ 63 w 66"/>
                <a:gd name="T69" fmla="*/ 9 h 80"/>
                <a:gd name="T70" fmla="*/ 64 w 66"/>
                <a:gd name="T71" fmla="*/ 11 h 80"/>
                <a:gd name="T72" fmla="*/ 66 w 66"/>
                <a:gd name="T73" fmla="*/ 16 h 80"/>
                <a:gd name="T74" fmla="*/ 66 w 66"/>
                <a:gd name="T75" fmla="*/ 23 h 80"/>
                <a:gd name="T76" fmla="*/ 65 w 66"/>
                <a:gd name="T77" fmla="*/ 28 h 80"/>
                <a:gd name="T78" fmla="*/ 64 w 66"/>
                <a:gd name="T79" fmla="*/ 33 h 80"/>
                <a:gd name="T80" fmla="*/ 65 w 66"/>
                <a:gd name="T81" fmla="*/ 38 h 80"/>
                <a:gd name="T82" fmla="*/ 65 w 66"/>
                <a:gd name="T83" fmla="*/ 44 h 80"/>
                <a:gd name="T84" fmla="*/ 65 w 66"/>
                <a:gd name="T85" fmla="*/ 45 h 80"/>
                <a:gd name="T86" fmla="*/ 61 w 66"/>
                <a:gd name="T87" fmla="*/ 42 h 80"/>
                <a:gd name="T88" fmla="*/ 55 w 66"/>
                <a:gd name="T89" fmla="*/ 45 h 80"/>
                <a:gd name="T90" fmla="*/ 47 w 66"/>
                <a:gd name="T91" fmla="*/ 45 h 80"/>
                <a:gd name="T92" fmla="*/ 40 w 66"/>
                <a:gd name="T93" fmla="*/ 56 h 80"/>
                <a:gd name="T94" fmla="*/ 35 w 66"/>
                <a:gd name="T95" fmla="*/ 66 h 80"/>
                <a:gd name="T96" fmla="*/ 27 w 66"/>
                <a:gd name="T97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80">
                  <a:moveTo>
                    <a:pt x="27" y="78"/>
                  </a:moveTo>
                  <a:cubicBezTo>
                    <a:pt x="23" y="80"/>
                    <a:pt x="22" y="74"/>
                    <a:pt x="19" y="74"/>
                  </a:cubicBezTo>
                  <a:cubicBezTo>
                    <a:pt x="16" y="74"/>
                    <a:pt x="16" y="77"/>
                    <a:pt x="13" y="77"/>
                  </a:cubicBezTo>
                  <a:cubicBezTo>
                    <a:pt x="11" y="77"/>
                    <a:pt x="7" y="75"/>
                    <a:pt x="6" y="73"/>
                  </a:cubicBezTo>
                  <a:cubicBezTo>
                    <a:pt x="5" y="71"/>
                    <a:pt x="9" y="70"/>
                    <a:pt x="10" y="69"/>
                  </a:cubicBezTo>
                  <a:cubicBezTo>
                    <a:pt x="10" y="67"/>
                    <a:pt x="9" y="64"/>
                    <a:pt x="10" y="63"/>
                  </a:cubicBezTo>
                  <a:cubicBezTo>
                    <a:pt x="12" y="61"/>
                    <a:pt x="15" y="64"/>
                    <a:pt x="16" y="63"/>
                  </a:cubicBezTo>
                  <a:cubicBezTo>
                    <a:pt x="18" y="61"/>
                    <a:pt x="18" y="58"/>
                    <a:pt x="17" y="57"/>
                  </a:cubicBezTo>
                  <a:cubicBezTo>
                    <a:pt x="16" y="55"/>
                    <a:pt x="13" y="56"/>
                    <a:pt x="12" y="54"/>
                  </a:cubicBezTo>
                  <a:cubicBezTo>
                    <a:pt x="11" y="52"/>
                    <a:pt x="15" y="51"/>
                    <a:pt x="14" y="50"/>
                  </a:cubicBezTo>
                  <a:cubicBezTo>
                    <a:pt x="13" y="48"/>
                    <a:pt x="8" y="49"/>
                    <a:pt x="7" y="47"/>
                  </a:cubicBezTo>
                  <a:cubicBezTo>
                    <a:pt x="6" y="45"/>
                    <a:pt x="6" y="43"/>
                    <a:pt x="7" y="41"/>
                  </a:cubicBezTo>
                  <a:cubicBezTo>
                    <a:pt x="8" y="39"/>
                    <a:pt x="14" y="39"/>
                    <a:pt x="12" y="38"/>
                  </a:cubicBezTo>
                  <a:cubicBezTo>
                    <a:pt x="10" y="36"/>
                    <a:pt x="5" y="40"/>
                    <a:pt x="4" y="38"/>
                  </a:cubicBezTo>
                  <a:cubicBezTo>
                    <a:pt x="2" y="35"/>
                    <a:pt x="7" y="31"/>
                    <a:pt x="6" y="28"/>
                  </a:cubicBezTo>
                  <a:cubicBezTo>
                    <a:pt x="5" y="26"/>
                    <a:pt x="0" y="28"/>
                    <a:pt x="0" y="26"/>
                  </a:cubicBezTo>
                  <a:cubicBezTo>
                    <a:pt x="0" y="23"/>
                    <a:pt x="5" y="21"/>
                    <a:pt x="5" y="19"/>
                  </a:cubicBezTo>
                  <a:cubicBezTo>
                    <a:pt x="6" y="16"/>
                    <a:pt x="1" y="14"/>
                    <a:pt x="2" y="12"/>
                  </a:cubicBezTo>
                  <a:cubicBezTo>
                    <a:pt x="3" y="9"/>
                    <a:pt x="10" y="12"/>
                    <a:pt x="10" y="8"/>
                  </a:cubicBezTo>
                  <a:cubicBezTo>
                    <a:pt x="9" y="6"/>
                    <a:pt x="8" y="3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19" y="3"/>
                    <a:pt x="21" y="6"/>
                    <a:pt x="22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9" y="4"/>
                    <a:pt x="30" y="2"/>
                    <a:pt x="31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7" y="4"/>
                    <a:pt x="37" y="6"/>
                    <a:pt x="39" y="7"/>
                  </a:cubicBezTo>
                  <a:cubicBezTo>
                    <a:pt x="40" y="8"/>
                    <a:pt x="42" y="8"/>
                    <a:pt x="43" y="9"/>
                  </a:cubicBezTo>
                  <a:cubicBezTo>
                    <a:pt x="45" y="9"/>
                    <a:pt x="45" y="11"/>
                    <a:pt x="47" y="11"/>
                  </a:cubicBezTo>
                  <a:cubicBezTo>
                    <a:pt x="50" y="11"/>
                    <a:pt x="53" y="11"/>
                    <a:pt x="55" y="11"/>
                  </a:cubicBezTo>
                  <a:cubicBezTo>
                    <a:pt x="57" y="10"/>
                    <a:pt x="57" y="9"/>
                    <a:pt x="59" y="9"/>
                  </a:cubicBezTo>
                  <a:cubicBezTo>
                    <a:pt x="60" y="9"/>
                    <a:pt x="62" y="9"/>
                    <a:pt x="63" y="9"/>
                  </a:cubicBezTo>
                  <a:cubicBezTo>
                    <a:pt x="64" y="9"/>
                    <a:pt x="64" y="11"/>
                    <a:pt x="64" y="11"/>
                  </a:cubicBezTo>
                  <a:cubicBezTo>
                    <a:pt x="65" y="11"/>
                    <a:pt x="65" y="15"/>
                    <a:pt x="66" y="16"/>
                  </a:cubicBezTo>
                  <a:cubicBezTo>
                    <a:pt x="66" y="18"/>
                    <a:pt x="66" y="22"/>
                    <a:pt x="66" y="23"/>
                  </a:cubicBezTo>
                  <a:cubicBezTo>
                    <a:pt x="66" y="24"/>
                    <a:pt x="66" y="27"/>
                    <a:pt x="65" y="28"/>
                  </a:cubicBezTo>
                  <a:cubicBezTo>
                    <a:pt x="65" y="30"/>
                    <a:pt x="64" y="31"/>
                    <a:pt x="64" y="33"/>
                  </a:cubicBezTo>
                  <a:cubicBezTo>
                    <a:pt x="64" y="35"/>
                    <a:pt x="65" y="36"/>
                    <a:pt x="65" y="38"/>
                  </a:cubicBezTo>
                  <a:cubicBezTo>
                    <a:pt x="65" y="40"/>
                    <a:pt x="65" y="41"/>
                    <a:pt x="65" y="44"/>
                  </a:cubicBezTo>
                  <a:cubicBezTo>
                    <a:pt x="65" y="44"/>
                    <a:pt x="65" y="44"/>
                    <a:pt x="65" y="45"/>
                  </a:cubicBezTo>
                  <a:cubicBezTo>
                    <a:pt x="64" y="43"/>
                    <a:pt x="62" y="42"/>
                    <a:pt x="61" y="42"/>
                  </a:cubicBezTo>
                  <a:cubicBezTo>
                    <a:pt x="58" y="41"/>
                    <a:pt x="58" y="45"/>
                    <a:pt x="55" y="45"/>
                  </a:cubicBezTo>
                  <a:cubicBezTo>
                    <a:pt x="53" y="46"/>
                    <a:pt x="50" y="44"/>
                    <a:pt x="47" y="45"/>
                  </a:cubicBezTo>
                  <a:cubicBezTo>
                    <a:pt x="45" y="47"/>
                    <a:pt x="42" y="52"/>
                    <a:pt x="40" y="56"/>
                  </a:cubicBezTo>
                  <a:cubicBezTo>
                    <a:pt x="38" y="59"/>
                    <a:pt x="38" y="62"/>
                    <a:pt x="35" y="66"/>
                  </a:cubicBezTo>
                  <a:cubicBezTo>
                    <a:pt x="33" y="70"/>
                    <a:pt x="30" y="76"/>
                    <a:pt x="27" y="78"/>
                  </a:cubicBezTo>
                  <a:close/>
                </a:path>
              </a:pathLst>
            </a:custGeom>
            <a:solidFill>
              <a:srgbClr val="00B05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7279" y="13415"/>
              <a:ext cx="1104" cy="1400"/>
            </a:xfrm>
            <a:custGeom>
              <a:avLst/>
              <a:gdLst>
                <a:gd name="T0" fmla="*/ 106 w 106"/>
                <a:gd name="T1" fmla="*/ 65 h 132"/>
                <a:gd name="T2" fmla="*/ 106 w 106"/>
                <a:gd name="T3" fmla="*/ 65 h 132"/>
                <a:gd name="T4" fmla="*/ 102 w 106"/>
                <a:gd name="T5" fmla="*/ 72 h 132"/>
                <a:gd name="T6" fmla="*/ 98 w 106"/>
                <a:gd name="T7" fmla="*/ 77 h 132"/>
                <a:gd name="T8" fmla="*/ 89 w 106"/>
                <a:gd name="T9" fmla="*/ 81 h 132"/>
                <a:gd name="T10" fmla="*/ 88 w 106"/>
                <a:gd name="T11" fmla="*/ 91 h 132"/>
                <a:gd name="T12" fmla="*/ 75 w 106"/>
                <a:gd name="T13" fmla="*/ 96 h 132"/>
                <a:gd name="T14" fmla="*/ 73 w 106"/>
                <a:gd name="T15" fmla="*/ 106 h 132"/>
                <a:gd name="T16" fmla="*/ 62 w 106"/>
                <a:gd name="T17" fmla="*/ 108 h 132"/>
                <a:gd name="T18" fmla="*/ 48 w 106"/>
                <a:gd name="T19" fmla="*/ 108 h 132"/>
                <a:gd name="T20" fmla="*/ 43 w 106"/>
                <a:gd name="T21" fmla="*/ 120 h 132"/>
                <a:gd name="T22" fmla="*/ 10 w 106"/>
                <a:gd name="T23" fmla="*/ 126 h 132"/>
                <a:gd name="T24" fmla="*/ 4 w 106"/>
                <a:gd name="T25" fmla="*/ 126 h 132"/>
                <a:gd name="T26" fmla="*/ 4 w 106"/>
                <a:gd name="T27" fmla="*/ 119 h 132"/>
                <a:gd name="T28" fmla="*/ 4 w 106"/>
                <a:gd name="T29" fmla="*/ 109 h 132"/>
                <a:gd name="T30" fmla="*/ 5 w 106"/>
                <a:gd name="T31" fmla="*/ 97 h 132"/>
                <a:gd name="T32" fmla="*/ 2 w 106"/>
                <a:gd name="T33" fmla="*/ 90 h 132"/>
                <a:gd name="T34" fmla="*/ 1 w 106"/>
                <a:gd name="T35" fmla="*/ 89 h 132"/>
                <a:gd name="T36" fmla="*/ 5 w 106"/>
                <a:gd name="T37" fmla="*/ 82 h 132"/>
                <a:gd name="T38" fmla="*/ 10 w 106"/>
                <a:gd name="T39" fmla="*/ 78 h 132"/>
                <a:gd name="T40" fmla="*/ 13 w 106"/>
                <a:gd name="T41" fmla="*/ 72 h 132"/>
                <a:gd name="T42" fmla="*/ 13 w 106"/>
                <a:gd name="T43" fmla="*/ 61 h 132"/>
                <a:gd name="T44" fmla="*/ 10 w 106"/>
                <a:gd name="T45" fmla="*/ 50 h 132"/>
                <a:gd name="T46" fmla="*/ 7 w 106"/>
                <a:gd name="T47" fmla="*/ 39 h 132"/>
                <a:gd name="T48" fmla="*/ 11 w 106"/>
                <a:gd name="T49" fmla="*/ 29 h 132"/>
                <a:gd name="T50" fmla="*/ 18 w 106"/>
                <a:gd name="T51" fmla="*/ 22 h 132"/>
                <a:gd name="T52" fmla="*/ 25 w 106"/>
                <a:gd name="T53" fmla="*/ 18 h 132"/>
                <a:gd name="T54" fmla="*/ 27 w 106"/>
                <a:gd name="T55" fmla="*/ 12 h 132"/>
                <a:gd name="T56" fmla="*/ 29 w 106"/>
                <a:gd name="T57" fmla="*/ 7 h 132"/>
                <a:gd name="T58" fmla="*/ 33 w 106"/>
                <a:gd name="T59" fmla="*/ 3 h 132"/>
                <a:gd name="T60" fmla="*/ 40 w 106"/>
                <a:gd name="T61" fmla="*/ 1 h 132"/>
                <a:gd name="T62" fmla="*/ 46 w 106"/>
                <a:gd name="T63" fmla="*/ 4 h 132"/>
                <a:gd name="T64" fmla="*/ 51 w 106"/>
                <a:gd name="T65" fmla="*/ 10 h 132"/>
                <a:gd name="T66" fmla="*/ 53 w 106"/>
                <a:gd name="T67" fmla="*/ 17 h 132"/>
                <a:gd name="T68" fmla="*/ 56 w 106"/>
                <a:gd name="T69" fmla="*/ 22 h 132"/>
                <a:gd name="T70" fmla="*/ 62 w 106"/>
                <a:gd name="T71" fmla="*/ 23 h 132"/>
                <a:gd name="T72" fmla="*/ 68 w 106"/>
                <a:gd name="T73" fmla="*/ 23 h 132"/>
                <a:gd name="T74" fmla="*/ 71 w 106"/>
                <a:gd name="T75" fmla="*/ 29 h 132"/>
                <a:gd name="T76" fmla="*/ 76 w 106"/>
                <a:gd name="T77" fmla="*/ 33 h 132"/>
                <a:gd name="T78" fmla="*/ 76 w 106"/>
                <a:gd name="T79" fmla="*/ 39 h 132"/>
                <a:gd name="T80" fmla="*/ 83 w 106"/>
                <a:gd name="T81" fmla="*/ 45 h 132"/>
                <a:gd name="T82" fmla="*/ 84 w 106"/>
                <a:gd name="T83" fmla="*/ 54 h 132"/>
                <a:gd name="T84" fmla="*/ 93 w 106"/>
                <a:gd name="T85" fmla="*/ 58 h 132"/>
                <a:gd name="T86" fmla="*/ 101 w 106"/>
                <a:gd name="T87" fmla="*/ 61 h 132"/>
                <a:gd name="T88" fmla="*/ 104 w 106"/>
                <a:gd name="T89" fmla="*/ 63 h 132"/>
                <a:gd name="T90" fmla="*/ 106 w 106"/>
                <a:gd name="T91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132">
                  <a:moveTo>
                    <a:pt x="106" y="65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lose/>
                  <a:moveTo>
                    <a:pt x="106" y="65"/>
                  </a:moveTo>
                  <a:cubicBezTo>
                    <a:pt x="106" y="65"/>
                    <a:pt x="106" y="66"/>
                    <a:pt x="105" y="66"/>
                  </a:cubicBezTo>
                  <a:cubicBezTo>
                    <a:pt x="104" y="68"/>
                    <a:pt x="102" y="70"/>
                    <a:pt x="102" y="72"/>
                  </a:cubicBezTo>
                  <a:cubicBezTo>
                    <a:pt x="101" y="74"/>
                    <a:pt x="104" y="76"/>
                    <a:pt x="103" y="77"/>
                  </a:cubicBezTo>
                  <a:cubicBezTo>
                    <a:pt x="102" y="79"/>
                    <a:pt x="99" y="76"/>
                    <a:pt x="98" y="77"/>
                  </a:cubicBezTo>
                  <a:cubicBezTo>
                    <a:pt x="96" y="79"/>
                    <a:pt x="97" y="83"/>
                    <a:pt x="95" y="84"/>
                  </a:cubicBezTo>
                  <a:cubicBezTo>
                    <a:pt x="93" y="85"/>
                    <a:pt x="91" y="80"/>
                    <a:pt x="89" y="81"/>
                  </a:cubicBezTo>
                  <a:cubicBezTo>
                    <a:pt x="87" y="81"/>
                    <a:pt x="87" y="84"/>
                    <a:pt x="86" y="86"/>
                  </a:cubicBezTo>
                  <a:cubicBezTo>
                    <a:pt x="86" y="88"/>
                    <a:pt x="90" y="90"/>
                    <a:pt x="88" y="91"/>
                  </a:cubicBezTo>
                  <a:cubicBezTo>
                    <a:pt x="87" y="93"/>
                    <a:pt x="83" y="92"/>
                    <a:pt x="80" y="93"/>
                  </a:cubicBezTo>
                  <a:cubicBezTo>
                    <a:pt x="78" y="94"/>
                    <a:pt x="75" y="94"/>
                    <a:pt x="75" y="96"/>
                  </a:cubicBezTo>
                  <a:cubicBezTo>
                    <a:pt x="75" y="99"/>
                    <a:pt x="82" y="100"/>
                    <a:pt x="81" y="102"/>
                  </a:cubicBezTo>
                  <a:cubicBezTo>
                    <a:pt x="81" y="105"/>
                    <a:pt x="76" y="106"/>
                    <a:pt x="73" y="106"/>
                  </a:cubicBezTo>
                  <a:cubicBezTo>
                    <a:pt x="71" y="106"/>
                    <a:pt x="70" y="104"/>
                    <a:pt x="68" y="104"/>
                  </a:cubicBezTo>
                  <a:cubicBezTo>
                    <a:pt x="66" y="104"/>
                    <a:pt x="64" y="108"/>
                    <a:pt x="62" y="108"/>
                  </a:cubicBezTo>
                  <a:cubicBezTo>
                    <a:pt x="60" y="108"/>
                    <a:pt x="61" y="104"/>
                    <a:pt x="58" y="104"/>
                  </a:cubicBezTo>
                  <a:cubicBezTo>
                    <a:pt x="55" y="104"/>
                    <a:pt x="50" y="106"/>
                    <a:pt x="48" y="108"/>
                  </a:cubicBezTo>
                  <a:cubicBezTo>
                    <a:pt x="47" y="109"/>
                    <a:pt x="49" y="111"/>
                    <a:pt x="48" y="114"/>
                  </a:cubicBezTo>
                  <a:cubicBezTo>
                    <a:pt x="48" y="116"/>
                    <a:pt x="46" y="120"/>
                    <a:pt x="43" y="120"/>
                  </a:cubicBezTo>
                  <a:cubicBezTo>
                    <a:pt x="40" y="119"/>
                    <a:pt x="43" y="112"/>
                    <a:pt x="36" y="113"/>
                  </a:cubicBezTo>
                  <a:cubicBezTo>
                    <a:pt x="30" y="114"/>
                    <a:pt x="15" y="122"/>
                    <a:pt x="10" y="126"/>
                  </a:cubicBezTo>
                  <a:cubicBezTo>
                    <a:pt x="5" y="129"/>
                    <a:pt x="13" y="132"/>
                    <a:pt x="10" y="131"/>
                  </a:cubicBezTo>
                  <a:cubicBezTo>
                    <a:pt x="8" y="130"/>
                    <a:pt x="6" y="128"/>
                    <a:pt x="4" y="126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2"/>
                    <a:pt x="4" y="121"/>
                    <a:pt x="4" y="119"/>
                  </a:cubicBezTo>
                  <a:cubicBezTo>
                    <a:pt x="4" y="117"/>
                    <a:pt x="3" y="116"/>
                    <a:pt x="3" y="114"/>
                  </a:cubicBezTo>
                  <a:cubicBezTo>
                    <a:pt x="3" y="112"/>
                    <a:pt x="4" y="111"/>
                    <a:pt x="4" y="109"/>
                  </a:cubicBezTo>
                  <a:cubicBezTo>
                    <a:pt x="5" y="108"/>
                    <a:pt x="5" y="105"/>
                    <a:pt x="5" y="104"/>
                  </a:cubicBezTo>
                  <a:cubicBezTo>
                    <a:pt x="5" y="103"/>
                    <a:pt x="5" y="99"/>
                    <a:pt x="5" y="97"/>
                  </a:cubicBezTo>
                  <a:cubicBezTo>
                    <a:pt x="4" y="96"/>
                    <a:pt x="4" y="92"/>
                    <a:pt x="3" y="92"/>
                  </a:cubicBezTo>
                  <a:cubicBezTo>
                    <a:pt x="3" y="92"/>
                    <a:pt x="3" y="90"/>
                    <a:pt x="2" y="90"/>
                  </a:cubicBezTo>
                  <a:cubicBezTo>
                    <a:pt x="1" y="90"/>
                    <a:pt x="1" y="90"/>
                    <a:pt x="0" y="9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" y="87"/>
                    <a:pt x="2" y="86"/>
                    <a:pt x="2" y="85"/>
                  </a:cubicBezTo>
                  <a:cubicBezTo>
                    <a:pt x="3" y="84"/>
                    <a:pt x="4" y="83"/>
                    <a:pt x="5" y="82"/>
                  </a:cubicBezTo>
                  <a:cubicBezTo>
                    <a:pt x="6" y="81"/>
                    <a:pt x="7" y="81"/>
                    <a:pt x="8" y="80"/>
                  </a:cubicBezTo>
                  <a:cubicBezTo>
                    <a:pt x="9" y="79"/>
                    <a:pt x="10" y="79"/>
                    <a:pt x="10" y="78"/>
                  </a:cubicBezTo>
                  <a:cubicBezTo>
                    <a:pt x="11" y="78"/>
                    <a:pt x="12" y="76"/>
                    <a:pt x="12" y="75"/>
                  </a:cubicBezTo>
                  <a:cubicBezTo>
                    <a:pt x="13" y="74"/>
                    <a:pt x="13" y="73"/>
                    <a:pt x="13" y="72"/>
                  </a:cubicBezTo>
                  <a:cubicBezTo>
                    <a:pt x="13" y="70"/>
                    <a:pt x="13" y="69"/>
                    <a:pt x="13" y="67"/>
                  </a:cubicBezTo>
                  <a:cubicBezTo>
                    <a:pt x="13" y="65"/>
                    <a:pt x="13" y="63"/>
                    <a:pt x="13" y="61"/>
                  </a:cubicBezTo>
                  <a:cubicBezTo>
                    <a:pt x="13" y="59"/>
                    <a:pt x="13" y="57"/>
                    <a:pt x="12" y="56"/>
                  </a:cubicBezTo>
                  <a:cubicBezTo>
                    <a:pt x="12" y="54"/>
                    <a:pt x="10" y="52"/>
                    <a:pt x="10" y="50"/>
                  </a:cubicBezTo>
                  <a:cubicBezTo>
                    <a:pt x="9" y="48"/>
                    <a:pt x="9" y="46"/>
                    <a:pt x="8" y="44"/>
                  </a:cubicBezTo>
                  <a:cubicBezTo>
                    <a:pt x="8" y="42"/>
                    <a:pt x="7" y="41"/>
                    <a:pt x="7" y="39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8" y="31"/>
                    <a:pt x="10" y="30"/>
                    <a:pt x="11" y="29"/>
                  </a:cubicBezTo>
                  <a:cubicBezTo>
                    <a:pt x="13" y="27"/>
                    <a:pt x="12" y="25"/>
                    <a:pt x="14" y="24"/>
                  </a:cubicBezTo>
                  <a:cubicBezTo>
                    <a:pt x="15" y="23"/>
                    <a:pt x="17" y="22"/>
                    <a:pt x="18" y="22"/>
                  </a:cubicBezTo>
                  <a:cubicBezTo>
                    <a:pt x="20" y="21"/>
                    <a:pt x="22" y="21"/>
                    <a:pt x="23" y="21"/>
                  </a:cubicBezTo>
                  <a:cubicBezTo>
                    <a:pt x="24" y="20"/>
                    <a:pt x="24" y="19"/>
                    <a:pt x="25" y="18"/>
                  </a:cubicBezTo>
                  <a:cubicBezTo>
                    <a:pt x="25" y="17"/>
                    <a:pt x="24" y="15"/>
                    <a:pt x="25" y="14"/>
                  </a:cubicBezTo>
                  <a:cubicBezTo>
                    <a:pt x="25" y="13"/>
                    <a:pt x="26" y="13"/>
                    <a:pt x="27" y="12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2" y="4"/>
                    <a:pt x="32" y="4"/>
                    <a:pt x="33" y="3"/>
                  </a:cubicBezTo>
                  <a:cubicBezTo>
                    <a:pt x="34" y="2"/>
                    <a:pt x="35" y="1"/>
                    <a:pt x="36" y="1"/>
                  </a:cubicBezTo>
                  <a:cubicBezTo>
                    <a:pt x="37" y="1"/>
                    <a:pt x="39" y="1"/>
                    <a:pt x="40" y="1"/>
                  </a:cubicBezTo>
                  <a:cubicBezTo>
                    <a:pt x="42" y="1"/>
                    <a:pt x="43" y="0"/>
                    <a:pt x="44" y="1"/>
                  </a:cubicBezTo>
                  <a:cubicBezTo>
                    <a:pt x="45" y="1"/>
                    <a:pt x="46" y="3"/>
                    <a:pt x="46" y="4"/>
                  </a:cubicBezTo>
                  <a:cubicBezTo>
                    <a:pt x="47" y="5"/>
                    <a:pt x="47" y="7"/>
                    <a:pt x="48" y="8"/>
                  </a:cubicBezTo>
                  <a:cubicBezTo>
                    <a:pt x="49" y="9"/>
                    <a:pt x="50" y="9"/>
                    <a:pt x="51" y="10"/>
                  </a:cubicBezTo>
                  <a:cubicBezTo>
                    <a:pt x="52" y="11"/>
                    <a:pt x="53" y="12"/>
                    <a:pt x="53" y="13"/>
                  </a:cubicBezTo>
                  <a:cubicBezTo>
                    <a:pt x="53" y="14"/>
                    <a:pt x="53" y="16"/>
                    <a:pt x="53" y="17"/>
                  </a:cubicBezTo>
                  <a:cubicBezTo>
                    <a:pt x="53" y="18"/>
                    <a:pt x="54" y="19"/>
                    <a:pt x="54" y="19"/>
                  </a:cubicBezTo>
                  <a:cubicBezTo>
                    <a:pt x="55" y="20"/>
                    <a:pt x="56" y="21"/>
                    <a:pt x="56" y="22"/>
                  </a:cubicBezTo>
                  <a:cubicBezTo>
                    <a:pt x="57" y="22"/>
                    <a:pt x="58" y="22"/>
                    <a:pt x="59" y="23"/>
                  </a:cubicBezTo>
                  <a:cubicBezTo>
                    <a:pt x="59" y="23"/>
                    <a:pt x="61" y="23"/>
                    <a:pt x="62" y="23"/>
                  </a:cubicBezTo>
                  <a:cubicBezTo>
                    <a:pt x="63" y="23"/>
                    <a:pt x="64" y="23"/>
                    <a:pt x="65" y="23"/>
                  </a:cubicBezTo>
                  <a:cubicBezTo>
                    <a:pt x="66" y="23"/>
                    <a:pt x="67" y="23"/>
                    <a:pt x="68" y="23"/>
                  </a:cubicBezTo>
                  <a:cubicBezTo>
                    <a:pt x="69" y="23"/>
                    <a:pt x="69" y="24"/>
                    <a:pt x="70" y="25"/>
                  </a:cubicBezTo>
                  <a:cubicBezTo>
                    <a:pt x="71" y="26"/>
                    <a:pt x="71" y="27"/>
                    <a:pt x="71" y="29"/>
                  </a:cubicBezTo>
                  <a:cubicBezTo>
                    <a:pt x="72" y="30"/>
                    <a:pt x="72" y="31"/>
                    <a:pt x="73" y="32"/>
                  </a:cubicBezTo>
                  <a:cubicBezTo>
                    <a:pt x="74" y="32"/>
                    <a:pt x="75" y="32"/>
                    <a:pt x="76" y="33"/>
                  </a:cubicBezTo>
                  <a:cubicBezTo>
                    <a:pt x="76" y="34"/>
                    <a:pt x="76" y="35"/>
                    <a:pt x="76" y="36"/>
                  </a:cubicBezTo>
                  <a:cubicBezTo>
                    <a:pt x="76" y="37"/>
                    <a:pt x="76" y="38"/>
                    <a:pt x="76" y="39"/>
                  </a:cubicBezTo>
                  <a:cubicBezTo>
                    <a:pt x="77" y="41"/>
                    <a:pt x="78" y="41"/>
                    <a:pt x="80" y="42"/>
                  </a:cubicBezTo>
                  <a:cubicBezTo>
                    <a:pt x="81" y="43"/>
                    <a:pt x="83" y="44"/>
                    <a:pt x="83" y="45"/>
                  </a:cubicBezTo>
                  <a:cubicBezTo>
                    <a:pt x="84" y="47"/>
                    <a:pt x="83" y="49"/>
                    <a:pt x="83" y="51"/>
                  </a:cubicBezTo>
                  <a:cubicBezTo>
                    <a:pt x="83" y="52"/>
                    <a:pt x="83" y="53"/>
                    <a:pt x="84" y="54"/>
                  </a:cubicBezTo>
                  <a:cubicBezTo>
                    <a:pt x="85" y="55"/>
                    <a:pt x="88" y="55"/>
                    <a:pt x="89" y="56"/>
                  </a:cubicBezTo>
                  <a:cubicBezTo>
                    <a:pt x="91" y="57"/>
                    <a:pt x="92" y="58"/>
                    <a:pt x="93" y="58"/>
                  </a:cubicBezTo>
                  <a:cubicBezTo>
                    <a:pt x="95" y="59"/>
                    <a:pt x="96" y="59"/>
                    <a:pt x="97" y="60"/>
                  </a:cubicBezTo>
                  <a:cubicBezTo>
                    <a:pt x="98" y="60"/>
                    <a:pt x="99" y="60"/>
                    <a:pt x="101" y="61"/>
                  </a:cubicBezTo>
                  <a:cubicBezTo>
                    <a:pt x="101" y="62"/>
                    <a:pt x="102" y="62"/>
                    <a:pt x="103" y="62"/>
                  </a:cubicBezTo>
                  <a:cubicBezTo>
                    <a:pt x="103" y="62"/>
                    <a:pt x="103" y="62"/>
                    <a:pt x="104" y="63"/>
                  </a:cubicBezTo>
                  <a:cubicBezTo>
                    <a:pt x="104" y="64"/>
                    <a:pt x="105" y="64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lose/>
                </a:path>
              </a:pathLst>
            </a:custGeom>
            <a:solidFill>
              <a:srgbClr val="00B05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8195" name="Заголовок 2"/>
          <p:cNvSpPr txBox="1">
            <a:spLocks/>
          </p:cNvSpPr>
          <p:nvPr/>
        </p:nvSpPr>
        <p:spPr bwMode="auto">
          <a:xfrm rot="-5400000">
            <a:off x="-3878262" y="4806950"/>
            <a:ext cx="8215312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ХАРАКТЕРИСТИКА ТЕРРИТОРИИ</a:t>
            </a:r>
          </a:p>
        </p:txBody>
      </p:sp>
      <p:sp>
        <p:nvSpPr>
          <p:cNvPr id="8196" name="Прямоугольник 17"/>
          <p:cNvSpPr>
            <a:spLocks noChangeArrowheads="1"/>
          </p:cNvSpPr>
          <p:nvPr/>
        </p:nvSpPr>
        <p:spPr bwMode="auto">
          <a:xfrm>
            <a:off x="458788" y="1111250"/>
            <a:ext cx="63992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расположен в северной части Томской области. Граничит на севере с Александровским районом и Тюменской областью, на востоке с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Верхнекетским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Парабельским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районами и Красноярским краем, на юге с Новосибирской областью, на западе с Омской и Тюменской областями.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Основная водная артерия – река Обь,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субширотное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расположение с востока (бассейн р.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запад (бассейн р.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Васюган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административного центра до областного центра г. Томска: 427 км.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условия: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Умеренный климатический пояс. Континентальный климат. Минимальная температура января: -56</a:t>
            </a:r>
            <a:r>
              <a:rPr lang="ru-RU" alt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Максимальная температура июля: +36</a:t>
            </a:r>
            <a:r>
              <a:rPr lang="ru-RU" alt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5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Территория: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86 900 км</a:t>
            </a:r>
            <a:r>
              <a:rPr lang="ru-RU" alt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(27,42 % от Томской области).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5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время</a:t>
            </a:r>
            <a:r>
              <a:rPr lang="ru-RU" altLang="ru-RU" sz="15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MSK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(московское время) + 4 ч.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18421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(по состоянию на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01.01.2022г., по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Томскстата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01.01.2021 18710 )</a:t>
            </a:r>
            <a:r>
              <a:rPr lang="ru-RU" alt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деление: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Каргасокского района разделена на 12 сельских поселений, объединяющих 31 населенный пункт.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есть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межселённая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территория не наделённый статусом поселения с.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Майск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человек, по состоянию на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01.01.2021).</a:t>
            </a:r>
            <a:r>
              <a:rPr lang="ru-RU" alt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5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центр: 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Каргасок.</a:t>
            </a:r>
            <a:endParaRPr lang="ru-RU" altLang="ru-RU" sz="1500" dirty="0">
              <a:latin typeface="Times New Roman" panose="02020603050405020304" pitchFamily="18" charset="0"/>
            </a:endParaRPr>
          </a:p>
        </p:txBody>
      </p:sp>
      <p:sp>
        <p:nvSpPr>
          <p:cNvPr id="5125" name="Прямоугольник 18"/>
          <p:cNvSpPr>
            <a:spLocks noChangeArrowheads="1"/>
          </p:cNvSpPr>
          <p:nvPr/>
        </p:nvSpPr>
        <p:spPr bwMode="auto">
          <a:xfrm>
            <a:off x="1544642" y="5770563"/>
            <a:ext cx="5451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altLang="ru-RU" sz="1600" b="1" dirty="0" err="1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altLang="ru-RU" sz="1600" b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r>
              <a:rPr lang="ru-RU" altLang="ru-RU" sz="1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500" u="sng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производственная площадка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u="sng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для развития нефтяной и газовой промышленности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5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(позиционирование района в Томской области)</a:t>
            </a:r>
            <a:endParaRPr lang="ru-RU" altLang="ru-RU" sz="1450" dirty="0">
              <a:solidFill>
                <a:srgbClr val="006C3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21175" y="6521450"/>
            <a:ext cx="226695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Нефтяная и газовая промышленность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Сбор дикоросов</a:t>
            </a:r>
          </a:p>
        </p:txBody>
      </p:sp>
      <p:sp>
        <p:nvSpPr>
          <p:cNvPr id="8199" name="Прямоугольник 38"/>
          <p:cNvSpPr>
            <a:spLocks noChangeArrowheads="1"/>
          </p:cNvSpPr>
          <p:nvPr/>
        </p:nvSpPr>
        <p:spPr bwMode="auto">
          <a:xfrm rot="-788093">
            <a:off x="685800" y="6964363"/>
            <a:ext cx="222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Каргасокский район</a:t>
            </a:r>
            <a:endParaRPr lang="ru-RU" altLang="ru-RU" sz="1800" b="1" i="1">
              <a:latin typeface="Candara" panose="020E0502030303020204" pitchFamily="34" charset="0"/>
            </a:endParaRPr>
          </a:p>
        </p:txBody>
      </p:sp>
      <p:sp>
        <p:nvSpPr>
          <p:cNvPr id="8200" name="Номер слайда 39"/>
          <p:cNvSpPr>
            <a:spLocks noGrp="1"/>
          </p:cNvSpPr>
          <p:nvPr>
            <p:ph type="sldNum" sz="quarter" idx="12"/>
          </p:nvPr>
        </p:nvSpPr>
        <p:spPr bwMode="auto">
          <a:xfrm>
            <a:off x="6524629" y="8720138"/>
            <a:ext cx="333375" cy="42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EA5210-316A-4CE2-A8D3-E591A2D76489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-1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3417" y="7196138"/>
            <a:ext cx="2427287" cy="185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района в соответствии со стратегией СЭР Томской области до 2030г.</a:t>
            </a:r>
          </a:p>
          <a:p>
            <a:pPr marL="171450" indent="-171450" eaLnBrk="1" hangingPunct="1"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деревопереработка </a:t>
            </a:r>
          </a:p>
          <a:p>
            <a:pPr marL="171450" indent="-171450" eaLnBrk="1" hangingPunct="1"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индустрия дикоросов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- переработка рыбных ресурсов</a:t>
            </a:r>
          </a:p>
          <a:p>
            <a:pPr marL="171450" indent="-171450" eaLnBrk="1" hangingPunct="1"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экологического и спортивного туризма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2" name="Прямоугольник 2"/>
          <p:cNvSpPr>
            <a:spLocks noChangeArrowheads="1"/>
          </p:cNvSpPr>
          <p:nvPr/>
        </p:nvSpPr>
        <p:spPr bwMode="auto">
          <a:xfrm>
            <a:off x="395292" y="6486525"/>
            <a:ext cx="6416675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2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Функционирует общеобразовательных организаций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(36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обучающийся), групп кратковременного пребывания – 1 шт. (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воспитанников), учреждения культурно-досугового типа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библиотек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спортивных сооружений - 4шт.,     ФАП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котельные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тепловые сети –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0,6 км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скважины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водонапорные башни - 2шт., водопроводные сети –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4,6 км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сети электрические –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17,24 км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розничной торговли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- 4 шт. </a:t>
            </a:r>
            <a:endParaRPr lang="ru-RU" alt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 ИП.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Значительную часть 60% территории поселения занимает лесной фонд, состоящий на 70% из хвойных пород (сосна, кедра, пихта, лиственница) и на 30% из лиственных (осина, береза). По своему экологическому облику сельское поселение является равнинно-таежным, поэтому в составе фауны типичные представители северной тайги и водоплавающая птица, а богатство природных ресурсов в разнообразии дикоросов.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43667" y="8858250"/>
            <a:ext cx="42862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9C0F9E-6092-4CE0-B826-1EFB7ED44BE2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62468" name="Заголовок 2"/>
          <p:cNvSpPr txBox="1">
            <a:spLocks/>
          </p:cNvSpPr>
          <p:nvPr/>
        </p:nvSpPr>
        <p:spPr bwMode="auto">
          <a:xfrm rot="-5400000">
            <a:off x="-3892549" y="4792663"/>
            <a:ext cx="82438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СОСНОВСКОЕ СЕЛЬСКОЕ ПОСЕЛЕНИЕ</a:t>
            </a:r>
          </a:p>
        </p:txBody>
      </p:sp>
      <p:sp>
        <p:nvSpPr>
          <p:cNvPr id="62469" name="Прямоугольник 17"/>
          <p:cNvSpPr>
            <a:spLocks noChangeArrowheads="1"/>
          </p:cNvSpPr>
          <p:nvPr/>
        </p:nvSpPr>
        <p:spPr bwMode="auto">
          <a:xfrm>
            <a:off x="425450" y="2820992"/>
            <a:ext cx="6357938" cy="16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17 111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(0,2% от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45 км – по автозимнику, 29 км – водный путь.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 (зима - автозимник, межсезонье - авиа, лето - водный путь).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01.01.2021г.): 381 человек (2 % от численности Каргасокского района).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Сосновка (271 чел.), п. Восток (110 чел.).  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0" name="Прямоугольник 2"/>
          <p:cNvSpPr>
            <a:spLocks noChangeArrowheads="1"/>
          </p:cNvSpPr>
          <p:nvPr/>
        </p:nvSpPr>
        <p:spPr bwMode="auto">
          <a:xfrm>
            <a:off x="425450" y="912817"/>
            <a:ext cx="62738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2004 году.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Деев Андрей Михайлович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год рождения – 1969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сентябрь 2017 г. – сентябрь 2022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636712, Томская область, Каргасокский район,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Сосновка, ул. Школьная, 18</a:t>
            </a:r>
            <a:r>
              <a:rPr lang="ru-RU" altLang="ru-RU" sz="1200" dirty="0"/>
              <a:t>.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8(38253) 3-81-44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sosnovka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kargasok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2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sosnovka.a@yandex.ru</a:t>
            </a:r>
            <a:endParaRPr lang="ru-RU" altLang="ru-RU" sz="12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Деев Андрей Михайлович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18.09.2017 г.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 С Н О В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20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57484"/>
              </p:ext>
            </p:extLst>
          </p:nvPr>
        </p:nvGraphicFramePr>
        <p:xfrm>
          <a:off x="490542" y="4514850"/>
          <a:ext cx="6324599" cy="2003424"/>
        </p:xfrm>
        <a:graphic>
          <a:graphicData uri="http://schemas.openxmlformats.org/drawingml/2006/table">
            <a:tbl>
              <a:tblPr/>
              <a:tblGrid>
                <a:gridCol w="12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4233297329"/>
                    </a:ext>
                  </a:extLst>
                </a:gridCol>
                <a:gridCol w="88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861">
                  <a:extLst>
                    <a:ext uri="{9D8B030D-6E8A-4147-A177-3AD203B41FA5}">
                      <a16:colId xmlns:a16="http://schemas.microsoft.com/office/drawing/2014/main" val="2816446089"/>
                    </a:ext>
                  </a:extLst>
                </a:gridCol>
              </a:tblGrid>
              <a:tr h="450790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27 926,5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27 838,9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24 364,0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24 297,7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813,8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978,4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991,6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30261,9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29672,8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24749,9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24589,0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0" y="1008532"/>
            <a:ext cx="1617118" cy="215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2" name="Прямоугольник 2"/>
          <p:cNvSpPr>
            <a:spLocks noChangeArrowheads="1"/>
          </p:cNvSpPr>
          <p:nvPr/>
        </p:nvSpPr>
        <p:spPr bwMode="auto">
          <a:xfrm>
            <a:off x="458788" y="6330954"/>
            <a:ext cx="6399212" cy="270827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Функционирует общеобразовательных организаций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152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обучающихся), дошкольных образовательных организаций – 1 шт.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(52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воспитанников), учреждения культурно-досугового типа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библиотек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3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спортивных сооружений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4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ФАП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врачебная амбулатория - 1шт., медицинский пункт – 1шт.    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котельные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тепловые сети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0,463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скважины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водонапорные башни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водопроводные сети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0,7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сети электрические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64,11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протяженность уличной газовой сети  -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9,78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производственной сферы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(хлебопекарни).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бытового обслуживания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розничной торговли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– 29 шт. </a:t>
            </a:r>
            <a:endParaRPr lang="ru-RU" alt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 ООО «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СпецСтрой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», ИП.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Газовая программа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Востокгазпрома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газоконденсатных месторождений оживила поселение - база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газопромысловиков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дала возможность трудоустройства, благоустроить поселки, отремонтировать дороги, наладить надежное электроснабжение.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23029" y="8832854"/>
            <a:ext cx="428625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D52FB8C-A098-4701-A9C2-5AEB0F60DFB2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64516" name="Заголовок 2"/>
          <p:cNvSpPr txBox="1">
            <a:spLocks/>
          </p:cNvSpPr>
          <p:nvPr/>
        </p:nvSpPr>
        <p:spPr bwMode="auto">
          <a:xfrm rot="-5400000">
            <a:off x="-3892549" y="4792663"/>
            <a:ext cx="82438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СРЕДНЕВАСЮГАНСКОЕ СЕЛЬСКОЕ ПОСЕЛЕНИЕ</a:t>
            </a:r>
          </a:p>
        </p:txBody>
      </p:sp>
      <p:sp>
        <p:nvSpPr>
          <p:cNvPr id="64517" name="Прямоугольник 17"/>
          <p:cNvSpPr>
            <a:spLocks noChangeArrowheads="1"/>
          </p:cNvSpPr>
          <p:nvPr/>
        </p:nvSpPr>
        <p:spPr bwMode="auto">
          <a:xfrm>
            <a:off x="421720" y="2415948"/>
            <a:ext cx="63992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98 474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(1,13% от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268 км – по автозимнику,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– авиатранспортом.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(авиасообщение, зима - автозимник, лето - частично водный путь).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01.01.2021г.): 1734 человека (9,3 % от численности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Средний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Васюган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(1196 чел.), 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Мыльджино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(350 чел.), с. Новый Тевриз (188 чел.), д. Волчиха (0 чел.).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8" name="Прямоугольник 2"/>
          <p:cNvSpPr>
            <a:spLocks noChangeArrowheads="1"/>
          </p:cNvSpPr>
          <p:nvPr/>
        </p:nvSpPr>
        <p:spPr bwMode="auto">
          <a:xfrm>
            <a:off x="428625" y="928688"/>
            <a:ext cx="62738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2004 году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 Андрей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Кузьмич 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рождения – </a:t>
            </a:r>
            <a: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1958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полномочий: сентябрь 2017 г. - сентябрь 2022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636733, Томская область, Каргасокский район,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Средний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Васюган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Гагарина, 6.  Телефон: 8(38253) 2-51-72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http://www.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svasugan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tomsk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svasugan@mail.ru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 Андрей Кузьмич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18.09.2017 г.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 Е Д Н Е В А С Ю Г А Н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38445"/>
              </p:ext>
            </p:extLst>
          </p:nvPr>
        </p:nvGraphicFramePr>
        <p:xfrm>
          <a:off x="465141" y="3952400"/>
          <a:ext cx="6386512" cy="2412733"/>
        </p:xfrm>
        <a:graphic>
          <a:graphicData uri="http://schemas.openxmlformats.org/drawingml/2006/table">
            <a:tbl>
              <a:tblPr/>
              <a:tblGrid>
                <a:gridCol w="145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3335247536"/>
                    </a:ext>
                  </a:extLst>
                </a:gridCol>
                <a:gridCol w="1050801">
                  <a:extLst>
                    <a:ext uri="{9D8B030D-6E8A-4147-A177-3AD203B41FA5}">
                      <a16:colId xmlns:a16="http://schemas.microsoft.com/office/drawing/2014/main" val="1075759741"/>
                    </a:ext>
                  </a:extLst>
                </a:gridCol>
                <a:gridCol w="726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312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29 040,5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29 086,9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32 230,4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31 144,4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3403,9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3450,3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3 356,0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3 459,5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31906,1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30704,5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33491,5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31528,7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4583" name="Рисунок 12" descr="http://svasugan.tomsk.ru/upload/images/glava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1008063"/>
            <a:ext cx="1412780" cy="18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78592" y="8893179"/>
            <a:ext cx="428625" cy="25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85163-575D-4AFB-9660-F22F83B817F8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66563" name="Заголовок 2"/>
          <p:cNvSpPr txBox="1">
            <a:spLocks/>
          </p:cNvSpPr>
          <p:nvPr/>
        </p:nvSpPr>
        <p:spPr bwMode="auto">
          <a:xfrm rot="-5400000">
            <a:off x="-3882230" y="4782346"/>
            <a:ext cx="8243887" cy="4794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СРЕДНЕТЫМСКОЕ СЕЛЬСКОЕ ПОСЕЛЕНИЕ</a:t>
            </a:r>
          </a:p>
        </p:txBody>
      </p:sp>
      <p:sp>
        <p:nvSpPr>
          <p:cNvPr id="66564" name="Прямоугольник 17"/>
          <p:cNvSpPr>
            <a:spLocks noChangeArrowheads="1"/>
          </p:cNvSpPr>
          <p:nvPr/>
        </p:nvSpPr>
        <p:spPr bwMode="auto">
          <a:xfrm>
            <a:off x="449993" y="2697297"/>
            <a:ext cx="6429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25 922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(0,3% от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275 км – по автозимнику, 120 км – авиатранспортом.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 (авиасообщение, зима - автозимник).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01.01.2021г.): 755 человек (4 % от численности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п. Молодежный (484 чел.), с. Напас (271 чел.).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2" name="Прямоугольник 2"/>
          <p:cNvSpPr>
            <a:spLocks noChangeArrowheads="1"/>
          </p:cNvSpPr>
          <p:nvPr/>
        </p:nvSpPr>
        <p:spPr bwMode="auto">
          <a:xfrm>
            <a:off x="490109" y="6070539"/>
            <a:ext cx="6378575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2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Функционирует общеобразовательных организаций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(50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обучающихся), дошкольных образовательных организаций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воспитанника), групп кратковременного пребывания – 1 шт.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воспитанников) учреждения культурно-досугового типа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библиотек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спортивных сооружений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just" eaLnBrk="1" hangingPunct="1"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ФАП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ОВП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котельные - 2шт., тепловые сети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0,707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водонапорные башни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сети электрические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29,36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производственной сферы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(хлебопекарня).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розничной торговли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4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   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u="sng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малого и среднего бизнеса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 ИП.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территории поселения ведется исследование скважин месторождения Восток-1, и население связывает свои надежды с разработкой и будущей эксплуатацией данного месторождения. Природная составляющая - бескрайнее зеленое море тайги с огромными плешинами болот, ленты рек, сосновые боры. Изобилие ягод и грибов, рыбы, дичи и зверя.</a:t>
            </a:r>
          </a:p>
        </p:txBody>
      </p:sp>
      <p:sp>
        <p:nvSpPr>
          <p:cNvPr id="66566" name="Прямоугольник 2"/>
          <p:cNvSpPr>
            <a:spLocks noChangeArrowheads="1"/>
          </p:cNvSpPr>
          <p:nvPr/>
        </p:nvSpPr>
        <p:spPr bwMode="auto">
          <a:xfrm>
            <a:off x="428629" y="928688"/>
            <a:ext cx="6429375" cy="18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2005 году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Казмерчук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Анатольевна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год рождения – 1966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сентябрь 2020 г. - сентябрь 2025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636754, Томская область, Каргасокский район,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Молодежный, ул. Школьная, 2</a:t>
            </a:r>
            <a:r>
              <a:rPr lang="ru-RU" altLang="ru-RU" sz="1200" dirty="0"/>
              <a:t>.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8(38253) 4-41-46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sredtym.ru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en-US" alt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sredtympos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</a:t>
            </a:r>
            <a:r>
              <a:rPr lang="en-US" alt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yandex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 </a:t>
            </a:r>
            <a:endParaRPr lang="ru-RU" alt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Ахмед-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Валерьевна</a:t>
            </a:r>
            <a:endParaRPr lang="ru-RU" alt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сентябрь 2020 г.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97155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 Е Д Н Е Т Ы М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3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99329"/>
              </p:ext>
            </p:extLst>
          </p:nvPr>
        </p:nvGraphicFramePr>
        <p:xfrm>
          <a:off x="476254" y="4051288"/>
          <a:ext cx="6216650" cy="2041525"/>
        </p:xfrm>
        <a:graphic>
          <a:graphicData uri="http://schemas.openxmlformats.org/drawingml/2006/table">
            <a:tbl>
              <a:tblPr/>
              <a:tblGrid>
                <a:gridCol w="140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59">
                  <a:extLst>
                    <a:ext uri="{9D8B030D-6E8A-4147-A177-3AD203B41FA5}">
                      <a16:colId xmlns:a16="http://schemas.microsoft.com/office/drawing/2014/main" val="2080296065"/>
                    </a:ext>
                  </a:extLst>
                </a:gridCol>
                <a:gridCol w="92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624">
                  <a:extLst>
                    <a:ext uri="{9D8B030D-6E8A-4147-A177-3AD203B41FA5}">
                      <a16:colId xmlns:a16="http://schemas.microsoft.com/office/drawing/2014/main" val="40878845"/>
                    </a:ext>
                  </a:extLst>
                </a:gridCol>
              </a:tblGrid>
              <a:tr h="450248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40 513,8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40 565,9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46 299,6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46 403,2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1 375,0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1 452,9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2 567,2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2 686,3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44 457,1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44 049,4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46 474,8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46 314,9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23" y="1026574"/>
            <a:ext cx="1607720" cy="205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3" descr="C:\Documents and Settings\tkachenko.KARGASOK\Рабочий стол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9" y="1000129"/>
            <a:ext cx="14128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29379" y="8805863"/>
            <a:ext cx="42862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DBB01B-E665-41C1-B184-04A822BF1011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68612" name="Заголовок 2"/>
          <p:cNvSpPr txBox="1">
            <a:spLocks/>
          </p:cNvSpPr>
          <p:nvPr/>
        </p:nvSpPr>
        <p:spPr bwMode="auto">
          <a:xfrm rot="-5400000">
            <a:off x="-3883818" y="4783932"/>
            <a:ext cx="8243887" cy="4762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ТОЛПАРОВСКОЕ СЕЛЬСКОЕ  ПОСЕЛЕНИЕ</a:t>
            </a:r>
          </a:p>
        </p:txBody>
      </p:sp>
      <p:sp>
        <p:nvSpPr>
          <p:cNvPr id="68613" name="Прямоугольник 17"/>
          <p:cNvSpPr>
            <a:spLocks noChangeArrowheads="1"/>
          </p:cNvSpPr>
          <p:nvPr/>
        </p:nvSpPr>
        <p:spPr bwMode="auto">
          <a:xfrm>
            <a:off x="458788" y="2832100"/>
            <a:ext cx="6399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23 283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(0,27 % от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165 км – по автозимнику, 105 км – авиатранспортом.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 (авиасообщение, зима - автозимник).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01.01.2021г.): 555 человек (2,9 % от численности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п. Киевский (328 чел.), п.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Нёготка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(231 чел.).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8" name="Прямоугольник 2"/>
          <p:cNvSpPr>
            <a:spLocks noChangeArrowheads="1"/>
          </p:cNvSpPr>
          <p:nvPr/>
        </p:nvSpPr>
        <p:spPr bwMode="auto">
          <a:xfrm>
            <a:off x="454029" y="6356350"/>
            <a:ext cx="6399213" cy="2616101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defRPr/>
            </a:pPr>
            <a:r>
              <a:rPr lang="ru-RU" altLang="ru-RU" sz="1250" u="sng" dirty="0"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Функционирует общеобразовательных организаций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(51 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обучающихся),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 групп сокращенного дня – 1 шт. (2 воспитанника),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 дошкольных образовательных организаций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 (14 воспитанников),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учреждения культурно-досугового типа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., библиотек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., спортивных сооружений – 4 шт.       ФАП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 algn="just" eaLnBrk="1" hangingPunct="1">
              <a:defRPr/>
            </a:pPr>
            <a:r>
              <a:rPr lang="ru-RU" altLang="ru-RU" sz="1250" u="sng" dirty="0"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: котельные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., тепловые сети –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0,2 км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, сети электрические – 12 км. </a:t>
            </a:r>
          </a:p>
          <a:p>
            <a:pPr algn="just" eaLnBrk="1" hangingPunct="1">
              <a:defRPr/>
            </a:pPr>
            <a:r>
              <a:rPr lang="ru-RU" altLang="ru-RU" sz="1250" u="sng" dirty="0">
                <a:latin typeface="Times New Roman" pitchFamily="18" charset="0"/>
                <a:cs typeface="Times New Roman" pitchFamily="18" charset="0"/>
              </a:rPr>
              <a:t>Объекты розничной торговли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5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., объекты бытового обслуживания – 1 шт.    </a:t>
            </a:r>
          </a:p>
          <a:p>
            <a:pPr algn="just" eaLnBrk="1" hangingPunct="1">
              <a:defRPr/>
            </a:pPr>
            <a:r>
              <a:rPr lang="ru-RU" altLang="ru-RU" sz="1250" u="sng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:  ИП, магазин ПО «</a:t>
            </a:r>
            <a:r>
              <a:rPr lang="ru-RU" altLang="ru-RU" sz="1250" dirty="0" err="1">
                <a:latin typeface="Times New Roman" pitchFamily="18" charset="0"/>
                <a:cs typeface="Times New Roman" pitchFamily="18" charset="0"/>
              </a:rPr>
              <a:t>Усть-Тымский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50" dirty="0" err="1">
                <a:latin typeface="Times New Roman" pitchFamily="18" charset="0"/>
                <a:cs typeface="Times New Roman" pitchFamily="18" charset="0"/>
              </a:rPr>
              <a:t>Рыбкооп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Сельское поселение расположено в таежной зоне, на правом берегу реки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Сангильки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Местное население занимается сбором и в дальнейшем реализацией дикорастущих грибов, ягод, а так же рыболовством.</a:t>
            </a:r>
          </a:p>
          <a:p>
            <a:pPr algn="just" eaLnBrk="1" hangingPunct="1">
              <a:defRPr/>
            </a:pPr>
            <a:endParaRPr lang="ru-RU" altLang="ru-RU" sz="12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5" name="Прямоугольник 2"/>
          <p:cNvSpPr>
            <a:spLocks noChangeArrowheads="1"/>
          </p:cNvSpPr>
          <p:nvPr/>
        </p:nvSpPr>
        <p:spPr bwMode="auto">
          <a:xfrm>
            <a:off x="476250" y="944563"/>
            <a:ext cx="638175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2004 году</a:t>
            </a:r>
            <a:endParaRPr lang="en-US" altLang="ru-RU" sz="15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 Александр Иванович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год рождения – 1977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октябрь 2019 г. – октябрь 2024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636720, Томская область, Каргасокский район,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Киевский, ул. Лесная, 4.  Телефон: 8(38253) 4-51-19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http://www.tsp.kargasok.ru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tolps@tomsk.gov.ru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 Александр Иванович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2014 г.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103028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О Л П А Р О В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20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33542"/>
              </p:ext>
            </p:extLst>
          </p:nvPr>
        </p:nvGraphicFramePr>
        <p:xfrm>
          <a:off x="476254" y="4370388"/>
          <a:ext cx="6376987" cy="2041525"/>
        </p:xfrm>
        <a:graphic>
          <a:graphicData uri="http://schemas.openxmlformats.org/drawingml/2006/table">
            <a:tbl>
              <a:tblPr/>
              <a:tblGrid>
                <a:gridCol w="1386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106">
                  <a:extLst>
                    <a:ext uri="{9D8B030D-6E8A-4147-A177-3AD203B41FA5}">
                      <a16:colId xmlns:a16="http://schemas.microsoft.com/office/drawing/2014/main" val="3231033730"/>
                    </a:ext>
                  </a:extLst>
                </a:gridCol>
                <a:gridCol w="94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953">
                  <a:extLst>
                    <a:ext uri="{9D8B030D-6E8A-4147-A177-3AD203B41FA5}">
                      <a16:colId xmlns:a16="http://schemas.microsoft.com/office/drawing/2014/main" val="1332245798"/>
                    </a:ext>
                  </a:extLst>
                </a:gridCol>
              </a:tblGrid>
              <a:tr h="450244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41 746,3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41 522,7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46 299,6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46 403,2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1 631,9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1 578,4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2 567,2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2 686,3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36 076,0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33 203,4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35448,4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35 330,6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4" name="Прямоугольник 2"/>
          <p:cNvSpPr>
            <a:spLocks noChangeArrowheads="1"/>
          </p:cNvSpPr>
          <p:nvPr/>
        </p:nvSpPr>
        <p:spPr bwMode="auto">
          <a:xfrm>
            <a:off x="471488" y="6149979"/>
            <a:ext cx="6381750" cy="300037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Функционирует общеобразовательных организаций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обучающихся), групп кратковременного пребывания – 1 шт. (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воспитанников), учреждения культурно-досугового типа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библиотек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спортивные сооружения – 3 шт.,   ФАП - 1шт.    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котельные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., тепловые сети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0,035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водонапорные башни - 1 шт., скважины – 1шт., сети электрические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4,84 км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ДЭС 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производственной сферы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(хлебопекарня).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розничной торговли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– 2 шт.    </a:t>
            </a:r>
          </a:p>
          <a:p>
            <a:pPr algn="just" eaLnBrk="1" hangingPunct="1">
              <a:defRPr/>
            </a:pPr>
            <a:r>
              <a:rPr lang="ru-RU" altLang="ru-RU" sz="1200" u="sng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  ИП, ООО «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ТымЗК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расположено на правом берегу Оби в красивых таежных местах, в нескольких километрах от устья реки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севера село защищает кедровый бор. В период половодья село превращается в остров со всех сторон окруженное водой. Как и в прежние годы, основной деятельностью местного населения является рыбалка, охота, сбор дикоросов и личные подсобные хозяйства.</a:t>
            </a:r>
            <a:endParaRPr lang="ru-RU" alt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443667" y="8858250"/>
            <a:ext cx="42862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1E454-E883-4C33-BEF9-71F46F87A1BA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ru-RU" sz="1200" b="1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70660" name="Заголовок 2"/>
          <p:cNvSpPr txBox="1">
            <a:spLocks/>
          </p:cNvSpPr>
          <p:nvPr/>
        </p:nvSpPr>
        <p:spPr bwMode="auto">
          <a:xfrm rot="-5400000">
            <a:off x="-3892549" y="4792663"/>
            <a:ext cx="82438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ТЫМСКОЕ СЕЛЬСКОЕ ПОСЕЛЕНИЕ</a:t>
            </a:r>
          </a:p>
        </p:txBody>
      </p:sp>
      <p:sp>
        <p:nvSpPr>
          <p:cNvPr id="70661" name="Прямоугольник 17"/>
          <p:cNvSpPr>
            <a:spLocks noChangeArrowheads="1"/>
          </p:cNvSpPr>
          <p:nvPr/>
        </p:nvSpPr>
        <p:spPr bwMode="auto">
          <a:xfrm>
            <a:off x="454029" y="2787650"/>
            <a:ext cx="6391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41 117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(0,47% от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110 км – по автозимнику, 104 км – водный путь.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(зима - автозимник, межсезонье - авиа, лето - водный путь).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01.01.2021г.): 269 человека (1,3 % от численности Каргасокского района). </a:t>
            </a:r>
            <a:r>
              <a:rPr lang="ru-RU" alt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Тымск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(269 чел.).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2" name="Прямоугольник 2"/>
          <p:cNvSpPr>
            <a:spLocks noChangeArrowheads="1"/>
          </p:cNvSpPr>
          <p:nvPr/>
        </p:nvSpPr>
        <p:spPr bwMode="auto">
          <a:xfrm>
            <a:off x="476254" y="933450"/>
            <a:ext cx="620236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2004 году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Важенин Константин Федорович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год рождения – 1967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сентябрь 2017 г. - сентябрь 2022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636751, Томская область, Каргасокский район,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Тымск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Кедровая, 3б</a:t>
            </a:r>
            <a:r>
              <a:rPr lang="ru-RU" altLang="ru-RU" sz="1200" dirty="0"/>
              <a:t>. 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8(38253) 3-51-88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http://www.timskoe.tomsk.ru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timsksp@rambler.ru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Важенин Константин Федорович</a:t>
            </a:r>
            <a:endParaRPr lang="ru-RU" alt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18.09.2017 г.</a:t>
            </a: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Ы М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45242"/>
              </p:ext>
            </p:extLst>
          </p:nvPr>
        </p:nvGraphicFramePr>
        <p:xfrm>
          <a:off x="471487" y="4357310"/>
          <a:ext cx="6373818" cy="1809979"/>
        </p:xfrm>
        <a:graphic>
          <a:graphicData uri="http://schemas.openxmlformats.org/drawingml/2006/table">
            <a:tbl>
              <a:tblPr/>
              <a:tblGrid>
                <a:gridCol w="145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648">
                  <a:extLst>
                    <a:ext uri="{9D8B030D-6E8A-4147-A177-3AD203B41FA5}">
                      <a16:colId xmlns:a16="http://schemas.microsoft.com/office/drawing/2014/main" val="297898413"/>
                    </a:ext>
                  </a:extLst>
                </a:gridCol>
                <a:gridCol w="999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009">
                  <a:extLst>
                    <a:ext uri="{9D8B030D-6E8A-4147-A177-3AD203B41FA5}">
                      <a16:colId xmlns:a16="http://schemas.microsoft.com/office/drawing/2014/main" val="2624924181"/>
                    </a:ext>
                  </a:extLst>
                </a:gridCol>
              </a:tblGrid>
              <a:tr h="300929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22 165,5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22 132,2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19 722,3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19 712,1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523,0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551,2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24365,5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24149,6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20015,7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19898,2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0727" name="Picture 38" descr="http://timskoe.tomsk.ru/upload/images/gla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996950"/>
            <a:ext cx="1428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2"/>
          <p:cNvSpPr txBox="1">
            <a:spLocks/>
          </p:cNvSpPr>
          <p:nvPr/>
        </p:nvSpPr>
        <p:spPr bwMode="auto">
          <a:xfrm rot="-5400000">
            <a:off x="-3892549" y="4792663"/>
            <a:ext cx="82438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УСТЬ-ТЫМСКОЕ СЕЛЬСКОЕ ПОСЕЛЕНИЕ</a:t>
            </a:r>
          </a:p>
        </p:txBody>
      </p:sp>
      <p:sp>
        <p:nvSpPr>
          <p:cNvPr id="72707" name="Прямоугольник 17"/>
          <p:cNvSpPr>
            <a:spLocks noChangeArrowheads="1"/>
          </p:cNvSpPr>
          <p:nvPr/>
        </p:nvSpPr>
        <p:spPr bwMode="auto">
          <a:xfrm>
            <a:off x="458788" y="2647114"/>
            <a:ext cx="6399212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32 510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(0,37% от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130 км – по автозимнику, 109 км – водный путь.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(зима - автозимник, межсезонье - авиа, лето - водный путь).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01.01.2020г.): 403 человека (2,3 % от численности Каргасокского района).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Усть-Тым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(403 чел.).  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2" name="Прямоугольник 2"/>
          <p:cNvSpPr>
            <a:spLocks noChangeArrowheads="1"/>
          </p:cNvSpPr>
          <p:nvPr/>
        </p:nvSpPr>
        <p:spPr bwMode="auto">
          <a:xfrm>
            <a:off x="458792" y="6227767"/>
            <a:ext cx="6402387" cy="2738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ПОСЕЛЕНИЯ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общеобразовательных организаций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шт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(38 обучающихся),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(23 воспитанника),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культурно-досугового типа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шт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библиотек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шт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спортивных сооружений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шт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ФАП - 1шт.    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ЖКХ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котельные 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шт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тепловые сети –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0,38 км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водонапорные башни - 3 шт., скважины – 4шт.,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сети электрические 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13,28 км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производственной сферы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 шт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(хлебопекарни).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розничной торговли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шт.   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малого и среднего бизнеса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ИП, ПО «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Усть-Тымский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рыбкооп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Поселок линейно протянулся неширокой полосой почти 5 км вдоль правых берегов Оби и 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Тыма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главное, это богатейшие природные богатства и радушные люди, которые по-сибирски гостеприимны и отзывчивы. Основной деятельностью населения является рыбалка, охота, сбор дикоросов.</a:t>
            </a:r>
            <a:r>
              <a:rPr lang="ru-RU" altLang="ru-RU" sz="1400" b="1" dirty="0">
                <a:solidFill>
                  <a:srgbClr val="7F7F7F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</a:t>
            </a:r>
            <a:fld id="{8F6EDF69-1F6A-4546-8BA7-5B6226E1F2F3}" type="slidenum">
              <a:rPr lang="ru-RU" altLang="ru-RU" sz="1200" b="1">
                <a:solidFill>
                  <a:srgbClr val="7F7F7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pPr algn="just" eaLnBrk="1" hangingPunct="1">
                <a:spcBef>
                  <a:spcPct val="0"/>
                </a:spcBef>
                <a:buFontTx/>
                <a:buNone/>
                <a:defRPr/>
              </a:pPr>
              <a:t>45</a:t>
            </a:fld>
            <a:endParaRPr lang="ru-RU" altLang="ru-RU" sz="1200" dirty="0">
              <a:solidFill>
                <a:srgbClr val="00B05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709" name="Прямоугольник 2"/>
          <p:cNvSpPr>
            <a:spLocks noChangeArrowheads="1"/>
          </p:cNvSpPr>
          <p:nvPr/>
        </p:nvSpPr>
        <p:spPr bwMode="auto">
          <a:xfrm>
            <a:off x="454585" y="909612"/>
            <a:ext cx="6273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основано  2004 году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Сысолин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Анатольевич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год рождения – 1962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сентябрь 2017 г. - сентябрь 2022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ea typeface="Arial Unicode MS" pitchFamily="34" charset="-128"/>
              </a:rPr>
              <a:t>Почтовый адрес: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636752, Томская область, Каргасокский район,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Береговая, 62</a:t>
            </a:r>
            <a:r>
              <a:rPr lang="ru-RU" altLang="ru-RU" sz="1200" dirty="0"/>
              <a:t>. 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8(38253) 3-91-47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</a:t>
            </a:r>
            <a:r>
              <a:rPr lang="en-US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usttim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tomsk</a:t>
            </a: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adm.ust-tim@yandex.ru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-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Сысолин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Анатольевич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18.09.2017 г.</a:t>
            </a:r>
          </a:p>
        </p:txBody>
      </p:sp>
      <p:pic>
        <p:nvPicPr>
          <p:cNvPr id="72710" name="Рисунок 9" descr="http://usttim.tomsk.ru/files/images/gla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9" y="928692"/>
            <a:ext cx="1470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10001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 Т Ь – Т Ы М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05751"/>
              </p:ext>
            </p:extLst>
          </p:nvPr>
        </p:nvGraphicFramePr>
        <p:xfrm>
          <a:off x="454585" y="4428527"/>
          <a:ext cx="6426198" cy="1796978"/>
        </p:xfrm>
        <a:graphic>
          <a:graphicData uri="http://schemas.openxmlformats.org/drawingml/2006/table">
            <a:tbl>
              <a:tblPr/>
              <a:tblGrid>
                <a:gridCol w="147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33670990"/>
                    </a:ext>
                  </a:extLst>
                </a:gridCol>
                <a:gridCol w="99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487">
                  <a:extLst>
                    <a:ext uri="{9D8B030D-6E8A-4147-A177-3AD203B41FA5}">
                      <a16:colId xmlns:a16="http://schemas.microsoft.com/office/drawing/2014/main" val="3673924873"/>
                    </a:ext>
                  </a:extLst>
                </a:gridCol>
              </a:tblGrid>
              <a:tr h="270844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23 711,1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660,1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22 247,2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21 549,6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т.ч. налоговые и неналоговые доходы</a:t>
                      </a:r>
                    </a:p>
                  </a:txBody>
                  <a:tcPr marL="91430" marR="91430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959,6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917,6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935,5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837,8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89,6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23 719,1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22 039,1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23 838,0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22 995,3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971600"/>
          </a:xfr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miter lim="800000"/>
            <a:headEnd/>
            <a:tailEnd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 </a:t>
            </a:r>
            <a:r>
              <a:rPr lang="ru-RU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У Н И Ц И П А Л Ь Н О Е  О Б Р А З О В А Н И Е  </a:t>
            </a:r>
            <a:br>
              <a:rPr lang="ru-RU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</a:br>
            <a:r>
              <a:rPr lang="ru-RU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«К А Р Г А С О К С К И Й  Р А Й О Н»</a:t>
            </a:r>
            <a:br>
              <a:rPr lang="ru-RU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</a:br>
            <a:endParaRPr lang="ru-RU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620713" y="900113"/>
            <a:ext cx="6121400" cy="2087562"/>
          </a:xfrm>
        </p:spPr>
        <p:txBody>
          <a:bodyPr/>
          <a:lstStyle/>
          <a:p>
            <a:pPr algn="ctr">
              <a:lnSpc>
                <a:spcPct val="115000"/>
              </a:lnSpc>
              <a:buFont typeface="Arial" charset="0"/>
              <a:buNone/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Поселение основано  2004 году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Глава поселения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Романова Валентина 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Фоминиична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год рождения – </a:t>
            </a:r>
            <a:r>
              <a:rPr lang="ru-RU" alt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1962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Срок полномочий: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декабрь 2021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г. – сентябрь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Times New Roman" pitchFamily="18" charset="0"/>
                <a:ea typeface="Arial Unicode MS" pitchFamily="34" charset="-128"/>
                <a:cs typeface="Times New Roman" panose="02020603050405020304" pitchFamily="18" charset="0"/>
              </a:rPr>
              <a:t>Почтовый адрес: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636730, Томская область,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район,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с.Старая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Березовка, ул. Центральная,8. Телефон: 8(38253)4-21-33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сайт: </a:t>
            </a:r>
            <a:r>
              <a:rPr lang="en-US" altLang="ru-RU" sz="1200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http://www.ustchizapka.tomsk.ru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E-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:  </a:t>
            </a:r>
            <a:r>
              <a:rPr lang="en-US" altLang="ru-RU" sz="1200" dirty="0">
                <a:latin typeface="Times New Roman" pitchFamily="18" charset="0"/>
                <a:cs typeface="Times New Roman" pitchFamily="18" charset="0"/>
                <a:hlinkClick r:id="rId3"/>
              </a:rPr>
              <a:t>u-chiz@yandex.ru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Председатель Совета </a:t>
            </a:r>
            <a:r>
              <a:rPr lang="ru-RU" altLang="ru-RU" sz="12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Романова Валентина Фоминична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Дата избрания: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74756" name="Заголовок 2"/>
          <p:cNvSpPr>
            <a:spLocks noGrp="1"/>
          </p:cNvSpPr>
          <p:nvPr>
            <p:ph type="body" sz="half" idx="2"/>
          </p:nvPr>
        </p:nvSpPr>
        <p:spPr>
          <a:xfrm rot="16200000">
            <a:off x="-3775868" y="4747420"/>
            <a:ext cx="8172450" cy="620713"/>
          </a:xfrm>
          <a:solidFill>
            <a:srgbClr val="00B050"/>
          </a:solidFill>
        </p:spPr>
        <p:txBody>
          <a:bodyPr anchor="ctr"/>
          <a:lstStyle/>
          <a:p>
            <a:pPr algn="ctr"/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УСТЬ-ЧИЖАПСКОЕ СЕЛЬСКОЕ  ПОСЕЛЕНИЕ</a:t>
            </a:r>
          </a:p>
        </p:txBody>
      </p:sp>
      <p:sp>
        <p:nvSpPr>
          <p:cNvPr id="7475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453188" y="8799517"/>
            <a:ext cx="404812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37C13-057D-44B6-8A0B-101F7C90A66B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74758" name="Прямоугольник 12"/>
          <p:cNvSpPr>
            <a:spLocks noChangeArrowheads="1"/>
          </p:cNvSpPr>
          <p:nvPr/>
        </p:nvSpPr>
        <p:spPr bwMode="auto">
          <a:xfrm>
            <a:off x="620717" y="2843217"/>
            <a:ext cx="6143625" cy="168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27 368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(0,3% от Каргасокского района).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102 км – по автозимнику, 134 км – водный путь.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нет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(зима - автозимник, лето - водный путь).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01.01.2021г.): 2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человека (1,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от численности Каргасокского района).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Старая Березовка (210 чел.), с.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Усть-Чижапка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(52 чел.). 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ИНФОРМАЦИЯ  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50" name="Прямоугольник 14"/>
          <p:cNvSpPr>
            <a:spLocks noChangeArrowheads="1"/>
          </p:cNvSpPr>
          <p:nvPr/>
        </p:nvSpPr>
        <p:spPr bwMode="auto">
          <a:xfrm>
            <a:off x="620717" y="6451600"/>
            <a:ext cx="6237287" cy="25776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250" u="sng" dirty="0">
                <a:latin typeface="Times New Roman" pitchFamily="18" charset="0"/>
                <a:cs typeface="Times New Roman" pitchFamily="18" charset="0"/>
              </a:rPr>
              <a:t>Объекты социальной сферы, учреждения культуры и искусства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Функционирует общеобразовательных организаций – 1 шт. (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обучающихся), групп кратковременного пребывания – 1 шт.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воспитанников),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учреждения культурно-досугового типа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- 1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., библиотек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1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., спортивных сооружений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ФАП – 1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250" u="sng" dirty="0">
                <a:latin typeface="Times New Roman" pitchFamily="18" charset="0"/>
                <a:cs typeface="Times New Roman" pitchFamily="18" charset="0"/>
              </a:rPr>
              <a:t>Объекты ЖКХ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: котельные –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1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., тепловые сети –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0,22 км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, водонапорные башни - 1 шт., сети электрические –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12,99 км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250" u="sng" dirty="0">
                <a:latin typeface="Times New Roman" pitchFamily="18" charset="0"/>
                <a:cs typeface="Times New Roman" pitchFamily="18" charset="0"/>
              </a:rPr>
              <a:t>Объекты розничной торговли </a:t>
            </a:r>
            <a:r>
              <a:rPr lang="ru-RU" altLang="ru-RU" sz="1250" dirty="0" smtClean="0">
                <a:latin typeface="Times New Roman" pitchFamily="18" charset="0"/>
                <a:cs typeface="Times New Roman" pitchFamily="18" charset="0"/>
              </a:rPr>
              <a:t>– 2 шт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250" u="sng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</a:t>
            </a:r>
            <a:r>
              <a:rPr lang="ru-RU" altLang="ru-RU" sz="1250" dirty="0">
                <a:latin typeface="Times New Roman" pitchFamily="18" charset="0"/>
                <a:cs typeface="Times New Roman" pitchFamily="18" charset="0"/>
              </a:rPr>
              <a:t>:  ИП.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занимается рыбалкой, охотой, сбором дикоросов, ведением личного подсобного хозяйства. Жители посёлков любят свой край, их беспокоит дальнейшая судьба малой Родины.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                             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0"/>
            <a:ext cx="6858000" cy="9525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 Т Ь – Ч И Ж А П С К О 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20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36153"/>
              </p:ext>
            </p:extLst>
          </p:nvPr>
        </p:nvGraphicFramePr>
        <p:xfrm>
          <a:off x="621488" y="4523493"/>
          <a:ext cx="6237287" cy="1884706"/>
        </p:xfrm>
        <a:graphic>
          <a:graphicData uri="http://schemas.openxmlformats.org/drawingml/2006/table">
            <a:tbl>
              <a:tblPr/>
              <a:tblGrid>
                <a:gridCol w="13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73">
                  <a:extLst>
                    <a:ext uri="{9D8B030D-6E8A-4147-A177-3AD203B41FA5}">
                      <a16:colId xmlns:a16="http://schemas.microsoft.com/office/drawing/2014/main" val="4161798964"/>
                    </a:ext>
                  </a:extLst>
                </a:gridCol>
                <a:gridCol w="915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708">
                  <a:extLst>
                    <a:ext uri="{9D8B030D-6E8A-4147-A177-3AD203B41FA5}">
                      <a16:colId xmlns:a16="http://schemas.microsoft.com/office/drawing/2014/main" val="1134658666"/>
                    </a:ext>
                  </a:extLst>
                </a:gridCol>
              </a:tblGrid>
              <a:tr h="265964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22 247,2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21 549,6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21 836,1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21 821,7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935,5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837,8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922,1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918,0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23838,0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22995,3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22774,4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22501,1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4" y="971550"/>
            <a:ext cx="1726375" cy="2254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8" y="13833"/>
            <a:ext cx="6858000" cy="9144001"/>
          </a:xfrm>
          <a:prstGeom prst="rect">
            <a:avLst/>
          </a:prstGeom>
          <a:gradFill>
            <a:gsLst>
              <a:gs pos="0">
                <a:srgbClr val="FFFFCC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13500000" scaled="0"/>
          </a:gradFill>
          <a:ln w="41275" cap="rnd">
            <a:solidFill>
              <a:srgbClr val="FFFF00"/>
            </a:solidFill>
            <a:beve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3" descr="D:\К бюджету\К бюджету 2009\logo_kargaso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8300" y="2678113"/>
            <a:ext cx="259238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78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675AAB-19AA-4D3F-9700-EBCB990F15A9}" type="slidenum">
              <a:rPr lang="ru-RU" altLang="ru-RU" sz="1200">
                <a:solidFill>
                  <a:srgbClr val="898989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1200">
              <a:solidFill>
                <a:srgbClr val="898989"/>
              </a:solidFill>
              <a:latin typeface="Candara" panose="020E0502030303020204" pitchFamily="34" charset="0"/>
            </a:endParaRPr>
          </a:p>
        </p:txBody>
      </p:sp>
      <p:pic>
        <p:nvPicPr>
          <p:cNvPr id="75781" name="Picture 2" descr="http://www.kargasok.ru/image/img-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4"/>
            <a:ext cx="13335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4" descr="http://www.kargasok.ru/files/images/nature/__tmp/120_120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8100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6" descr="http://www.kargasok.ru/files/images/nature/__tmp/120_120_natural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7" y="892175"/>
            <a:ext cx="151923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http://www.kargasok.ru/files/images/nature/__tmp/120_120_natural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7" y="2676525"/>
            <a:ext cx="1633537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10" descr="http://www.kargasok.ru/files/images/nature/__tmp/120_120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92" y="144467"/>
            <a:ext cx="15065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2" descr="http://www.kargasok.ru/files/images/nature/__tmp/120_120_natural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9" y="7661279"/>
            <a:ext cx="14970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4" descr="http://www.kargasok.ru/files/foto_ana/proshen_pamyat/__tmp/120_120_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4" y="73104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6" descr="http://www.kargasok.ru/files/foto_ana/proshen_pamyat/__tmp/120_120_IMG_1488--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7373938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8" descr="http://www.kargasok.ru/files/foto_ana/proshen_pamyat/__tmp/120_120_DSC_042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7" y="5821367"/>
            <a:ext cx="1552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0" name="Picture 20" descr="http://www.kargasok.ru/files/foto_ana/__tmp/120_120_osen_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5094288"/>
            <a:ext cx="1555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1" name="Picture 22" descr="http://www.kargasok.ru/files/images/nature/__tmp/120_120_rechvokza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1826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2" name="Picture 24" descr="http://www.kargasok.ru/files/foto_ana/__tmp/120_120_cerkov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92" y="2168525"/>
            <a:ext cx="16033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3" name="Picture 26" descr="http://www.kargasok.ru/files/images/nature/__tmp/120_120_natural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652842"/>
            <a:ext cx="160178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4" name="Picture 28" descr="http://www.kargasok.ru/files/images/nature/__tmp/120_120_natural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7" y="6161092"/>
            <a:ext cx="151923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30" descr="http://www.kargasok.ru/files/images/nature/__tmp/120_120_7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3100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 txBox="1">
            <a:spLocks/>
          </p:cNvSpPr>
          <p:nvPr/>
        </p:nvSpPr>
        <p:spPr bwMode="auto">
          <a:xfrm rot="-5400000">
            <a:off x="-4342606" y="4342606"/>
            <a:ext cx="9144000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97650" y="8748717"/>
            <a:ext cx="260350" cy="37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E3F0A3-EFA5-4D83-9C39-302C29A7ED2E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-1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222" name="Picture 2" descr="http://trkzelenogorsk.ru/media/k2/items/cache/b0be84b54051e84fc3d315b463741fd7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4" y="4932367"/>
            <a:ext cx="58324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174032"/>
              </p:ext>
            </p:extLst>
          </p:nvPr>
        </p:nvGraphicFramePr>
        <p:xfrm>
          <a:off x="548680" y="1403648"/>
          <a:ext cx="604897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 txBox="1">
            <a:spLocks/>
          </p:cNvSpPr>
          <p:nvPr/>
        </p:nvSpPr>
        <p:spPr bwMode="auto">
          <a:xfrm rot="-5400000">
            <a:off x="-4342606" y="4342606"/>
            <a:ext cx="9144000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 ТРУДА И ЗАРАБОТНОЙ ПЛАТЫ</a:t>
            </a:r>
          </a:p>
        </p:txBody>
      </p:sp>
      <p:sp>
        <p:nvSpPr>
          <p:cNvPr id="1126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97650" y="8748717"/>
            <a:ext cx="260350" cy="37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46D42A-8E18-4408-957A-6058FABAE0F3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28685"/>
              </p:ext>
            </p:extLst>
          </p:nvPr>
        </p:nvGraphicFramePr>
        <p:xfrm>
          <a:off x="476250" y="1103313"/>
          <a:ext cx="6408738" cy="7812086"/>
        </p:xfrm>
        <a:graphic>
          <a:graphicData uri="http://schemas.openxmlformats.org/drawingml/2006/table">
            <a:tbl>
              <a:tblPr firstRow="1" firstCol="1" bandRow="1"/>
              <a:tblGrid>
                <a:gridCol w="352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Демография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9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Родившихся</a:t>
                      </a:r>
                      <a:r>
                        <a:rPr lang="ru-RU" sz="1600" b="1" i="0" baseline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1" baseline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600" b="0" i="1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228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9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i="0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предыдущего года</a:t>
                      </a:r>
                      <a:endParaRPr lang="ru-RU" sz="1400" i="0" strike="noStrike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102,7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9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Умерших, </a:t>
                      </a:r>
                      <a:r>
                        <a:rPr lang="ru-RU" sz="1600" b="0" i="1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600" b="0" i="1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9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i="0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предыдущего года</a:t>
                      </a:r>
                      <a:endParaRPr lang="ru-RU" sz="1400" i="0" strike="noStrike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99,2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136,7</a:t>
                      </a: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9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Естественный</a:t>
                      </a:r>
                      <a:r>
                        <a:rPr lang="ru-RU" sz="1600" b="1" i="0" strike="noStrike" baseline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прирост</a:t>
                      </a:r>
                      <a:r>
                        <a:rPr lang="ru-RU" sz="1600" b="1" i="0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(убыль),</a:t>
                      </a:r>
                      <a:r>
                        <a:rPr lang="ru-RU" sz="1600" b="1" i="0" strike="noStrike" baseline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600" b="0" i="1" strike="noStrike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-28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-154</a:t>
                      </a: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i="0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предыдущего года</a:t>
                      </a:r>
                      <a:endParaRPr lang="ru-RU" sz="1400" i="0" strike="noStrike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Рынок труда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01.01.2021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01.01.2022</a:t>
                      </a: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экономически активного населения (ЭАН), </a:t>
                      </a:r>
                      <a:r>
                        <a:rPr lang="ru-RU" sz="1600" i="1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i="1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11 600</a:t>
                      </a: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11 400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5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i="0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предыдущего года</a:t>
                      </a:r>
                      <a:endParaRPr lang="ru-RU" sz="1400" i="0" strike="noStrike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98,3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1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безработных</a:t>
                      </a:r>
                      <a:r>
                        <a:rPr lang="ru-RU" sz="1600" b="1" i="0" baseline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граждан, состоявших в органах службы занятости, </a:t>
                      </a:r>
                      <a:r>
                        <a:rPr lang="ru-RU" sz="1600" i="1" baseline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i="1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854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32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i="0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предыдущего года</a:t>
                      </a:r>
                      <a:endParaRPr lang="ru-RU" sz="1400" i="0" strike="noStrike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257,2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39,5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77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регистрируемой безработицы от</a:t>
                      </a:r>
                      <a:r>
                        <a:rPr lang="ru-RU" sz="1600" b="1" i="0" baseline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ЭАН, </a:t>
                      </a:r>
                      <a:r>
                        <a:rPr lang="ru-RU" sz="1600" b="0" i="1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b="0" i="1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7,4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29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1400" i="0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% к уровню предыдущего года</a:t>
                      </a:r>
                      <a:endParaRPr lang="ru-RU" sz="1400" i="0" strike="noStrike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264,3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40,5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302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жизни</a:t>
                      </a:r>
                      <a:endParaRPr lang="ru-RU" sz="1600" b="1" i="0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01.01.2021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01.01.2022</a:t>
                      </a: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55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600" b="1" i="0" baseline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начисленная заработная плата, </a:t>
                      </a:r>
                      <a:r>
                        <a:rPr lang="ru-RU" sz="1600" b="0" i="1" baseline="0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</a:t>
                      </a:r>
                      <a:endParaRPr lang="ru-RU" sz="1600" b="0" i="1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67 704,5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b="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справочно</a:t>
                      </a: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средняя з/п за 2019 г. – 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469,9 </a:t>
                      </a:r>
                      <a:r>
                        <a:rPr lang="ru-RU" sz="12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руб.</a:t>
                      </a: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68 003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040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</a:t>
                      </a:r>
                      <a:r>
                        <a:rPr lang="ru-RU" sz="1400" i="0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предыдущего года</a:t>
                      </a:r>
                      <a:endParaRPr lang="ru-RU" sz="1400" i="0" strike="noStrike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110,1</a:t>
                      </a:r>
                      <a:endParaRPr lang="ru-RU" sz="1600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100,4</a:t>
                      </a:r>
                      <a:endParaRPr lang="ru-RU" sz="16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3" marR="43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-1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 txBox="1">
            <a:spLocks/>
          </p:cNvSpPr>
          <p:nvPr/>
        </p:nvSpPr>
        <p:spPr bwMode="auto">
          <a:xfrm rot="-5400000">
            <a:off x="-3784599" y="4900613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FFFF"/>
                </a:solidFill>
                <a:latin typeface="Arial" panose="020B0604020202020204" pitchFamily="34" charset="0"/>
              </a:rPr>
              <a:t> «Майские» Указы Президента Российской Федерации</a:t>
            </a:r>
            <a:endParaRPr lang="ru-RU" altLang="ru-RU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2519363" y="4367217"/>
            <a:ext cx="242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281238" y="4325942"/>
            <a:ext cx="305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330704"/>
            <a:ext cx="18161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469063" y="8639179"/>
            <a:ext cx="349250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DA5DB-6330-491A-8502-A31E7BB46880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1" y="397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639767" y="1119188"/>
            <a:ext cx="6072187" cy="715962"/>
          </a:xfrm>
          <a:prstGeom prst="rect">
            <a:avLst/>
          </a:prstGeom>
          <a:gradFill rotWithShape="1">
            <a:gsLst>
              <a:gs pos="0">
                <a:srgbClr val="80D7FF"/>
              </a:gs>
              <a:gs pos="50000">
                <a:srgbClr val="B3E4FF"/>
              </a:gs>
              <a:gs pos="100000">
                <a:srgbClr val="DAF1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«майских» Указов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Федерации.</a:t>
            </a:r>
            <a:endParaRPr lang="ru-RU" altLang="ru-RU" sz="11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250" b="1" dirty="0">
                <a:solidFill>
                  <a:srgbClr val="1F497D"/>
                </a:solidFill>
                <a:latin typeface="Arial" charset="0"/>
                <a:cs typeface="Arial" charset="0"/>
              </a:rPr>
              <a:t>В рамках реализации «майских» Указов Президента РФ 2012 года, муниципальных «дорожных карт» изменений в сфере образования и культуры, повышение заработной платы работников муниципальных учреждений достигло следующих показателей: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70547"/>
              </p:ext>
            </p:extLst>
          </p:nvPr>
        </p:nvGraphicFramePr>
        <p:xfrm>
          <a:off x="558804" y="2771775"/>
          <a:ext cx="6188075" cy="3671886"/>
        </p:xfrm>
        <a:graphic>
          <a:graphicData uri="http://schemas.openxmlformats.org/drawingml/2006/table">
            <a:tbl>
              <a:tblPr/>
              <a:tblGrid>
                <a:gridCol w="34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Среднемесячная заработная плата отдельных категорий работников (рублей)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 год 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 год 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 год 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8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9A52"/>
                        </a:gs>
                        <a:gs pos="50000">
                          <a:srgbClr val="ABDD79"/>
                        </a:gs>
                        <a:gs pos="100000">
                          <a:srgbClr val="CCFF9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2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Педагогические работники муниципальных образовательных учреждений дошкольного образования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46 773,3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47 543,0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51 747,6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Педагогические работники муниципальных общеобразовательных учреждений общего образования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48 273,9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52 050,0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57 581,3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Педагогические работники муниципальных образовательных учреждений дополнительного образования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48 269,9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49 828,4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54 395,10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DEFBB"/>
                        </a:gs>
                        <a:gs pos="50000">
                          <a:srgbClr val="E9F4D4"/>
                        </a:gs>
                        <a:gs pos="100000">
                          <a:srgbClr val="F3F9EA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78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67B65"/>
                        </a:gs>
                        <a:gs pos="50000">
                          <a:srgbClr val="D8B293"/>
                        </a:gs>
                        <a:gs pos="100000">
                          <a:srgbClr val="FFD4B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Работники муниципальных учреждений культуры и искусства</a:t>
                      </a: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44 772,9</a:t>
                      </a:r>
                    </a:p>
                  </a:txBody>
                  <a:tcPr marL="44177" marR="44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46 059,9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177" marR="44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47  127,2</a:t>
                      </a:r>
                    </a:p>
                  </a:txBody>
                  <a:tcPr marL="44174" marR="441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A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Педагогических работники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  Каргасокской детской школы искусств </a:t>
                      </a:r>
                    </a:p>
                  </a:txBody>
                  <a:tcPr marL="44174" marR="441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45 719,6</a:t>
                      </a:r>
                    </a:p>
                  </a:txBody>
                  <a:tcPr marL="44177" marR="44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47 351,9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177" marR="441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51 500,6</a:t>
                      </a:r>
                    </a:p>
                  </a:txBody>
                  <a:tcPr marL="44174" marR="441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A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91700"/>
              </p:ext>
            </p:extLst>
          </p:nvPr>
        </p:nvGraphicFramePr>
        <p:xfrm>
          <a:off x="579509" y="6480175"/>
          <a:ext cx="6186739" cy="2268289"/>
        </p:xfrm>
        <a:graphic>
          <a:graphicData uri="http://schemas.openxmlformats.org/drawingml/2006/table">
            <a:tbl>
              <a:tblPr/>
              <a:tblGrid>
                <a:gridCol w="345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49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Здравоохранение</a:t>
                      </a:r>
                      <a:endParaRPr lang="ru-RU" sz="1400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Врачи и работники медицинских организаций, имеющие высшее медицинское (фармацевтическое) или иное высшее образование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93 262,0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93 235,0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95 224,0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Средний медицинский (фармацевтический) персонал 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37 888,0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39 372,0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39 018,0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Младший медицинский (фармацевтический) персонал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37 299,0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37 517.0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38 563,0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8000">
                          <a:srgbClr val="5E9EFF">
                            <a:alpha val="34000"/>
                          </a:srgbClr>
                        </a:gs>
                        <a:gs pos="39999">
                          <a:srgbClr val="85C2FF">
                            <a:alpha val="33000"/>
                          </a:srgbClr>
                        </a:gs>
                        <a:gs pos="70000">
                          <a:srgbClr val="C4D6EB">
                            <a:alpha val="46000"/>
                          </a:srgbClr>
                        </a:gs>
                        <a:gs pos="100000">
                          <a:srgbClr val="FFEBFA">
                            <a:alpha val="41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 txBox="1">
            <a:spLocks/>
          </p:cNvSpPr>
          <p:nvPr/>
        </p:nvSpPr>
        <p:spPr bwMode="auto">
          <a:xfrm rot="-5400000">
            <a:off x="-3784599" y="4900613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FFFF"/>
                </a:solidFill>
                <a:latin typeface="Arial" panose="020B0604020202020204" pitchFamily="34" charset="0"/>
              </a:rPr>
              <a:t>«Майские» Указы Президента Российской Федерации</a:t>
            </a:r>
            <a:endParaRPr lang="ru-RU" altLang="ru-RU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2519363" y="4367217"/>
            <a:ext cx="242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2281238" y="4325942"/>
            <a:ext cx="305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330704"/>
            <a:ext cx="18161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469063" y="8639179"/>
            <a:ext cx="349250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98CE86-11AE-4E18-8B5F-059D60FD1899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1" y="397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82613" y="1116013"/>
            <a:ext cx="6159500" cy="7740650"/>
          </a:xfrm>
          <a:prstGeom prst="roundRect">
            <a:avLst>
              <a:gd name="adj" fmla="val 11648"/>
            </a:avLst>
          </a:prstGeom>
          <a:blipFill>
            <a:blip r:embed="rId4"/>
            <a:tile tx="0" ty="0" sx="100000" sy="100000" flip="none" algn="tl"/>
          </a:blipFill>
          <a:ln w="255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5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Майские» указы Президента Российской Федерации реализуются путем обеспечения достижения целевых показателей по планам мероприятий («дорожным картам»).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Основными показателями в части достижения целевых являются средний размер заработной платы</a:t>
            </a: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в сфере общего образования, дошкольного образования и дополнительного образования в 2021 году величина заработной платы 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сравнению с 2020 годом по усредненному показателю увеличилась на 8,2 %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сфере культуры и искусства средняя заработная плата по сравнению с 2020 годом по усредненному показателю увеличилась на </a:t>
            </a: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2,3%</a:t>
            </a:r>
            <a:endParaRPr lang="ru-RU" altLang="ru-RU" sz="1200" dirty="0">
              <a:solidFill>
                <a:srgbClr val="6633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indent="0" algn="just" eaLnBrk="1" hangingPunct="1"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		Целевые 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показатели по «дорожным картам» выполнены в полном объеме.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Дополнительное образование</a:t>
            </a:r>
            <a:r>
              <a:rPr lang="en-US" altLang="ru-RU" sz="1200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культура: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показатели по плану мероприятий «дорожная карта» выполнены на 100%: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доля детей, охваченных образовательными программами дополнительного образования детей, в общей численности детей от 5 до 18 лет в МБУ ДО «</a:t>
            </a:r>
            <a:r>
              <a:rPr lang="ru-RU" altLang="ru-RU" sz="1200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Каргасокская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ДШИ» составила 35,6%;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снижение  численности  участников культурно-досуговых  мероприятий по сравнению с предыдущим годом  на 1,79%.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>
              <a:solidFill>
                <a:srgbClr val="6633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Отрасль образования: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показатели по плану мероприятий «дорожная карта» выполнены на 100%: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удельный вес численности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 обучающихся на старшей ступени среднего и общего образования, охваченных мероприятиями профессиональной ориентации, составил 100%;</a:t>
            </a:r>
            <a:endParaRPr lang="ru-RU" altLang="ru-RU" sz="1200" dirty="0">
              <a:solidFill>
                <a:srgbClr val="6633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охват детей дошкольного возраста всеми формами дошкольного образования составил </a:t>
            </a: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</a:rPr>
              <a:t>100%;</a:t>
            </a:r>
            <a:endParaRPr lang="ru-RU" altLang="ru-RU" sz="1200" dirty="0">
              <a:solidFill>
                <a:srgbClr val="663300"/>
              </a:solidFill>
              <a:latin typeface="Cambria" panose="020405030504060302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доля детей, охваченных программами дополнительного образования в общей численности детей от 5 до 18 лет, составила 85,2% (учреждения дополнительного образования –24,5%, общеобразовательные организации – 60,7</a:t>
            </a:r>
            <a:r>
              <a:rPr lang="ru-RU" altLang="ru-RU" sz="1200" b="1" dirty="0">
                <a:solidFill>
                  <a:srgbClr val="663300"/>
                </a:solidFill>
                <a:latin typeface="Cambria" panose="02040503050406030204" pitchFamily="18" charset="0"/>
              </a:rPr>
              <a:t>%)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;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</a:rPr>
              <a:t>удельный 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вес численности учащихся по программам общего образования, участвующих в олимпиадах и конкурсах различного уровня в общей численности учащихся по программам общего образования в </a:t>
            </a: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</a:rPr>
              <a:t>2021 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году составил </a:t>
            </a: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</a:rPr>
              <a:t>64,4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%.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ru-RU" sz="1200" dirty="0">
              <a:solidFill>
                <a:srgbClr val="6633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Доля обучающихся во вторую смену – </a:t>
            </a: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</a:rPr>
              <a:t>29,52 %.</a:t>
            </a:r>
            <a:endParaRPr lang="ru-RU" altLang="ru-RU" sz="1200" dirty="0">
              <a:solidFill>
                <a:srgbClr val="663300"/>
              </a:solidFill>
              <a:latin typeface="Cambria" panose="020405030504060302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Средняя наполняемость классов – </a:t>
            </a:r>
            <a:r>
              <a:rPr lang="ru-RU" altLang="ru-RU" sz="1200" dirty="0" smtClean="0">
                <a:solidFill>
                  <a:srgbClr val="663300"/>
                </a:solidFill>
                <a:latin typeface="Cambria" panose="02040503050406030204" pitchFamily="18" charset="0"/>
              </a:rPr>
              <a:t>12 </a:t>
            </a:r>
            <a:r>
              <a:rPr lang="ru-RU" altLang="ru-RU" sz="1200" dirty="0">
                <a:solidFill>
                  <a:srgbClr val="663300"/>
                </a:solidFill>
                <a:latin typeface="Cambria" panose="02040503050406030204" pitchFamily="18" charset="0"/>
              </a:rPr>
              <a:t>учеников.</a:t>
            </a:r>
            <a:endParaRPr lang="ru-RU" altLang="ru-RU" sz="1200" dirty="0">
              <a:solidFill>
                <a:srgbClr val="6633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 txBox="1">
            <a:spLocks/>
          </p:cNvSpPr>
          <p:nvPr/>
        </p:nvSpPr>
        <p:spPr bwMode="auto">
          <a:xfrm rot="-5400000">
            <a:off x="-3784599" y="4900613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  <a:latin typeface="Arial" panose="020B0604020202020204" pitchFamily="34" charset="0"/>
              </a:rPr>
              <a:t>           </a:t>
            </a: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КАРГАСОКСКОГО  РАЙОНА</a:t>
            </a: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2519363" y="4367217"/>
            <a:ext cx="242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281238" y="4325942"/>
            <a:ext cx="305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330704"/>
            <a:ext cx="18161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8788" y="1127125"/>
            <a:ext cx="63992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Основные параметры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консолидированного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МО 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Каргасокский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район»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(тыс. рублей)</a:t>
            </a:r>
          </a:p>
        </p:txBody>
      </p:sp>
      <p:sp>
        <p:nvSpPr>
          <p:cNvPr id="17415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508750" y="8658229"/>
            <a:ext cx="349250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DBB65-23BD-46F3-B9E8-EBFE25F5CA2B}" type="slidenum">
              <a:rPr lang="ru-RU" altLang="ru-RU" sz="1200">
                <a:solidFill>
                  <a:srgbClr val="7F7F7F"/>
                </a:solidFill>
                <a:latin typeface="Candara" panose="020E0502030303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7F7F7F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/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 У Н И Ц И П А Л Ь Н О Е  О Б Р А З О В А Н И Е  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«К А Р Г А С О К С К И Й  Р А Й О Н»</a:t>
            </a:r>
            <a:br>
              <a:rPr lang="ru-RU" sz="2000" b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</a:br>
            <a:endParaRPr lang="ru-RU" sz="2000" b="1" dirty="0">
              <a:ln w="12700">
                <a:solidFill>
                  <a:srgbClr val="CCFF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1" y="-1582"/>
            <a:ext cx="6858000" cy="111561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6633"/>
              </a:gs>
              <a:gs pos="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ex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ln w="12700">
                <a:solidFill>
                  <a:srgbClr val="CCFF99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 А Р Г А С О К С К И Й  Р А Й О Н»</a:t>
            </a:r>
            <a: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n w="12700">
                  <a:solidFill>
                    <a:srgbClr val="CCFF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2700">
                <a:solidFill>
                  <a:srgbClr val="CCFF99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06438" y="8010529"/>
            <a:ext cx="6051550" cy="647700"/>
          </a:xfrm>
          <a:prstGeom prst="wedgeRoundRectCallout">
            <a:avLst>
              <a:gd name="adj1" fmla="val -20833"/>
              <a:gd name="adj2" fmla="val 4999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В </a:t>
            </a:r>
            <a:r>
              <a:rPr lang="ru-RU" alt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2021 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году на одного жителя района: </a:t>
            </a:r>
          </a:p>
          <a:p>
            <a:pPr algn="ctr" eaLnBrk="1" hangingPunct="1">
              <a:defRPr/>
            </a:pP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объём </a:t>
            </a:r>
            <a:r>
              <a:rPr lang="ru-RU" alt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доходов -86,15 тыс. 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рублей; </a:t>
            </a:r>
            <a:endParaRPr lang="ru-RU" altLang="ru-RU" sz="1400" b="1" i="1" dirty="0" smtClean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объём 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расходов  - </a:t>
            </a:r>
            <a:r>
              <a:rPr lang="ru-RU" alt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86,68 тыс. 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рублей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02128"/>
              </p:ext>
            </p:extLst>
          </p:nvPr>
        </p:nvGraphicFramePr>
        <p:xfrm>
          <a:off x="646113" y="2352675"/>
          <a:ext cx="6172200" cy="5421314"/>
        </p:xfrm>
        <a:graphic>
          <a:graphicData uri="http://schemas.openxmlformats.org/drawingml/2006/table">
            <a:tbl>
              <a:tblPr/>
              <a:tblGrid>
                <a:gridCol w="1109067">
                  <a:extLst>
                    <a:ext uri="{9D8B030D-6E8A-4147-A177-3AD203B41FA5}">
                      <a16:colId xmlns:a16="http://schemas.microsoft.com/office/drawing/2014/main" val="1975484068"/>
                    </a:ext>
                  </a:extLst>
                </a:gridCol>
                <a:gridCol w="819745">
                  <a:extLst>
                    <a:ext uri="{9D8B030D-6E8A-4147-A177-3AD203B41FA5}">
                      <a16:colId xmlns:a16="http://schemas.microsoft.com/office/drawing/2014/main" val="2266589864"/>
                    </a:ext>
                  </a:extLst>
                </a:gridCol>
                <a:gridCol w="892076">
                  <a:extLst>
                    <a:ext uri="{9D8B030D-6E8A-4147-A177-3AD203B41FA5}">
                      <a16:colId xmlns:a16="http://schemas.microsoft.com/office/drawing/2014/main" val="1925296391"/>
                    </a:ext>
                  </a:extLst>
                </a:gridCol>
                <a:gridCol w="892076">
                  <a:extLst>
                    <a:ext uri="{9D8B030D-6E8A-4147-A177-3AD203B41FA5}">
                      <a16:colId xmlns:a16="http://schemas.microsoft.com/office/drawing/2014/main" val="3641121526"/>
                    </a:ext>
                  </a:extLst>
                </a:gridCol>
                <a:gridCol w="892076">
                  <a:extLst>
                    <a:ext uri="{9D8B030D-6E8A-4147-A177-3AD203B41FA5}">
                      <a16:colId xmlns:a16="http://schemas.microsoft.com/office/drawing/2014/main" val="3644122908"/>
                    </a:ext>
                  </a:extLst>
                </a:gridCol>
                <a:gridCol w="614809">
                  <a:extLst>
                    <a:ext uri="{9D8B030D-6E8A-4147-A177-3AD203B41FA5}">
                      <a16:colId xmlns:a16="http://schemas.microsoft.com/office/drawing/2014/main" val="2489708742"/>
                    </a:ext>
                  </a:extLst>
                </a:gridCol>
                <a:gridCol w="952351">
                  <a:extLst>
                    <a:ext uri="{9D8B030D-6E8A-4147-A177-3AD203B41FA5}">
                      <a16:colId xmlns:a16="http://schemas.microsoft.com/office/drawing/2014/main" val="1823626319"/>
                    </a:ext>
                  </a:extLst>
                </a:gridCol>
              </a:tblGrid>
              <a:tr h="57098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 роста 2021г. к 2020г.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2022 год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92600"/>
                  </a:ext>
                </a:extLst>
              </a:tr>
              <a:tr h="717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709314"/>
                  </a:ext>
                </a:extLst>
              </a:tr>
              <a:tr h="5984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1 365 262,7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1 473 211,5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1 473 211,5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1 587 049,6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107,7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1 520 416,2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79813"/>
                  </a:ext>
                </a:extLst>
              </a:tr>
              <a:tr h="658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347 207,1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381 673,4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381 673,4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295 800,9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77,5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302 344,0</a:t>
                      </a:r>
                    </a:p>
                  </a:txBody>
                  <a:tcPr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968892"/>
                  </a:ext>
                </a:extLst>
              </a:tr>
              <a:tr h="57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1 018 055,6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1 091 538,1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1 091 538,1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1 291 248,7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1 218 072,2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36816"/>
                  </a:ext>
                </a:extLst>
              </a:tr>
              <a:tr h="5648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1 409 681,6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1 493 774,4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1 493 774,4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1 596 842,2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1 520 416,2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876859"/>
                  </a:ext>
                </a:extLst>
              </a:tr>
              <a:tr h="57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1 321 417,3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1 280 228,0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1 280 228,0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1 560 196,8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1 479 141,3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9455"/>
                  </a:ext>
                </a:extLst>
              </a:tr>
              <a:tr h="57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179 052,7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213 546,4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213 546,4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36 645,4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41 274,9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05316"/>
                  </a:ext>
                </a:extLst>
              </a:tr>
              <a:tr h="57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(-), ПРОФИЦИТ(+)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-44 418,8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-20 562,9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-20 562,9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-9 792,6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baseline="0" dirty="0" smtClean="0"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5025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32792</TotalTime>
  <Words>9308</Words>
  <Application>Microsoft Office PowerPoint</Application>
  <PresentationFormat>Экран (4:3)</PresentationFormat>
  <Paragraphs>1634</Paragraphs>
  <Slides>47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60" baseType="lpstr">
      <vt:lpstr>MS PGothic</vt:lpstr>
      <vt:lpstr>Arial</vt:lpstr>
      <vt:lpstr>Arial Unicode MS</vt:lpstr>
      <vt:lpstr>Calibri</vt:lpstr>
      <vt:lpstr>Calibri Light</vt:lpstr>
      <vt:lpstr>Cambria</vt:lpstr>
      <vt:lpstr>Candara</vt:lpstr>
      <vt:lpstr>Century Schoolbook</vt:lpstr>
      <vt:lpstr>Georgia</vt:lpstr>
      <vt:lpstr>Times New Roman</vt:lpstr>
      <vt:lpstr>Wingdings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 У Н И Ц И П А Л Ь Н О Е  О Б Р А З О В А Н И Е   «К А Р Г А С О К С К И Й  Р А Й О Н»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Пикулина Арина Викторовна</dc:creator>
  <cp:lastModifiedBy>Мария Сергее. Чиглинцева</cp:lastModifiedBy>
  <cp:revision>2081</cp:revision>
  <cp:lastPrinted>2022-07-27T10:31:44Z</cp:lastPrinted>
  <dcterms:created xsi:type="dcterms:W3CDTF">2011-11-17T03:02:57Z</dcterms:created>
  <dcterms:modified xsi:type="dcterms:W3CDTF">2022-07-28T04:16:09Z</dcterms:modified>
</cp:coreProperties>
</file>