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2220" autoAdjust="0"/>
  </p:normalViewPr>
  <p:slideViewPr>
    <p:cSldViewPr>
      <p:cViewPr varScale="1">
        <p:scale>
          <a:sx n="108" d="100"/>
          <a:sy n="108" d="100"/>
        </p:scale>
        <p:origin x="-17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B99F1-031D-4CCF-9234-413D39EA811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5214E-416C-4994-9539-41C32A7AB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7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www.trudvse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turinkv\Desktop\ярмарка нов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8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Условия для участия в программе: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8028384" cy="518457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задолженности, превышающей сумму более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300 000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тыс. рублей, по уплате налогов, сборов, страховых взносов, пеней, штрафов и процентов, подлежащих уплате в соответствии с законодательством РФ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109728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находится в процессе реорганизации, ликвидации, банкротства, деятельность не была приостановлена или прекращена;</a:t>
            </a:r>
          </a:p>
          <a:p>
            <a:pPr marL="109728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является получателем иной поддержки в 2023 году.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3" y="1916832"/>
            <a:ext cx="676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8" y="4221088"/>
            <a:ext cx="704850" cy="6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5" y="5517232"/>
            <a:ext cx="742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3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6583"/>
            <a:ext cx="2047354" cy="170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18" y="476672"/>
            <a:ext cx="8910182" cy="1066800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Категории граждан </a:t>
            </a:r>
            <a:br>
              <a:rPr lang="ru-RU" b="1" i="1" u="sng" dirty="0"/>
            </a:br>
            <a:r>
              <a:rPr lang="ru-RU" b="1" i="1" dirty="0"/>
              <a:t>                   </a:t>
            </a:r>
            <a:r>
              <a:rPr lang="ru-RU" b="1" i="1" u="sng" dirty="0"/>
              <a:t> для трудоустройства: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4865" y="3933056"/>
            <a:ext cx="52783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* гражданин </a:t>
            </a:r>
            <a:r>
              <a:rPr lang="ru-RU" sz="2000" b="1" u="sng" dirty="0" smtClean="0">
                <a:solidFill>
                  <a:srgbClr val="0070C0"/>
                </a:solidFill>
              </a:rPr>
              <a:t>не может </a:t>
            </a:r>
            <a:r>
              <a:rPr lang="ru-RU" sz="2000" b="1" dirty="0" smtClean="0">
                <a:solidFill>
                  <a:srgbClr val="0070C0"/>
                </a:solidFill>
              </a:rPr>
              <a:t>быть направлен на ОР к работодателю, с которым уже состоит в трудовых отношениях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1515" y="5392834"/>
            <a:ext cx="5332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* участие гражданина в общественных работах </a:t>
            </a:r>
            <a:r>
              <a:rPr lang="ru-RU" sz="2000" b="1" u="sng" dirty="0" smtClean="0">
                <a:solidFill>
                  <a:srgbClr val="0070C0"/>
                </a:solidFill>
              </a:rPr>
              <a:t>не более одного раза в календарном году 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11874" y="2229507"/>
            <a:ext cx="3456384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78338" y="2292513"/>
            <a:ext cx="312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ctr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Безработные граждане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9585" y="1988840"/>
            <a:ext cx="3816425" cy="16844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9585" y="1923105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algn="ctr">
              <a:spcBef>
                <a:spcPts val="0"/>
              </a:spcBef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Граждане, обратившиеся с целью поиска работы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6010" y="2646380"/>
            <a:ext cx="1119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Bef>
                <a:spcPts val="0"/>
              </a:spcBef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95" y="3501008"/>
            <a:ext cx="3275076" cy="189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76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5373216"/>
            <a:ext cx="8856984" cy="122413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Участник отбора, получивший субсидию </a:t>
            </a:r>
          </a:p>
          <a:p>
            <a:pPr marL="109728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в 2022 году, имеют право на повторное получение в 2023 году.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5783" y="548680"/>
            <a:ext cx="4248472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каждого трудоустроенного – </a:t>
            </a:r>
          </a:p>
          <a:p>
            <a:pPr marL="109728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 МРОТ * РК + сумма страховых взносов в месяц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10790" y="3282065"/>
            <a:ext cx="4176464" cy="15870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Период занятости на общественных работах 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более 3-х месяцев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6570"/>
            <a:ext cx="4050147" cy="238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3" y="2564904"/>
            <a:ext cx="4155182" cy="258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aturinkv\Desktop\прапро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12049" cy="39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" y="404664"/>
            <a:ext cx="8949680" cy="864096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Порядок получения субсидии: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168116"/>
            <a:ext cx="8712968" cy="157325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Участник отбора несет ответственность за достоверность представляемой информации и документов в соответствии с действующим законодательством.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0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aturinkv\Desktop\15454g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4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turinkv\Desktop\1 этап всероссийской ярмарки\ярмарка нов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577725"/>
            <a:ext cx="912741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8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17427"/>
            <a:ext cx="2520280" cy="166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116778"/>
            <a:ext cx="3600400" cy="348057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62" y="476672"/>
            <a:ext cx="883817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Меры государственной поддержки работодателей в 2023 году</a:t>
            </a:r>
            <a:endParaRPr lang="ru-RU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47638"/>
            <a:ext cx="3816424" cy="3189673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Постановление Правительства РФ 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от 13.03.2021г. 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№ 362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(субсидирование рабочих мест при трудоустройстве отдельных категорий граждан)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9745" y="3116778"/>
            <a:ext cx="3995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Постановление Правительства РФ </a:t>
            </a:r>
          </a:p>
          <a:p>
            <a:pPr marL="109728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от </a:t>
            </a:r>
            <a:r>
              <a:rPr lang="ru-RU" sz="2400" b="1" dirty="0" smtClean="0">
                <a:solidFill>
                  <a:srgbClr val="002060"/>
                </a:solidFill>
              </a:rPr>
              <a:t>18.03.2022г.  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№ 409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(трудоустройство граждан на рабочие места временного характера)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509" y="3116778"/>
            <a:ext cx="3672408" cy="340856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1697055"/>
            <a:ext cx="972108" cy="13036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1697055"/>
            <a:ext cx="1025915" cy="127093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8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855024" cy="1517104"/>
          </a:xfrm>
        </p:spPr>
        <p:txBody>
          <a:bodyPr>
            <a:normAutofit fontScale="90000"/>
          </a:bodyPr>
          <a:lstStyle/>
          <a:p>
            <a:pPr marL="109728" indent="0"/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Постановление Правительства РФ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13.03.2021 г</a:t>
            </a: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№ </a:t>
            </a: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362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708920"/>
            <a:ext cx="7560840" cy="3870678"/>
          </a:xfrm>
        </p:spPr>
        <p:txBody>
          <a:bodyPr/>
          <a:lstStyle/>
          <a:p>
            <a:pPr marL="109728" indent="0">
              <a:buNone/>
            </a:pP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Могут принять участие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72000" indent="0">
              <a:spcBef>
                <a:spcPts val="0"/>
              </a:spcBef>
              <a:buNone/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sz="2400" b="1" dirty="0" smtClean="0"/>
              <a:t>юридические лица (за исключением государственных (муниципальных) учреждений);</a:t>
            </a:r>
          </a:p>
          <a:p>
            <a:pPr marL="72000" indent="0">
              <a:spcBef>
                <a:spcPts val="0"/>
              </a:spcBef>
              <a:buNone/>
            </a:pPr>
            <a:endParaRPr lang="ru-RU" sz="2400" b="1" dirty="0"/>
          </a:p>
          <a:p>
            <a:pPr marL="72000" indent="0">
              <a:spcBef>
                <a:spcPts val="0"/>
              </a:spcBef>
              <a:buNone/>
            </a:pPr>
            <a:r>
              <a:rPr lang="ru-RU" sz="2400" b="1" dirty="0" smtClean="0"/>
              <a:t>некоммерческие организации;</a:t>
            </a:r>
          </a:p>
          <a:p>
            <a:pPr marL="72000" indent="0">
              <a:spcBef>
                <a:spcPts val="0"/>
              </a:spcBef>
              <a:buNone/>
            </a:pPr>
            <a:endParaRPr lang="ru-RU" sz="2400" b="1" dirty="0" smtClean="0"/>
          </a:p>
          <a:p>
            <a:pPr marL="72000" indent="0">
              <a:spcBef>
                <a:spcPts val="0"/>
              </a:spcBef>
              <a:buNone/>
            </a:pPr>
            <a:r>
              <a:rPr lang="ru-RU" sz="2400" b="1" dirty="0" smtClean="0"/>
              <a:t>индивидуальные предприниматели.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08" y="1630844"/>
            <a:ext cx="14382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724"/>
            <a:ext cx="1547664" cy="226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1" y="3501008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9" y="4941168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2" y="5733256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456730" y="1065638"/>
            <a:ext cx="1301533" cy="648072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9728" algn="ctr"/>
            <a:r>
              <a:rPr lang="ru-RU" sz="2500" b="1" dirty="0" smtClean="0">
                <a:solidFill>
                  <a:srgbClr val="00B050"/>
                </a:solidFill>
                <a:latin typeface="+mn-lt"/>
              </a:rPr>
              <a:t>Подробная информация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107496" y="1484784"/>
            <a:ext cx="98649" cy="146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9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Условия для участия в программе:</a:t>
            </a:r>
            <a:endParaRPr lang="ru-RU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740352" cy="54006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наличие государственной регистрации, осуществленной до 1 января 2023 года;</a:t>
            </a:r>
          </a:p>
          <a:p>
            <a:pPr marL="109728" indent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отсутствие задолженности, превышающей сумму более 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10 тыс. рублей, по уплате налогов, сборов, страховых взносов, пеней, штрафов и процентов, подлежащих уплате в соответствии с законодательством РФ;</a:t>
            </a:r>
          </a:p>
          <a:p>
            <a:pPr marL="109728" indent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отсутствие задолженности по выплате заработной платы;</a:t>
            </a:r>
          </a:p>
          <a:p>
            <a:pPr marL="109728" indent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работодатель не находится в процессе реорганизации, ликвидации, банкротства, деятельность не была приостановлена или прекращена;</a:t>
            </a:r>
          </a:p>
          <a:p>
            <a:pPr marL="109728" indent="0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 не является получателем в 2023 году субсидии в соответствии с постановлением Правительства РФ «О предоставлении субсидий из федерального бюджета на государственную поддержку отдельных общественных и иных некоммерческих организаций».  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477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1" y="5357972"/>
            <a:ext cx="7429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" y="4221088"/>
            <a:ext cx="704850" cy="67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12" y="2348880"/>
            <a:ext cx="676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4" y="3284984"/>
            <a:ext cx="6858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1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" y="5589240"/>
            <a:ext cx="55304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52128"/>
          </a:xfrm>
        </p:spPr>
        <p:txBody>
          <a:bodyPr>
            <a:noAutofit/>
          </a:bodyPr>
          <a:lstStyle/>
          <a:p>
            <a:r>
              <a:rPr lang="ru-RU" sz="3300" b="1" i="1" u="sng" dirty="0" smtClean="0"/>
              <a:t>Категории граждан </a:t>
            </a:r>
            <a:br>
              <a:rPr lang="ru-RU" sz="3300" b="1" i="1" u="sng" dirty="0" smtClean="0"/>
            </a:br>
            <a:r>
              <a:rPr lang="ru-RU" sz="3300" b="1" i="1" dirty="0"/>
              <a:t> </a:t>
            </a:r>
            <a:r>
              <a:rPr lang="ru-RU" sz="3300" b="1" i="1" dirty="0" smtClean="0"/>
              <a:t>                  </a:t>
            </a:r>
            <a:r>
              <a:rPr lang="ru-RU" sz="3300" b="1" i="1" u="sng" dirty="0" smtClean="0"/>
              <a:t> для трудоустройства:</a:t>
            </a:r>
            <a:endParaRPr lang="ru-RU" sz="33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023" y="1412776"/>
            <a:ext cx="8126635" cy="46633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олодежь в возрасте до 30 лет включительно;</a:t>
            </a:r>
          </a:p>
          <a:p>
            <a:pPr marL="109728" indent="0">
              <a:buNone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безработные граждане, уволенные в связи с сокращением или ликвидацией организаций;</a:t>
            </a:r>
          </a:p>
          <a:p>
            <a:pPr marL="109728" indent="0">
              <a:buNone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работники, находящиеся под риском увольнения, включая введение режима неполного рабочего времени, простой, временную приостановку работ, предоставление отпусков без сохранения ЗП;</a:t>
            </a:r>
          </a:p>
          <a:p>
            <a:pPr marL="109728" indent="0">
              <a:buNone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граждане Украины, прибывшие на территорию России;    </a:t>
            </a:r>
          </a:p>
          <a:p>
            <a:pPr marL="109728" indent="0">
              <a:buNone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граждане, которые переезжают в другие субъекты РФ для трудоустройства на предприятия ОПК.</a:t>
            </a:r>
          </a:p>
          <a:p>
            <a:pPr marL="109728" indent="0">
              <a:buNone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* на дату трудоустройства являлись безработными гражданами или гражданами, ищущими работу, зарегистрированными в органах СЗ и не состоящими в трудовых отношениях, не являлись ИП, главами крестьянского (фермерского) хозяйства, а так же не имели статус самозанятого.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92583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1" y="1340768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1" y="1988840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" y="2780928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" y="3789040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" y="4365104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83" y="609329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 algn="ctr">
              <a:spcBef>
                <a:spcPts val="0"/>
              </a:spcBef>
              <a:buNone/>
            </a:pPr>
            <a:r>
              <a:rPr lang="ru-RU" sz="1600" b="1" dirty="0" smtClean="0"/>
              <a:t>Для всех обозначенных категорий – трудоустройство граждан возможно с 16-летнего возраста. Не запрещается временное трудоустройство граждан.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8049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041810" y="5979719"/>
            <a:ext cx="5689451" cy="5305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35483" y="5179843"/>
            <a:ext cx="2998650" cy="5305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9034" y="5122049"/>
            <a:ext cx="2160915" cy="5305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8261" y="3107995"/>
            <a:ext cx="4707024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620688"/>
            <a:ext cx="5472608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5879504" cy="21602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u="sng" dirty="0" smtClean="0">
                <a:solidFill>
                  <a:srgbClr val="0070C0"/>
                </a:solidFill>
              </a:rPr>
              <a:t>Выплата осуществляется 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Социальным фондом России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по истечении 1, 3 и 6 месяцев с даты трудоустройства 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(т.е. раз в 3 месяца)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082439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400" b="1" dirty="0" smtClean="0"/>
              <a:t>На каждого трудоустроенного – </a:t>
            </a:r>
          </a:p>
          <a:p>
            <a:pPr marL="109728" indent="0" algn="ctr">
              <a:buNone/>
            </a:pPr>
            <a:r>
              <a:rPr lang="ru-RU" sz="2400" b="1" dirty="0" smtClean="0"/>
              <a:t>1 МРОТ * РК + сумма страховых взносов в месяц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2893" y="5202674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Полная ставка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9519" y="5249959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З/п не ниже МРОТ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94132" y="6036351"/>
            <a:ext cx="5687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/>
              <a:t>Временное или постоянное </a:t>
            </a:r>
            <a:r>
              <a:rPr lang="ru-RU" b="1" i="1" dirty="0" smtClean="0"/>
              <a:t>место работы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7"/>
            <a:ext cx="1698596" cy="16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низ 14"/>
          <p:cNvSpPr/>
          <p:nvPr/>
        </p:nvSpPr>
        <p:spPr>
          <a:xfrm rot="3649017">
            <a:off x="3258617" y="4785157"/>
            <a:ext cx="288032" cy="78937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7625858">
            <a:off x="5247300" y="4773184"/>
            <a:ext cx="288032" cy="76999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192569" y="5078893"/>
            <a:ext cx="288032" cy="71146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baturinkv\Desktop\Картинки для ВК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6" y="789817"/>
            <a:ext cx="3239074" cy="2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4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Autofit/>
          </a:bodyPr>
          <a:lstStyle/>
          <a:p>
            <a:r>
              <a:rPr lang="ru-RU" sz="3300" b="1" i="1" u="sng" dirty="0" smtClean="0"/>
              <a:t>Путь работодателя </a:t>
            </a:r>
            <a:br>
              <a:rPr lang="ru-RU" sz="3300" b="1" i="1" u="sng" dirty="0" smtClean="0"/>
            </a:br>
            <a:r>
              <a:rPr lang="ru-RU" sz="3300" b="1" i="1" dirty="0"/>
              <a:t> </a:t>
            </a:r>
            <a:r>
              <a:rPr lang="ru-RU" sz="3300" b="1" i="1" dirty="0" smtClean="0"/>
              <a:t>                  </a:t>
            </a:r>
            <a:r>
              <a:rPr lang="ru-RU" sz="3300" b="1" i="1" u="sng" dirty="0" smtClean="0"/>
              <a:t>для участия в программе:</a:t>
            </a:r>
            <a:endParaRPr lang="ru-RU" sz="33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3" y="1628800"/>
            <a:ext cx="7776864" cy="518457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Шаг 1. Авторизуйтесь на единой цифровой платформе «Работа в России» (</a:t>
            </a:r>
            <a:r>
              <a:rPr lang="en-US" sz="1800" b="1" dirty="0" smtClean="0">
                <a:solidFill>
                  <a:srgbClr val="002060"/>
                </a:solidFill>
                <a:hlinkClick r:id="rId2"/>
              </a:rPr>
              <a:t>www.trudvsem.ru</a:t>
            </a:r>
            <a:r>
              <a:rPr lang="en-US" sz="1800" b="1" dirty="0" smtClean="0">
                <a:solidFill>
                  <a:srgbClr val="002060"/>
                </a:solidFill>
              </a:rPr>
              <a:t>)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 marL="109728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Шаг 2. Разместите вакансию и подайте заявление о предоставлении государственной услуги по содействию в подборе необходимых работников.</a:t>
            </a:r>
          </a:p>
          <a:p>
            <a:pPr marL="109728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Шаг 3. Центр занятости окажет содействие в подборе необходимых работников.</a:t>
            </a:r>
          </a:p>
          <a:p>
            <a:pPr marL="109728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Шаг 4. Сообщите в центр занятости о трудоустройстве гражданина.</a:t>
            </a:r>
          </a:p>
          <a:p>
            <a:pPr marL="109728" indent="0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Шаг 5. Подайте заявление на возмещение затрат в Социальный фонд России не ранее, чем через месяц после даты, с которой гражданин приступил к исполнению трудовых обязанностей в соответствии с трудовым договором.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6" y="2204863"/>
            <a:ext cx="1239391" cy="123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3" y="1484784"/>
            <a:ext cx="1057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3" y="3284984"/>
            <a:ext cx="10382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7" y="4149080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3" y="5149205"/>
            <a:ext cx="9810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8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0" y="433264"/>
            <a:ext cx="1629471" cy="226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79" y="548680"/>
            <a:ext cx="7427057" cy="1584176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Постановление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Правительства </a:t>
            </a: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РФ </a:t>
            </a:r>
            <a:b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18.03.2022 </a:t>
            </a: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 №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92896"/>
            <a:ext cx="7427168" cy="4081640"/>
          </a:xfrm>
        </p:spPr>
        <p:txBody>
          <a:bodyPr/>
          <a:lstStyle/>
          <a:p>
            <a:pPr marL="109728" indent="0">
              <a:buNone/>
            </a:pPr>
            <a:r>
              <a:rPr lang="ru-RU" sz="3600" b="1" u="sng" dirty="0">
                <a:solidFill>
                  <a:schemeClr val="accent2">
                    <a:lumMod val="50000"/>
                  </a:schemeClr>
                </a:solidFill>
              </a:rPr>
              <a:t>Могут принять участие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72000" indent="0">
              <a:spcBef>
                <a:spcPts val="0"/>
              </a:spcBef>
              <a:buNone/>
            </a:pP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ru-RU" b="1" dirty="0"/>
              <a:t>юридические лица (за исключением государственных (муниципальных) учреждений);</a:t>
            </a:r>
          </a:p>
          <a:p>
            <a:pPr marL="72000" indent="0">
              <a:spcBef>
                <a:spcPts val="0"/>
              </a:spcBef>
              <a:buNone/>
            </a:pPr>
            <a:endParaRPr lang="ru-RU" b="1" dirty="0"/>
          </a:p>
          <a:p>
            <a:pPr marL="72000" indent="0">
              <a:spcBef>
                <a:spcPts val="0"/>
              </a:spcBef>
              <a:buNone/>
            </a:pPr>
            <a:r>
              <a:rPr lang="ru-RU" b="1" dirty="0"/>
              <a:t>индивидуальные предприниматели.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1" y="3429000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1" y="5085184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283" y="609329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*которые заявили о наличии временных рабочих мест для </a:t>
            </a:r>
          </a:p>
          <a:p>
            <a:pPr marL="72000">
              <a:spcBef>
                <a:spcPts val="0"/>
              </a:spcBef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b="1" u="sng" dirty="0" smtClean="0">
                <a:solidFill>
                  <a:srgbClr val="FF0000"/>
                </a:solidFill>
              </a:rPr>
              <a:t>выполнения неквалифицированного труда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00808"/>
            <a:ext cx="1279202" cy="1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668343" y="1049331"/>
            <a:ext cx="1301533" cy="648072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9728" algn="ctr"/>
            <a:r>
              <a:rPr lang="ru-RU" sz="2500" b="1" dirty="0" smtClean="0">
                <a:solidFill>
                  <a:srgbClr val="00B050"/>
                </a:solidFill>
                <a:latin typeface="+mn-lt"/>
              </a:rPr>
              <a:t>Подробная информация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319109" y="1484784"/>
            <a:ext cx="141323" cy="21261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71" y="345976"/>
            <a:ext cx="8229600" cy="1066800"/>
          </a:xfrm>
        </p:spPr>
        <p:txBody>
          <a:bodyPr/>
          <a:lstStyle/>
          <a:p>
            <a:r>
              <a:rPr lang="ru-RU" b="1" i="1" u="sng" dirty="0" smtClean="0"/>
              <a:t>Неквалифицированный труд: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27584" y="1595736"/>
            <a:ext cx="8297280" cy="492960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</a:rPr>
              <a:t>аготовка, переработка и хранение сельскохозяйственной продукции;</a:t>
            </a:r>
          </a:p>
          <a:p>
            <a:pPr marL="109728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озеленение и благоустройство территорий, зон отдыха и туризма, благоустройство и уборка автобусных остановок, стадионов, спортивных площадок, очистка пляжей;</a:t>
            </a:r>
          </a:p>
          <a:p>
            <a:pPr marL="109728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строительство автомобильных дорог, их ремонт и содержание;</a:t>
            </a:r>
          </a:p>
          <a:p>
            <a:pPr marL="109728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другие направления трудовой деятельности:</a:t>
            </a:r>
          </a:p>
          <a:p>
            <a:pPr marL="624078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к</a:t>
            </a:r>
            <a:r>
              <a:rPr lang="ru-RU" sz="2000" b="1" dirty="0" smtClean="0">
                <a:solidFill>
                  <a:srgbClr val="002060"/>
                </a:solidFill>
              </a:rPr>
              <a:t>омплексное обслуживание и ремонт зданий, уборка производственных и служебных помещений;</a:t>
            </a:r>
          </a:p>
          <a:p>
            <a:pPr marL="624078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одсобные работы, уборка, сортировка, упаковка, маркировка, погрузо-разгрузочные работы;</a:t>
            </a:r>
          </a:p>
          <a:p>
            <a:pPr marL="624078" indent="-51435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р</a:t>
            </a:r>
            <a:r>
              <a:rPr lang="ru-RU" sz="2000" b="1" dirty="0" smtClean="0">
                <a:solidFill>
                  <a:srgbClr val="002060"/>
                </a:solidFill>
              </a:rPr>
              <a:t>абота курьером, вахтером (сторожем), мойщиком посуды, кухонным рабочим, гардеробщиком и т.д.</a:t>
            </a:r>
          </a:p>
          <a:p>
            <a:pPr marL="624078" indent="-514350">
              <a:buAutoNum type="arabicPeriod"/>
            </a:pPr>
            <a:endParaRPr lang="ru-RU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5" y="1412776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8" y="2345949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8" y="3429000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" y="4293096"/>
            <a:ext cx="533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756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3235</TotalTime>
  <Words>748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Презентация PowerPoint</vt:lpstr>
      <vt:lpstr>Меры государственной поддержки работодателей в 2023 году</vt:lpstr>
      <vt:lpstr>Постановление Правительства РФ  от 13.03.2021 г. № 362 </vt:lpstr>
      <vt:lpstr>Условия для участия в программе:</vt:lpstr>
      <vt:lpstr>Категории граждан                      для трудоустройства:</vt:lpstr>
      <vt:lpstr>Презентация PowerPoint</vt:lpstr>
      <vt:lpstr>Путь работодателя                     для участия в программе:</vt:lpstr>
      <vt:lpstr>Постановление  Правительства РФ  от 18.03.2022 г. № 409</vt:lpstr>
      <vt:lpstr>Неквалифицированный труд:</vt:lpstr>
      <vt:lpstr>Условия для участия в программе:</vt:lpstr>
      <vt:lpstr>Категории граждан                      для трудоустройства:</vt:lpstr>
      <vt:lpstr>Презентация PowerPoint</vt:lpstr>
      <vt:lpstr>Порядок получения субсидии: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В. Леоненко</dc:creator>
  <cp:lastModifiedBy>Baturin</cp:lastModifiedBy>
  <cp:revision>383</cp:revision>
  <dcterms:created xsi:type="dcterms:W3CDTF">2020-01-28T02:24:11Z</dcterms:created>
  <dcterms:modified xsi:type="dcterms:W3CDTF">2023-05-12T06:21:29Z</dcterms:modified>
</cp:coreProperties>
</file>