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0" r:id="rId4"/>
    <p:sldId id="261" r:id="rId5"/>
    <p:sldId id="260" r:id="rId6"/>
    <p:sldId id="258" r:id="rId7"/>
    <p:sldId id="263" r:id="rId8"/>
    <p:sldId id="264" r:id="rId9"/>
    <p:sldId id="265" r:id="rId10"/>
    <p:sldId id="266" r:id="rId11"/>
    <p:sldId id="278" r:id="rId12"/>
    <p:sldId id="279" r:id="rId13"/>
    <p:sldId id="269" r:id="rId14"/>
    <p:sldId id="289" r:id="rId15"/>
    <p:sldId id="270" r:id="rId16"/>
    <p:sldId id="294" r:id="rId17"/>
    <p:sldId id="302" r:id="rId18"/>
    <p:sldId id="303" r:id="rId19"/>
    <p:sldId id="304" r:id="rId20"/>
    <p:sldId id="271" r:id="rId21"/>
    <p:sldId id="305" r:id="rId22"/>
    <p:sldId id="293" r:id="rId23"/>
    <p:sldId id="272" r:id="rId24"/>
    <p:sldId id="311" r:id="rId25"/>
    <p:sldId id="306" r:id="rId26"/>
    <p:sldId id="299" r:id="rId27"/>
    <p:sldId id="312" r:id="rId28"/>
    <p:sldId id="273" r:id="rId29"/>
    <p:sldId id="307" r:id="rId30"/>
    <p:sldId id="295" r:id="rId31"/>
    <p:sldId id="274" r:id="rId32"/>
    <p:sldId id="308" r:id="rId33"/>
    <p:sldId id="296" r:id="rId34"/>
    <p:sldId id="275" r:id="rId35"/>
    <p:sldId id="309" r:id="rId36"/>
    <p:sldId id="297" r:id="rId37"/>
    <p:sldId id="276" r:id="rId38"/>
    <p:sldId id="310" r:id="rId39"/>
    <p:sldId id="300" r:id="rId40"/>
    <p:sldId id="301" r:id="rId41"/>
    <p:sldId id="277" r:id="rId42"/>
    <p:sldId id="280" r:id="rId43"/>
    <p:sldId id="281" r:id="rId44"/>
    <p:sldId id="282" r:id="rId45"/>
    <p:sldId id="283" r:id="rId46"/>
    <p:sldId id="284" r:id="rId47"/>
    <p:sldId id="285" r:id="rId48"/>
    <p:sldId id="286" r:id="rId49"/>
    <p:sldId id="287" r:id="rId50"/>
    <p:sldId id="288" r:id="rId51"/>
    <p:sldId id="291" r:id="rId52"/>
    <p:sldId id="292" r:id="rId5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71" autoAdjust="0"/>
  </p:normalViewPr>
  <p:slideViewPr>
    <p:cSldViewPr>
      <p:cViewPr varScale="1">
        <p:scale>
          <a:sx n="86" d="100"/>
          <a:sy n="86" d="100"/>
        </p:scale>
        <p:origin x="-106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3028305499309"/>
          <c:y val="0"/>
          <c:w val="0.55788884803555061"/>
          <c:h val="1"/>
        </c:manualLayout>
      </c:layout>
      <c:pieChart>
        <c:varyColors val="1"/>
        <c:ser>
          <c:idx val="0"/>
          <c:order val="0"/>
          <c:tx>
            <c:strRef>
              <c:f>Лист1!$B$1</c:f>
              <c:strCache>
                <c:ptCount val="1"/>
                <c:pt idx="0">
                  <c:v>Столбец1</c:v>
                </c:pt>
              </c:strCache>
            </c:strRef>
          </c:tx>
          <c:explosion val="25"/>
          <c:dLbls>
            <c:dLbl>
              <c:idx val="0"/>
              <c:spPr/>
              <c:txPr>
                <a:bodyPr/>
                <a:lstStyle/>
                <a:p>
                  <a:pPr>
                    <a:defRPr sz="1800" b="1">
                      <a:solidFill>
                        <a:schemeClr val="tx1"/>
                      </a:solidFill>
                    </a:defRPr>
                  </a:pPr>
                  <a:endParaRPr lang="ru-RU"/>
                </a:p>
              </c:txPr>
              <c:showLegendKey val="0"/>
              <c:showVal val="1"/>
              <c:showCatName val="0"/>
              <c:showSerName val="0"/>
              <c:showPercent val="0"/>
              <c:showBubbleSize val="0"/>
            </c:dLbl>
            <c:dLbl>
              <c:idx val="1"/>
              <c:spPr/>
              <c:txPr>
                <a:bodyPr/>
                <a:lstStyle/>
                <a:p>
                  <a:pPr>
                    <a:defRPr sz="1800" b="1">
                      <a:solidFill>
                        <a:schemeClr val="tx1"/>
                      </a:solidFill>
                    </a:defRPr>
                  </a:pPr>
                  <a:endParaRPr lang="ru-RU"/>
                </a:p>
              </c:txPr>
              <c:showLegendKey val="0"/>
              <c:showVal val="1"/>
              <c:showCatName val="0"/>
              <c:showSerName val="0"/>
              <c:showPercent val="0"/>
              <c:showBubbleSize val="0"/>
            </c:dLbl>
            <c:dLbl>
              <c:idx val="2"/>
              <c:spPr/>
              <c:txPr>
                <a:bodyPr/>
                <a:lstStyle/>
                <a:p>
                  <a:pPr>
                    <a:defRPr sz="1800" b="1">
                      <a:solidFill>
                        <a:schemeClr val="tx1"/>
                      </a:solidFill>
                    </a:defRPr>
                  </a:pPr>
                  <a:endParaRPr lang="ru-RU"/>
                </a:p>
              </c:txPr>
              <c:showLegendKey val="0"/>
              <c:showVal val="1"/>
              <c:showCatName val="0"/>
              <c:showSerName val="0"/>
              <c:showPercent val="0"/>
              <c:showBubbleSize val="0"/>
            </c:dLbl>
            <c:txPr>
              <a:bodyPr/>
              <a:lstStyle/>
              <a:p>
                <a:pPr>
                  <a:defRPr sz="2400" b="1">
                    <a:solidFill>
                      <a:schemeClr val="tx1"/>
                    </a:solidFill>
                  </a:defRPr>
                </a:pPr>
                <a:endParaRPr lang="ru-RU"/>
              </a:p>
            </c:txPr>
            <c:showLegendKey val="0"/>
            <c:showVal val="1"/>
            <c:showCatName val="0"/>
            <c:showSerName val="0"/>
            <c:showPercent val="0"/>
            <c:showBubbleSize val="0"/>
            <c:showLeaderLines val="1"/>
          </c:dLbls>
          <c:cat>
            <c:strRef>
              <c:f>Лист1!$A$2:$A$3</c:f>
              <c:strCache>
                <c:ptCount val="2"/>
                <c:pt idx="0">
                  <c:v>Налоговые и не налоговые</c:v>
                </c:pt>
                <c:pt idx="1">
                  <c:v>Безвозмездные поступления</c:v>
                </c:pt>
              </c:strCache>
            </c:strRef>
          </c:cat>
          <c:val>
            <c:numRef>
              <c:f>Лист1!$B$2:$B$3</c:f>
              <c:numCache>
                <c:formatCode>General</c:formatCode>
                <c:ptCount val="2"/>
                <c:pt idx="0">
                  <c:v>417.57</c:v>
                </c:pt>
                <c:pt idx="1">
                  <c:v>862.1</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682484353590339E-2"/>
          <c:y val="0.18321034895759322"/>
          <c:w val="0.41995704181016924"/>
          <c:h val="0.65772691813576079"/>
        </c:manualLayout>
      </c:layout>
      <c:pieChart>
        <c:varyColors val="1"/>
        <c:ser>
          <c:idx val="0"/>
          <c:order val="0"/>
          <c:tx>
            <c:strRef>
              <c:f>Лист1!$B$1</c:f>
              <c:strCache>
                <c:ptCount val="1"/>
                <c:pt idx="0">
                  <c:v>Продажи</c:v>
                </c:pt>
              </c:strCache>
            </c:strRef>
          </c:tx>
          <c:explosion val="11"/>
          <c:dLbls>
            <c:txPr>
              <a:bodyPr/>
              <a:lstStyle/>
              <a:p>
                <a:pPr>
                  <a:defRPr b="1"/>
                </a:pPr>
                <a:endParaRPr lang="ru-RU"/>
              </a:p>
            </c:txPr>
            <c:showLegendKey val="0"/>
            <c:showVal val="1"/>
            <c:showCatName val="0"/>
            <c:showSerName val="0"/>
            <c:showPercent val="0"/>
            <c:showBubbleSize val="0"/>
            <c:showLeaderLines val="1"/>
          </c:dLbls>
          <c:cat>
            <c:strRef>
              <c:f>Лист1!$A$2:$A$8</c:f>
              <c:strCache>
                <c:ptCount val="7"/>
                <c:pt idx="0">
                  <c:v>"Развитие образования в муниципальном образовании "Каргасокский район""</c:v>
                </c:pt>
                <c:pt idx="1">
                  <c:v>"Развитие культуры и туризма в муниципальном образовании "Каргасокский район""</c:v>
                </c:pt>
                <c:pt idx="2">
                  <c:v>"Обеспечение доступным и комфортным жильем и коммунальными услугами жителей муниципального образования "Каргасокский район""</c:v>
                </c:pt>
                <c:pt idx="3">
                  <c:v>"Обеспечение безопасности жизнедеятельности населения муниципального образования "Каргасокский район""</c:v>
                </c:pt>
                <c:pt idx="4">
                  <c:v>"Развитие молодежной политики, физической культуры и спорта на территории муниципального образования "Каргасокский район""</c:v>
                </c:pt>
                <c:pt idx="5">
                  <c:v>"Повышение энергоэффективности в муниципальном образовании "Каргасокский район""</c:v>
                </c:pt>
                <c:pt idx="6">
                  <c:v>"Создание условий для устойчивого экономического развития муниципального образования "Каргасокский район""</c:v>
                </c:pt>
              </c:strCache>
            </c:strRef>
          </c:cat>
          <c:val>
            <c:numRef>
              <c:f>Лист1!$B$2:$B$8</c:f>
              <c:numCache>
                <c:formatCode>General</c:formatCode>
                <c:ptCount val="7"/>
                <c:pt idx="0">
                  <c:v>743992</c:v>
                </c:pt>
                <c:pt idx="1">
                  <c:v>73172.100000000006</c:v>
                </c:pt>
                <c:pt idx="2">
                  <c:v>102256.1</c:v>
                </c:pt>
                <c:pt idx="3">
                  <c:v>99.95</c:v>
                </c:pt>
                <c:pt idx="4">
                  <c:v>7852</c:v>
                </c:pt>
                <c:pt idx="5">
                  <c:v>11888.4</c:v>
                </c:pt>
                <c:pt idx="6">
                  <c:v>339960.4</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1684986390401066"/>
          <c:y val="1.3811273479164915E-2"/>
          <c:w val="0.48315013609598934"/>
          <c:h val="0.98618872652083511"/>
        </c:manualLayout>
      </c:layout>
      <c:overlay val="0"/>
      <c:txPr>
        <a:bodyPr/>
        <a:lstStyle/>
        <a:p>
          <a:pPr>
            <a:defRPr sz="13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918074676584207E-3"/>
          <c:y val="7.5548387335022199E-2"/>
          <c:w val="0.55741238835274143"/>
          <c:h val="0.94473717522706413"/>
        </c:manualLayout>
      </c:layout>
      <c:pieChart>
        <c:varyColors val="1"/>
        <c:ser>
          <c:idx val="0"/>
          <c:order val="0"/>
          <c:tx>
            <c:strRef>
              <c:f>Лист1!$B$1</c:f>
              <c:strCache>
                <c:ptCount val="1"/>
                <c:pt idx="0">
                  <c:v>Продажи</c:v>
                </c:pt>
              </c:strCache>
            </c:strRef>
          </c:tx>
          <c:explosion val="25"/>
          <c:dLbls>
            <c:dLbl>
              <c:idx val="3"/>
              <c:layout>
                <c:manualLayout>
                  <c:x val="6.6508548230524475E-2"/>
                  <c:y val="6.001739329527242E-2"/>
                </c:manualLayout>
              </c:layout>
              <c:showLegendKey val="0"/>
              <c:showVal val="1"/>
              <c:showCatName val="0"/>
              <c:showSerName val="0"/>
              <c:showPercent val="0"/>
              <c:showBubbleSize val="0"/>
            </c:dLbl>
            <c:dLbl>
              <c:idx val="5"/>
              <c:layout>
                <c:manualLayout>
                  <c:x val="7.2911411482512872E-2"/>
                  <c:y val="8.983249259584776E-2"/>
                </c:manualLayout>
              </c:layout>
              <c:showLegendKey val="0"/>
              <c:showVal val="1"/>
              <c:showCatName val="0"/>
              <c:showSerName val="0"/>
              <c:showPercent val="0"/>
              <c:showBubbleSize val="0"/>
            </c:dLbl>
            <c:dLbl>
              <c:idx val="6"/>
              <c:layout>
                <c:manualLayout>
                  <c:x val="4.6930008687559303E-2"/>
                  <c:y val="9.4384476760932659E-2"/>
                </c:manualLayout>
              </c:layout>
              <c:showLegendKey val="0"/>
              <c:showVal val="1"/>
              <c:showCatName val="0"/>
              <c:showSerName val="0"/>
              <c:showPercent val="0"/>
              <c:showBubbleSize val="0"/>
            </c:dLbl>
            <c:dLbl>
              <c:idx val="7"/>
              <c:layout>
                <c:manualLayout>
                  <c:x val="-2.5537463050553582E-2"/>
                  <c:y val="5.8623898609274944E-4"/>
                </c:manualLayout>
              </c:layout>
              <c:showLegendKey val="0"/>
              <c:showVal val="1"/>
              <c:showCatName val="0"/>
              <c:showSerName val="0"/>
              <c:showPercent val="0"/>
              <c:showBubbleSize val="0"/>
            </c:dLbl>
            <c:dLbl>
              <c:idx val="8"/>
              <c:layout>
                <c:manualLayout>
                  <c:x val="2.6871445067123689E-2"/>
                  <c:y val="5.8623898609274944E-4"/>
                </c:manualLayout>
              </c:layout>
              <c:showLegendKey val="0"/>
              <c:showVal val="1"/>
              <c:showCatName val="0"/>
              <c:showSerName val="0"/>
              <c:showPercent val="0"/>
              <c:showBubbleSize val="0"/>
            </c:dLbl>
            <c:txPr>
              <a:bodyPr/>
              <a:lstStyle/>
              <a:p>
                <a:pPr>
                  <a:defRPr b="1"/>
                </a:pPr>
                <a:endParaRPr lang="ru-RU"/>
              </a:p>
            </c:txPr>
            <c:showLegendKey val="0"/>
            <c:showVal val="1"/>
            <c:showCatName val="0"/>
            <c:showSerName val="0"/>
            <c:showPercent val="0"/>
            <c:showBubbleSize val="0"/>
            <c:showLeaderLines val="1"/>
          </c:dLbls>
          <c:cat>
            <c:strRef>
              <c:f>Лист1!$A$2:$A$11</c:f>
              <c:strCache>
                <c:ptCount val="10"/>
                <c:pt idx="0">
                  <c:v>Национальная экономика</c:v>
                </c:pt>
                <c:pt idx="1">
                  <c:v>Жилищно-коммунальное хозяйство</c:v>
                </c:pt>
                <c:pt idx="2">
                  <c:v>Образование</c:v>
                </c:pt>
                <c:pt idx="3">
                  <c:v>Культура, кинематография</c:v>
                </c:pt>
                <c:pt idx="4">
                  <c:v>Физическая культура и спорт</c:v>
                </c:pt>
                <c:pt idx="5">
                  <c:v>Общегосударственные вопросы</c:v>
                </c:pt>
                <c:pt idx="6">
                  <c:v>Социальная политика</c:v>
                </c:pt>
                <c:pt idx="7">
                  <c:v>Национальная безопасность и правоохранительная деятельность</c:v>
                </c:pt>
                <c:pt idx="8">
                  <c:v>Национальная оборона</c:v>
                </c:pt>
                <c:pt idx="9">
                  <c:v>МБТ</c:v>
                </c:pt>
              </c:strCache>
            </c:strRef>
          </c:cat>
          <c:val>
            <c:numRef>
              <c:f>Лист1!$B$2:$B$11</c:f>
              <c:numCache>
                <c:formatCode>General</c:formatCode>
                <c:ptCount val="10"/>
                <c:pt idx="0">
                  <c:v>130.56</c:v>
                </c:pt>
                <c:pt idx="1">
                  <c:v>173.71</c:v>
                </c:pt>
                <c:pt idx="2">
                  <c:v>745.28</c:v>
                </c:pt>
                <c:pt idx="3">
                  <c:v>63.18</c:v>
                </c:pt>
                <c:pt idx="4">
                  <c:v>8.3800000000000008</c:v>
                </c:pt>
                <c:pt idx="5">
                  <c:v>67.260000000000005</c:v>
                </c:pt>
                <c:pt idx="6">
                  <c:v>55.96</c:v>
                </c:pt>
                <c:pt idx="7">
                  <c:v>2.89</c:v>
                </c:pt>
                <c:pt idx="8">
                  <c:v>1.66</c:v>
                </c:pt>
                <c:pt idx="9">
                  <c:v>77.900000000000006</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4042515312506256"/>
          <c:y val="2.4753687304740875E-2"/>
          <c:w val="0.4523465971904761"/>
          <c:h val="0.97469220145202629"/>
        </c:manualLayout>
      </c:layout>
      <c:overlay val="0"/>
      <c:txPr>
        <a:bodyPr/>
        <a:lstStyle/>
        <a:p>
          <a:pPr>
            <a:defRPr sz="1800"/>
          </a:pPr>
          <a:endParaRPr lang="ru-RU"/>
        </a:p>
      </c:txPr>
    </c:legend>
    <c:plotVisOnly val="1"/>
    <c:dispBlanksAs val="gap"/>
    <c:showDLblsOverMax val="0"/>
  </c:chart>
  <c:txPr>
    <a:bodyPr/>
    <a:lstStyle/>
    <a:p>
      <a:pPr>
        <a:defRPr sz="1800"/>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A78AA05F-3070-48B6-AB9F-6ACAD612CE27}" type="datetimeFigureOut">
              <a:rPr lang="ru-RU" smtClean="0"/>
              <a:t>13.04.2017</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2260E21-AE77-4B95-934F-9F65167C7D02}"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A78AA05F-3070-48B6-AB9F-6ACAD612CE27}" type="datetimeFigureOut">
              <a:rPr lang="ru-RU" smtClean="0"/>
              <a:t>13.04.2017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260E21-AE77-4B95-934F-9F65167C7D0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A78AA05F-3070-48B6-AB9F-6ACAD612CE27}" type="datetimeFigureOut">
              <a:rPr lang="ru-RU" smtClean="0"/>
              <a:t>13.04.2017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260E21-AE77-4B95-934F-9F65167C7D0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A78AA05F-3070-48B6-AB9F-6ACAD612CE27}" type="datetimeFigureOut">
              <a:rPr lang="ru-RU" smtClean="0"/>
              <a:t>13.04.2017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260E21-AE77-4B95-934F-9F65167C7D0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A78AA05F-3070-48B6-AB9F-6ACAD612CE27}" type="datetimeFigureOut">
              <a:rPr lang="ru-RU" smtClean="0"/>
              <a:t>13.04.2017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260E21-AE77-4B95-934F-9F65167C7D02}"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A78AA05F-3070-48B6-AB9F-6ACAD612CE27}" type="datetimeFigureOut">
              <a:rPr lang="ru-RU" smtClean="0"/>
              <a:t>13.04.2017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2260E21-AE77-4B95-934F-9F65167C7D0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A78AA05F-3070-48B6-AB9F-6ACAD612CE27}" type="datetimeFigureOut">
              <a:rPr lang="ru-RU" smtClean="0"/>
              <a:t>13.04.2017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2260E21-AE77-4B95-934F-9F65167C7D0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A78AA05F-3070-48B6-AB9F-6ACAD612CE27}" type="datetimeFigureOut">
              <a:rPr lang="ru-RU" smtClean="0"/>
              <a:t>13.04.2017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2260E21-AE77-4B95-934F-9F65167C7D0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AA05F-3070-48B6-AB9F-6ACAD612CE27}" type="datetimeFigureOut">
              <a:rPr lang="ru-RU" smtClean="0"/>
              <a:t>13.04.2017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2260E21-AE77-4B95-934F-9F65167C7D0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A78AA05F-3070-48B6-AB9F-6ACAD612CE27}" type="datetimeFigureOut">
              <a:rPr lang="ru-RU" smtClean="0"/>
              <a:t>13.04.2017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2260E21-AE77-4B95-934F-9F65167C7D0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A78AA05F-3070-48B6-AB9F-6ACAD612CE27}" type="datetimeFigureOut">
              <a:rPr lang="ru-RU" smtClean="0"/>
              <a:t>13.04.2017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2260E21-AE77-4B95-934F-9F65167C7D02}"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78AA05F-3070-48B6-AB9F-6ACAD612CE27}" type="datetimeFigureOut">
              <a:rPr lang="ru-RU" smtClean="0"/>
              <a:t>13.04.2017</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2260E21-AE77-4B95-934F-9F65167C7D02}"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kargasok@findep.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0000"/>
                <a:satMod val="400000"/>
              </a:schemeClr>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6600" dirty="0" smtClean="0"/>
              <a:t>Бюджет для граждан</a:t>
            </a:r>
            <a:endParaRPr lang="ru-RU" sz="6600" dirty="0"/>
          </a:p>
        </p:txBody>
      </p:sp>
      <p:sp>
        <p:nvSpPr>
          <p:cNvPr id="3" name="Подзаголовок 2"/>
          <p:cNvSpPr>
            <a:spLocks noGrp="1"/>
          </p:cNvSpPr>
          <p:nvPr>
            <p:ph type="subTitle" idx="1"/>
          </p:nvPr>
        </p:nvSpPr>
        <p:spPr>
          <a:xfrm>
            <a:off x="539880" y="2900536"/>
            <a:ext cx="8064568" cy="1752600"/>
          </a:xfrm>
        </p:spPr>
        <p:txBody>
          <a:bodyPr>
            <a:normAutofit/>
          </a:bodyPr>
          <a:lstStyle/>
          <a:p>
            <a:endParaRPr lang="ru-RU" sz="3200" dirty="0" smtClean="0">
              <a:solidFill>
                <a:schemeClr val="tx2"/>
              </a:solidFill>
            </a:endParaRPr>
          </a:p>
          <a:p>
            <a:r>
              <a:rPr lang="ru-RU" sz="2400" dirty="0" smtClean="0">
                <a:solidFill>
                  <a:schemeClr val="tx2"/>
                </a:solidFill>
              </a:rPr>
              <a:t>(по отчету об исполнении бюджета за 2016 год)</a:t>
            </a:r>
            <a:endParaRPr lang="ru-RU" sz="2400" dirty="0">
              <a:solidFill>
                <a:schemeClr val="tx2"/>
              </a:solidFill>
            </a:endParaRPr>
          </a:p>
        </p:txBody>
      </p:sp>
      <p:sp>
        <p:nvSpPr>
          <p:cNvPr id="4" name="Подзаголовок 2"/>
          <p:cNvSpPr txBox="1">
            <a:spLocks/>
          </p:cNvSpPr>
          <p:nvPr/>
        </p:nvSpPr>
        <p:spPr>
          <a:xfrm>
            <a:off x="707682" y="5445224"/>
            <a:ext cx="8112790" cy="10287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None/>
            </a:pPr>
            <a:r>
              <a:rPr lang="ru-RU" sz="1800" b="1" dirty="0" smtClean="0">
                <a:solidFill>
                  <a:schemeClr val="bg2"/>
                </a:solidFill>
              </a:rPr>
              <a:t>Муниципальное образование </a:t>
            </a:r>
          </a:p>
          <a:p>
            <a:pPr marL="0" indent="0" algn="r">
              <a:buNone/>
            </a:pPr>
            <a:r>
              <a:rPr lang="ru-RU" sz="1800" b="1" dirty="0" smtClean="0">
                <a:solidFill>
                  <a:schemeClr val="bg2"/>
                </a:solidFill>
              </a:rPr>
              <a:t>«Каргасокский район»</a:t>
            </a:r>
          </a:p>
          <a:p>
            <a:pPr marL="0" indent="0" algn="r">
              <a:buNone/>
            </a:pPr>
            <a:r>
              <a:rPr lang="ru-RU" sz="1800" b="1" dirty="0" smtClean="0">
                <a:solidFill>
                  <a:schemeClr val="bg2"/>
                </a:solidFill>
              </a:rPr>
              <a:t>2016 год</a:t>
            </a:r>
            <a:endParaRPr lang="ru-RU" sz="1800" b="1" dirty="0">
              <a:solidFill>
                <a:schemeClr val="bg2"/>
              </a:solidFill>
            </a:endParaRPr>
          </a:p>
        </p:txBody>
      </p:sp>
    </p:spTree>
    <p:extLst>
      <p:ext uri="{BB962C8B-B14F-4D97-AF65-F5344CB8AC3E}">
        <p14:creationId xmlns:p14="http://schemas.microsoft.com/office/powerpoint/2010/main" val="1555525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40960" cy="1368152"/>
          </a:xfrm>
        </p:spPr>
        <p:txBody>
          <a:bodyPr>
            <a:noAutofit/>
          </a:bodyPr>
          <a:lstStyle/>
          <a:p>
            <a:pPr algn="r"/>
            <a:r>
              <a:rPr lang="ru-RU" sz="4400" b="1" dirty="0"/>
              <a:t>2</a:t>
            </a:r>
            <a:r>
              <a:rPr lang="ru-RU" sz="4400" b="1" dirty="0" smtClean="0"/>
              <a:t>. Доходы районного бюджета </a:t>
            </a:r>
            <a:br>
              <a:rPr lang="ru-RU" sz="4400" b="1" dirty="0" smtClean="0"/>
            </a:br>
            <a:r>
              <a:rPr lang="ru-RU" sz="4400" b="1" dirty="0" smtClean="0"/>
              <a:t>в 2016 году.</a:t>
            </a:r>
            <a:endParaRPr lang="ru-RU" sz="44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450462943"/>
              </p:ext>
            </p:extLst>
          </p:nvPr>
        </p:nvGraphicFramePr>
        <p:xfrm>
          <a:off x="179512" y="1700808"/>
          <a:ext cx="8526435" cy="4696117"/>
        </p:xfrm>
        <a:graphic>
          <a:graphicData uri="http://schemas.openxmlformats.org/drawingml/2006/chart">
            <c:chart xmlns:c="http://schemas.openxmlformats.org/drawingml/2006/chart" xmlns:r="http://schemas.openxmlformats.org/officeDocument/2006/relationships" r:id="rId2"/>
          </a:graphicData>
        </a:graphic>
      </p:graphicFrame>
      <p:sp>
        <p:nvSpPr>
          <p:cNvPr id="5" name="Объект 2"/>
          <p:cNvSpPr txBox="1">
            <a:spLocks/>
          </p:cNvSpPr>
          <p:nvPr/>
        </p:nvSpPr>
        <p:spPr>
          <a:xfrm>
            <a:off x="1547664" y="1935480"/>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Млн. рублей</a:t>
            </a:r>
            <a:endParaRPr lang="ru-RU" sz="1600" i="1" dirty="0"/>
          </a:p>
        </p:txBody>
      </p:sp>
    </p:spTree>
    <p:extLst>
      <p:ext uri="{BB962C8B-B14F-4D97-AF65-F5344CB8AC3E}">
        <p14:creationId xmlns:p14="http://schemas.microsoft.com/office/powerpoint/2010/main" val="483460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422920"/>
          </a:xfrm>
        </p:spPr>
        <p:txBody>
          <a:bodyPr>
            <a:normAutofit/>
          </a:bodyPr>
          <a:lstStyle/>
          <a:p>
            <a:r>
              <a:rPr lang="ru-RU" sz="2400" dirty="0" smtClean="0"/>
              <a:t>2.1. Налоговые доходы районного бюджета в 2016 году.</a:t>
            </a:r>
            <a:endParaRPr lang="ru-RU" sz="2400" dirty="0"/>
          </a:p>
        </p:txBody>
      </p:sp>
      <p:graphicFrame>
        <p:nvGraphicFramePr>
          <p:cNvPr id="4" name="Таблица 3"/>
          <p:cNvGraphicFramePr>
            <a:graphicFrameLocks noGrp="1"/>
          </p:cNvGraphicFramePr>
          <p:nvPr>
            <p:extLst>
              <p:ext uri="{D42A27DB-BD31-4B8C-83A1-F6EECF244321}">
                <p14:modId xmlns:p14="http://schemas.microsoft.com/office/powerpoint/2010/main" val="2138456176"/>
              </p:ext>
            </p:extLst>
          </p:nvPr>
        </p:nvGraphicFramePr>
        <p:xfrm>
          <a:off x="395536" y="1172838"/>
          <a:ext cx="8352929" cy="5043413"/>
        </p:xfrm>
        <a:graphic>
          <a:graphicData uri="http://schemas.openxmlformats.org/drawingml/2006/table">
            <a:tbl>
              <a:tblPr firstRow="1" bandRow="1">
                <a:tableStyleId>{5C22544A-7EE6-4342-B048-85BDC9FD1C3A}</a:tableStyleId>
              </a:tblPr>
              <a:tblGrid>
                <a:gridCol w="3529402"/>
                <a:gridCol w="1647058"/>
                <a:gridCol w="1664300"/>
                <a:gridCol w="1512169"/>
              </a:tblGrid>
              <a:tr h="422833">
                <a:tc>
                  <a:txBody>
                    <a:bodyPr/>
                    <a:lstStyle/>
                    <a:p>
                      <a:pPr algn="ctr"/>
                      <a:r>
                        <a:rPr lang="ru-RU" sz="1200" b="1" dirty="0" smtClean="0"/>
                        <a:t>Виды доходов</a:t>
                      </a:r>
                      <a:endParaRPr lang="ru-RU" sz="1200" b="1" dirty="0"/>
                    </a:p>
                  </a:txBody>
                  <a:tcPr anchor="ctr">
                    <a:solidFill>
                      <a:schemeClr val="bg2">
                        <a:lumMod val="50000"/>
                      </a:schemeClr>
                    </a:solidFill>
                  </a:tcPr>
                </a:tc>
                <a:tc>
                  <a:txBody>
                    <a:bodyPr/>
                    <a:lstStyle/>
                    <a:p>
                      <a:pPr algn="ctr"/>
                      <a:r>
                        <a:rPr lang="ru-RU" sz="1200" b="1" dirty="0" smtClean="0"/>
                        <a:t>План 2016</a:t>
                      </a:r>
                      <a:endParaRPr lang="ru-RU" sz="1200" b="1" dirty="0"/>
                    </a:p>
                  </a:txBody>
                  <a:tcPr anchor="ctr">
                    <a:solidFill>
                      <a:schemeClr val="bg2">
                        <a:lumMod val="50000"/>
                      </a:schemeClr>
                    </a:solidFill>
                  </a:tcPr>
                </a:tc>
                <a:tc>
                  <a:txBody>
                    <a:bodyPr/>
                    <a:lstStyle/>
                    <a:p>
                      <a:pPr algn="ctr"/>
                      <a:r>
                        <a:rPr lang="ru-RU" sz="1200" b="1" dirty="0" smtClean="0"/>
                        <a:t>Исполнено в 2016 г.</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1002476">
                <a:tc>
                  <a:txBody>
                    <a:bodyPr/>
                    <a:lstStyle/>
                    <a:p>
                      <a:r>
                        <a:rPr lang="ru-RU" sz="1400" b="1" dirty="0" smtClean="0"/>
                        <a:t>Налог на доходы физических лиц </a:t>
                      </a:r>
                      <a:r>
                        <a:rPr lang="ru-RU" sz="1400" b="1" baseline="0" dirty="0" smtClean="0"/>
                        <a:t> </a:t>
                      </a:r>
                      <a:endParaRPr lang="ru-RU" sz="1400" b="1" dirty="0" smtClean="0"/>
                    </a:p>
                  </a:txBody>
                  <a:tcPr anchor="ctr"/>
                </a:tc>
                <a:tc>
                  <a:txBody>
                    <a:bodyPr/>
                    <a:lstStyle/>
                    <a:p>
                      <a:pPr algn="ctr"/>
                      <a:r>
                        <a:rPr lang="ru-RU" sz="1600" i="1" dirty="0" smtClean="0"/>
                        <a:t>207,1</a:t>
                      </a:r>
                      <a:endParaRPr lang="ru-RU" sz="1600" i="1" dirty="0"/>
                    </a:p>
                  </a:txBody>
                  <a:tcPr anchor="ctr"/>
                </a:tc>
                <a:tc>
                  <a:txBody>
                    <a:bodyPr/>
                    <a:lstStyle/>
                    <a:p>
                      <a:pPr algn="ctr"/>
                      <a:r>
                        <a:rPr lang="ru-RU" sz="1600" i="1" dirty="0" smtClean="0"/>
                        <a:t>208,5</a:t>
                      </a:r>
                      <a:endParaRPr lang="ru-RU" sz="1600" i="1" dirty="0"/>
                    </a:p>
                  </a:txBody>
                  <a:tcPr anchor="ctr"/>
                </a:tc>
                <a:tc>
                  <a:txBody>
                    <a:bodyPr/>
                    <a:lstStyle/>
                    <a:p>
                      <a:pPr algn="ctr"/>
                      <a:r>
                        <a:rPr lang="ru-RU" sz="1600" i="1" dirty="0" smtClean="0"/>
                        <a:t>100,7%</a:t>
                      </a:r>
                      <a:endParaRPr lang="ru-RU" sz="1600" i="1" dirty="0"/>
                    </a:p>
                  </a:txBody>
                  <a:tcPr anchor="ctr"/>
                </a:tc>
              </a:tr>
              <a:tr h="629463">
                <a:tc>
                  <a:txBody>
                    <a:bodyPr/>
                    <a:lstStyle/>
                    <a:p>
                      <a:r>
                        <a:rPr lang="ru-RU" sz="1400" b="1" dirty="0" smtClean="0"/>
                        <a:t>Налог, взымаемый в связи с применением упрощенной системы налогообложения</a:t>
                      </a:r>
                      <a:endParaRPr lang="ru-RU" sz="1400" b="1" dirty="0"/>
                    </a:p>
                  </a:txBody>
                  <a:tcPr anchor="ctr"/>
                </a:tc>
                <a:tc>
                  <a:txBody>
                    <a:bodyPr/>
                    <a:lstStyle/>
                    <a:p>
                      <a:pPr algn="ctr"/>
                      <a:r>
                        <a:rPr lang="ru-RU" sz="1600" i="1" dirty="0" smtClean="0"/>
                        <a:t>6,2</a:t>
                      </a:r>
                      <a:endParaRPr lang="ru-RU" sz="1600" i="1" dirty="0"/>
                    </a:p>
                  </a:txBody>
                  <a:tcPr anchor="ctr"/>
                </a:tc>
                <a:tc>
                  <a:txBody>
                    <a:bodyPr/>
                    <a:lstStyle/>
                    <a:p>
                      <a:pPr algn="ctr"/>
                      <a:r>
                        <a:rPr lang="ru-RU" sz="1600" i="1" dirty="0" smtClean="0"/>
                        <a:t>6,2</a:t>
                      </a:r>
                      <a:endParaRPr lang="ru-RU" sz="1600" i="1" dirty="0"/>
                    </a:p>
                  </a:txBody>
                  <a:tcPr anchor="ctr"/>
                </a:tc>
                <a:tc>
                  <a:txBody>
                    <a:bodyPr/>
                    <a:lstStyle/>
                    <a:p>
                      <a:pPr algn="ctr"/>
                      <a:r>
                        <a:rPr lang="ru-RU" sz="1600" i="1" dirty="0" smtClean="0"/>
                        <a:t>100%</a:t>
                      </a:r>
                      <a:endParaRPr lang="ru-RU" sz="1600" i="1" dirty="0"/>
                    </a:p>
                  </a:txBody>
                  <a:tcPr anchor="ctr"/>
                </a:tc>
              </a:tr>
              <a:tr h="489581">
                <a:tc>
                  <a:txBody>
                    <a:bodyPr/>
                    <a:lstStyle/>
                    <a:p>
                      <a:r>
                        <a:rPr lang="ru-RU" sz="1400" b="1" dirty="0" smtClean="0"/>
                        <a:t>Единый налог на вмененный</a:t>
                      </a:r>
                      <a:r>
                        <a:rPr lang="ru-RU" sz="1400" b="1" baseline="0" dirty="0" smtClean="0"/>
                        <a:t> доход</a:t>
                      </a:r>
                    </a:p>
                    <a:p>
                      <a:endParaRPr lang="ru-RU" sz="1400" b="1" dirty="0"/>
                    </a:p>
                  </a:txBody>
                  <a:tcPr anchor="ctr"/>
                </a:tc>
                <a:tc>
                  <a:txBody>
                    <a:bodyPr/>
                    <a:lstStyle/>
                    <a:p>
                      <a:pPr algn="ctr"/>
                      <a:r>
                        <a:rPr lang="ru-RU" sz="1600" i="1" dirty="0" smtClean="0"/>
                        <a:t>11,6</a:t>
                      </a:r>
                      <a:endParaRPr lang="ru-RU" sz="1600" i="1" dirty="0"/>
                    </a:p>
                  </a:txBody>
                  <a:tcPr anchor="ctr"/>
                </a:tc>
                <a:tc>
                  <a:txBody>
                    <a:bodyPr/>
                    <a:lstStyle/>
                    <a:p>
                      <a:pPr algn="ctr"/>
                      <a:r>
                        <a:rPr lang="ru-RU" sz="1600" i="1" dirty="0" smtClean="0"/>
                        <a:t>11,5</a:t>
                      </a:r>
                      <a:endParaRPr lang="ru-RU" sz="1600" i="1" dirty="0"/>
                    </a:p>
                  </a:txBody>
                  <a:tcPr anchor="ctr"/>
                </a:tc>
                <a:tc>
                  <a:txBody>
                    <a:bodyPr/>
                    <a:lstStyle/>
                    <a:p>
                      <a:pPr algn="ctr"/>
                      <a:r>
                        <a:rPr lang="ru-RU" sz="1600" i="1" dirty="0" smtClean="0"/>
                        <a:t>98,88%</a:t>
                      </a:r>
                      <a:endParaRPr lang="ru-RU" sz="1600" i="1" dirty="0"/>
                    </a:p>
                  </a:txBody>
                  <a:tcPr anchor="ctr"/>
                </a:tc>
              </a:tr>
              <a:tr h="489581">
                <a:tc>
                  <a:txBody>
                    <a:bodyPr/>
                    <a:lstStyle/>
                    <a:p>
                      <a:r>
                        <a:rPr lang="ru-RU" sz="1400" b="1" dirty="0" smtClean="0"/>
                        <a:t>Акцизы на бензин, дизельное топливо и моторные масла</a:t>
                      </a:r>
                      <a:endParaRPr lang="ru-RU" sz="1400" b="1" dirty="0"/>
                    </a:p>
                  </a:txBody>
                  <a:tcPr anchor="ctr"/>
                </a:tc>
                <a:tc>
                  <a:txBody>
                    <a:bodyPr/>
                    <a:lstStyle/>
                    <a:p>
                      <a:pPr algn="ctr"/>
                      <a:r>
                        <a:rPr lang="ru-RU" sz="1600" i="1" dirty="0" smtClean="0"/>
                        <a:t>11,1</a:t>
                      </a:r>
                      <a:endParaRPr lang="ru-RU" sz="1600" i="1" dirty="0"/>
                    </a:p>
                  </a:txBody>
                  <a:tcPr anchor="ctr"/>
                </a:tc>
                <a:tc>
                  <a:txBody>
                    <a:bodyPr/>
                    <a:lstStyle/>
                    <a:p>
                      <a:pPr algn="ctr"/>
                      <a:r>
                        <a:rPr lang="ru-RU" sz="1600" i="1" dirty="0" smtClean="0"/>
                        <a:t>11,8</a:t>
                      </a:r>
                      <a:endParaRPr lang="ru-RU" sz="1600" i="1" dirty="0"/>
                    </a:p>
                  </a:txBody>
                  <a:tcPr anchor="ctr"/>
                </a:tc>
                <a:tc>
                  <a:txBody>
                    <a:bodyPr/>
                    <a:lstStyle/>
                    <a:p>
                      <a:pPr algn="ctr"/>
                      <a:r>
                        <a:rPr lang="ru-RU" sz="1600" i="1" dirty="0" smtClean="0"/>
                        <a:t>106,3%</a:t>
                      </a:r>
                      <a:endParaRPr lang="ru-RU" sz="1600" i="1" dirty="0"/>
                    </a:p>
                  </a:txBody>
                  <a:tcPr anchor="ctr"/>
                </a:tc>
              </a:tr>
              <a:tr h="677642">
                <a:tc>
                  <a:txBody>
                    <a:bodyPr/>
                    <a:lstStyle/>
                    <a:p>
                      <a:r>
                        <a:rPr lang="ru-RU" sz="1400" b="1" dirty="0" smtClean="0"/>
                        <a:t>Государственная пошлина</a:t>
                      </a:r>
                    </a:p>
                    <a:p>
                      <a:endParaRPr lang="ru-RU" sz="1400" b="1" dirty="0" smtClean="0"/>
                    </a:p>
                    <a:p>
                      <a:endParaRPr lang="ru-RU" sz="1400" b="1" dirty="0"/>
                    </a:p>
                  </a:txBody>
                  <a:tcPr anchor="ctr"/>
                </a:tc>
                <a:tc>
                  <a:txBody>
                    <a:bodyPr/>
                    <a:lstStyle/>
                    <a:p>
                      <a:pPr algn="ctr"/>
                      <a:r>
                        <a:rPr lang="ru-RU" sz="1600" i="1" dirty="0" smtClean="0"/>
                        <a:t>2</a:t>
                      </a:r>
                      <a:endParaRPr lang="ru-RU" sz="1600" i="1" dirty="0"/>
                    </a:p>
                  </a:txBody>
                  <a:tcPr anchor="ctr"/>
                </a:tc>
                <a:tc>
                  <a:txBody>
                    <a:bodyPr/>
                    <a:lstStyle/>
                    <a:p>
                      <a:pPr algn="ctr"/>
                      <a:r>
                        <a:rPr lang="ru-RU" sz="1600" i="1" dirty="0" smtClean="0"/>
                        <a:t>1,98</a:t>
                      </a:r>
                      <a:endParaRPr lang="ru-RU" sz="1600" i="1" dirty="0"/>
                    </a:p>
                  </a:txBody>
                  <a:tcPr anchor="ctr"/>
                </a:tc>
                <a:tc>
                  <a:txBody>
                    <a:bodyPr/>
                    <a:lstStyle/>
                    <a:p>
                      <a:pPr algn="ctr"/>
                      <a:r>
                        <a:rPr lang="ru-RU" sz="1600" i="1" dirty="0" smtClean="0"/>
                        <a:t>98,5%</a:t>
                      </a:r>
                      <a:endParaRPr lang="ru-RU" sz="1600" i="1" dirty="0"/>
                    </a:p>
                  </a:txBody>
                  <a:tcPr anchor="ctr"/>
                </a:tc>
              </a:tr>
              <a:tr h="677642">
                <a:tc>
                  <a:txBody>
                    <a:bodyPr/>
                    <a:lstStyle/>
                    <a:p>
                      <a:r>
                        <a:rPr lang="ru-RU" sz="1400" b="1" dirty="0" smtClean="0"/>
                        <a:t>Другие</a:t>
                      </a:r>
                    </a:p>
                    <a:p>
                      <a:endParaRPr lang="ru-RU" sz="1400" b="1" dirty="0" smtClean="0"/>
                    </a:p>
                    <a:p>
                      <a:endParaRPr lang="ru-RU" sz="1400" b="1" dirty="0"/>
                    </a:p>
                  </a:txBody>
                  <a:tcPr anchor="ctr"/>
                </a:tc>
                <a:tc>
                  <a:txBody>
                    <a:bodyPr/>
                    <a:lstStyle/>
                    <a:p>
                      <a:pPr algn="ctr"/>
                      <a:r>
                        <a:rPr lang="ru-RU" sz="1600" i="1" dirty="0" smtClean="0"/>
                        <a:t>0,3</a:t>
                      </a:r>
                      <a:endParaRPr lang="ru-RU" sz="1600" i="1" dirty="0"/>
                    </a:p>
                  </a:txBody>
                  <a:tcPr anchor="ctr"/>
                </a:tc>
                <a:tc>
                  <a:txBody>
                    <a:bodyPr/>
                    <a:lstStyle/>
                    <a:p>
                      <a:pPr algn="ctr"/>
                      <a:r>
                        <a:rPr lang="ru-RU" sz="1600" i="1" dirty="0" smtClean="0"/>
                        <a:t>0,3</a:t>
                      </a:r>
                      <a:endParaRPr lang="ru-RU" sz="1600" i="1" dirty="0"/>
                    </a:p>
                  </a:txBody>
                  <a:tcPr anchor="ctr"/>
                </a:tc>
                <a:tc>
                  <a:txBody>
                    <a:bodyPr/>
                    <a:lstStyle/>
                    <a:p>
                      <a:pPr algn="ctr"/>
                      <a:r>
                        <a:rPr lang="ru-RU" sz="1600" i="1" dirty="0" smtClean="0"/>
                        <a:t>100%</a:t>
                      </a:r>
                      <a:endParaRPr lang="ru-RU" sz="1600" i="1" dirty="0"/>
                    </a:p>
                  </a:txBody>
                  <a:tcPr anchor="ctr"/>
                </a:tc>
              </a:tr>
              <a:tr h="387224">
                <a:tc>
                  <a:txBody>
                    <a:bodyPr/>
                    <a:lstStyle/>
                    <a:p>
                      <a:pPr algn="r"/>
                      <a:r>
                        <a:rPr lang="ru-RU" sz="1800" b="1" dirty="0" smtClean="0"/>
                        <a:t>ВСЕГО</a:t>
                      </a:r>
                      <a:endParaRPr lang="ru-RU" sz="1800" b="1" dirty="0"/>
                    </a:p>
                  </a:txBody>
                  <a:tcPr anchor="ctr"/>
                </a:tc>
                <a:tc>
                  <a:txBody>
                    <a:bodyPr/>
                    <a:lstStyle/>
                    <a:p>
                      <a:pPr algn="ctr"/>
                      <a:r>
                        <a:rPr lang="ru-RU" sz="1800" b="1" i="0" dirty="0" smtClean="0"/>
                        <a:t>238,3</a:t>
                      </a:r>
                      <a:endParaRPr lang="ru-RU" sz="1800" b="1" i="0" dirty="0"/>
                    </a:p>
                  </a:txBody>
                  <a:tcPr anchor="ctr"/>
                </a:tc>
                <a:tc>
                  <a:txBody>
                    <a:bodyPr/>
                    <a:lstStyle/>
                    <a:p>
                      <a:pPr algn="ctr"/>
                      <a:r>
                        <a:rPr lang="ru-RU" sz="1800" b="1" i="0" dirty="0" smtClean="0"/>
                        <a:t>240,28</a:t>
                      </a:r>
                      <a:endParaRPr lang="ru-RU" sz="1800" b="1" i="0" dirty="0"/>
                    </a:p>
                  </a:txBody>
                  <a:tcPr anchor="ctr"/>
                </a:tc>
                <a:tc>
                  <a:txBody>
                    <a:bodyPr/>
                    <a:lstStyle/>
                    <a:p>
                      <a:pPr algn="ctr"/>
                      <a:r>
                        <a:rPr lang="ru-RU" sz="1800" b="1" i="0" dirty="0" smtClean="0"/>
                        <a:t>100,81%</a:t>
                      </a:r>
                      <a:endParaRPr lang="ru-RU" sz="1800" b="1" i="0" dirty="0"/>
                    </a:p>
                  </a:txBody>
                  <a:tcPr anchor="ctr"/>
                </a:tc>
              </a:tr>
            </a:tbl>
          </a:graphicData>
        </a:graphic>
      </p:graphicFrame>
      <p:sp>
        <p:nvSpPr>
          <p:cNvPr id="5" name="Объект 2"/>
          <p:cNvSpPr txBox="1">
            <a:spLocks/>
          </p:cNvSpPr>
          <p:nvPr/>
        </p:nvSpPr>
        <p:spPr>
          <a:xfrm>
            <a:off x="2905472" y="836712"/>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Млн. рублей</a:t>
            </a:r>
            <a:endParaRPr lang="ru-RU" sz="1600" i="1" dirty="0"/>
          </a:p>
        </p:txBody>
      </p:sp>
    </p:spTree>
    <p:extLst>
      <p:ext uri="{BB962C8B-B14F-4D97-AF65-F5344CB8AC3E}">
        <p14:creationId xmlns:p14="http://schemas.microsoft.com/office/powerpoint/2010/main" val="3742333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147248" cy="432048"/>
          </a:xfrm>
        </p:spPr>
        <p:txBody>
          <a:bodyPr>
            <a:normAutofit/>
          </a:bodyPr>
          <a:lstStyle/>
          <a:p>
            <a:r>
              <a:rPr lang="ru-RU" sz="2400" dirty="0" smtClean="0"/>
              <a:t>2.2. Неналоговые доходы районного бюджета в 2016 году.</a:t>
            </a:r>
            <a:endParaRPr lang="ru-RU" sz="2400" dirty="0"/>
          </a:p>
        </p:txBody>
      </p:sp>
      <p:graphicFrame>
        <p:nvGraphicFramePr>
          <p:cNvPr id="4" name="Таблица 3"/>
          <p:cNvGraphicFramePr>
            <a:graphicFrameLocks noGrp="1"/>
          </p:cNvGraphicFramePr>
          <p:nvPr>
            <p:extLst>
              <p:ext uri="{D42A27DB-BD31-4B8C-83A1-F6EECF244321}">
                <p14:modId xmlns:p14="http://schemas.microsoft.com/office/powerpoint/2010/main" val="955738620"/>
              </p:ext>
            </p:extLst>
          </p:nvPr>
        </p:nvGraphicFramePr>
        <p:xfrm>
          <a:off x="395537" y="1184240"/>
          <a:ext cx="8352927" cy="5283200"/>
        </p:xfrm>
        <a:graphic>
          <a:graphicData uri="http://schemas.openxmlformats.org/drawingml/2006/table">
            <a:tbl>
              <a:tblPr firstRow="1" bandRow="1">
                <a:tableStyleId>{5C22544A-7EE6-4342-B048-85BDC9FD1C3A}</a:tableStyleId>
              </a:tblPr>
              <a:tblGrid>
                <a:gridCol w="3235287"/>
                <a:gridCol w="1941172"/>
                <a:gridCol w="1529410"/>
                <a:gridCol w="1647058"/>
              </a:tblGrid>
              <a:tr h="741680">
                <a:tc>
                  <a:txBody>
                    <a:bodyPr/>
                    <a:lstStyle/>
                    <a:p>
                      <a:pPr algn="ctr"/>
                      <a:r>
                        <a:rPr lang="ru-RU" sz="1200" b="1" dirty="0" smtClean="0"/>
                        <a:t>Виды доходов</a:t>
                      </a:r>
                      <a:endParaRPr lang="ru-RU" sz="1200" b="1" dirty="0"/>
                    </a:p>
                  </a:txBody>
                  <a:tcPr anchor="ctr">
                    <a:solidFill>
                      <a:schemeClr val="bg2">
                        <a:lumMod val="50000"/>
                      </a:schemeClr>
                    </a:solidFill>
                  </a:tcPr>
                </a:tc>
                <a:tc>
                  <a:txBody>
                    <a:bodyPr/>
                    <a:lstStyle/>
                    <a:p>
                      <a:pPr algn="ctr"/>
                      <a:r>
                        <a:rPr lang="ru-RU" sz="1200" b="1" dirty="0" smtClean="0"/>
                        <a:t>План исполнения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370840">
                <a:tc>
                  <a:txBody>
                    <a:bodyPr/>
                    <a:lstStyle/>
                    <a:p>
                      <a:r>
                        <a:rPr lang="ru-RU" sz="1400" b="1" dirty="0" smtClean="0"/>
                        <a:t>Арендная плата за земли</a:t>
                      </a:r>
                    </a:p>
                    <a:p>
                      <a:endParaRPr lang="ru-RU" sz="1400" b="1" dirty="0" smtClean="0"/>
                    </a:p>
                    <a:p>
                      <a:endParaRPr lang="ru-RU" sz="1400" b="1" dirty="0"/>
                    </a:p>
                  </a:txBody>
                  <a:tcPr anchor="ctr"/>
                </a:tc>
                <a:tc>
                  <a:txBody>
                    <a:bodyPr/>
                    <a:lstStyle/>
                    <a:p>
                      <a:pPr algn="ctr"/>
                      <a:r>
                        <a:rPr lang="ru-RU" sz="1600" i="1" dirty="0" smtClean="0"/>
                        <a:t>42,05</a:t>
                      </a:r>
                      <a:endParaRPr lang="ru-RU" sz="1600" i="1" dirty="0"/>
                    </a:p>
                  </a:txBody>
                  <a:tcPr anchor="ctr"/>
                </a:tc>
                <a:tc>
                  <a:txBody>
                    <a:bodyPr/>
                    <a:lstStyle/>
                    <a:p>
                      <a:pPr algn="ctr"/>
                      <a:r>
                        <a:rPr lang="ru-RU" sz="1600" i="1" dirty="0" smtClean="0"/>
                        <a:t>43,6</a:t>
                      </a:r>
                      <a:endParaRPr lang="ru-RU" sz="1600" i="1" dirty="0"/>
                    </a:p>
                  </a:txBody>
                  <a:tcPr anchor="ctr"/>
                </a:tc>
                <a:tc>
                  <a:txBody>
                    <a:bodyPr/>
                    <a:lstStyle/>
                    <a:p>
                      <a:pPr algn="ctr"/>
                      <a:r>
                        <a:rPr lang="ru-RU" sz="1600" i="1" dirty="0" smtClean="0"/>
                        <a:t>103,7%</a:t>
                      </a:r>
                      <a:endParaRPr lang="ru-RU" sz="1600" i="1" dirty="0"/>
                    </a:p>
                  </a:txBody>
                  <a:tcPr anchor="ctr"/>
                </a:tc>
              </a:tr>
              <a:tr h="370840">
                <a:tc>
                  <a:txBody>
                    <a:bodyPr/>
                    <a:lstStyle/>
                    <a:p>
                      <a:r>
                        <a:rPr lang="ru-RU" sz="1400" b="1" dirty="0" smtClean="0"/>
                        <a:t>Плата за аренду прочего муниципального имущества</a:t>
                      </a:r>
                    </a:p>
                    <a:p>
                      <a:endParaRPr lang="ru-RU" sz="1400" b="1" dirty="0"/>
                    </a:p>
                  </a:txBody>
                  <a:tcPr anchor="ctr"/>
                </a:tc>
                <a:tc>
                  <a:txBody>
                    <a:bodyPr/>
                    <a:lstStyle/>
                    <a:p>
                      <a:pPr algn="ctr"/>
                      <a:r>
                        <a:rPr lang="ru-RU" sz="1600" i="1" dirty="0" smtClean="0"/>
                        <a:t>1,65</a:t>
                      </a:r>
                      <a:endParaRPr lang="ru-RU" sz="1600" i="1" dirty="0"/>
                    </a:p>
                  </a:txBody>
                  <a:tcPr anchor="ctr"/>
                </a:tc>
                <a:tc>
                  <a:txBody>
                    <a:bodyPr/>
                    <a:lstStyle/>
                    <a:p>
                      <a:pPr algn="ctr"/>
                      <a:r>
                        <a:rPr lang="ru-RU" sz="1600" i="1" dirty="0" smtClean="0"/>
                        <a:t>1,7</a:t>
                      </a:r>
                      <a:endParaRPr lang="ru-RU" sz="1600" i="1" dirty="0"/>
                    </a:p>
                  </a:txBody>
                  <a:tcPr anchor="ctr"/>
                </a:tc>
                <a:tc>
                  <a:txBody>
                    <a:bodyPr/>
                    <a:lstStyle/>
                    <a:p>
                      <a:pPr algn="ctr"/>
                      <a:r>
                        <a:rPr lang="ru-RU" sz="1600" i="1" dirty="0" smtClean="0"/>
                        <a:t>103%</a:t>
                      </a:r>
                      <a:endParaRPr lang="ru-RU" sz="1600" i="1" dirty="0"/>
                    </a:p>
                  </a:txBody>
                  <a:tcPr anchor="ctr"/>
                </a:tc>
              </a:tr>
              <a:tr h="370840">
                <a:tc>
                  <a:txBody>
                    <a:bodyPr/>
                    <a:lstStyle/>
                    <a:p>
                      <a:r>
                        <a:rPr lang="ru-RU" sz="1400" b="1" dirty="0" smtClean="0"/>
                        <a:t>Плата за негативное воздействие на окружающую среду</a:t>
                      </a:r>
                      <a:endParaRPr lang="ru-RU" sz="1400" b="1" baseline="0" dirty="0" smtClean="0"/>
                    </a:p>
                  </a:txBody>
                  <a:tcPr anchor="ctr"/>
                </a:tc>
                <a:tc>
                  <a:txBody>
                    <a:bodyPr/>
                    <a:lstStyle/>
                    <a:p>
                      <a:pPr algn="ctr"/>
                      <a:r>
                        <a:rPr lang="ru-RU" sz="1600" i="1" dirty="0" smtClean="0"/>
                        <a:t>115,33</a:t>
                      </a:r>
                      <a:endParaRPr lang="ru-RU" sz="1600" i="1" dirty="0"/>
                    </a:p>
                  </a:txBody>
                  <a:tcPr anchor="ctr"/>
                </a:tc>
                <a:tc>
                  <a:txBody>
                    <a:bodyPr/>
                    <a:lstStyle/>
                    <a:p>
                      <a:pPr algn="ctr"/>
                      <a:r>
                        <a:rPr lang="ru-RU" sz="1600" i="1" dirty="0" smtClean="0"/>
                        <a:t>115,46</a:t>
                      </a:r>
                      <a:endParaRPr lang="ru-RU" sz="1600" i="1" dirty="0"/>
                    </a:p>
                  </a:txBody>
                  <a:tcPr anchor="ctr"/>
                </a:tc>
                <a:tc>
                  <a:txBody>
                    <a:bodyPr/>
                    <a:lstStyle/>
                    <a:p>
                      <a:pPr algn="ctr"/>
                      <a:r>
                        <a:rPr lang="ru-RU" sz="1600" i="1" dirty="0" smtClean="0"/>
                        <a:t>100,11%</a:t>
                      </a:r>
                      <a:endParaRPr lang="ru-RU" sz="1600" i="1" dirty="0"/>
                    </a:p>
                  </a:txBody>
                  <a:tcPr anchor="ctr"/>
                </a:tc>
              </a:tr>
              <a:tr h="370840">
                <a:tc>
                  <a:txBody>
                    <a:bodyPr/>
                    <a:lstStyle/>
                    <a:p>
                      <a:r>
                        <a:rPr lang="ru-RU" sz="1400" b="1" dirty="0" smtClean="0"/>
                        <a:t>Доходы от продажи муниципального имущества</a:t>
                      </a:r>
                    </a:p>
                    <a:p>
                      <a:endParaRPr lang="ru-RU" sz="1400" b="1" dirty="0"/>
                    </a:p>
                  </a:txBody>
                  <a:tcPr anchor="ctr"/>
                </a:tc>
                <a:tc>
                  <a:txBody>
                    <a:bodyPr/>
                    <a:lstStyle/>
                    <a:p>
                      <a:pPr algn="ctr"/>
                      <a:r>
                        <a:rPr lang="ru-RU" sz="1600" i="1" dirty="0" smtClean="0"/>
                        <a:t>10,5</a:t>
                      </a:r>
                      <a:endParaRPr lang="ru-RU" sz="1600" i="1" dirty="0"/>
                    </a:p>
                  </a:txBody>
                  <a:tcPr anchor="ctr"/>
                </a:tc>
                <a:tc>
                  <a:txBody>
                    <a:bodyPr/>
                    <a:lstStyle/>
                    <a:p>
                      <a:pPr algn="ctr"/>
                      <a:r>
                        <a:rPr lang="ru-RU" sz="1600" i="1" dirty="0" smtClean="0"/>
                        <a:t>10,3</a:t>
                      </a:r>
                      <a:endParaRPr lang="ru-RU" sz="1600" i="1" dirty="0"/>
                    </a:p>
                  </a:txBody>
                  <a:tcPr anchor="ctr"/>
                </a:tc>
                <a:tc>
                  <a:txBody>
                    <a:bodyPr/>
                    <a:lstStyle/>
                    <a:p>
                      <a:pPr algn="ctr"/>
                      <a:r>
                        <a:rPr lang="ru-RU" sz="1600" i="1" dirty="0" smtClean="0"/>
                        <a:t>98%</a:t>
                      </a:r>
                      <a:endParaRPr lang="ru-RU" sz="1600" i="1" dirty="0"/>
                    </a:p>
                  </a:txBody>
                  <a:tcPr anchor="ctr"/>
                </a:tc>
              </a:tr>
              <a:tr h="370840">
                <a:tc>
                  <a:txBody>
                    <a:bodyPr/>
                    <a:lstStyle/>
                    <a:p>
                      <a:r>
                        <a:rPr lang="ru-RU" sz="1400" b="1" dirty="0" smtClean="0"/>
                        <a:t>Штрафы</a:t>
                      </a:r>
                    </a:p>
                    <a:p>
                      <a:endParaRPr lang="ru-RU" sz="1400" b="1" dirty="0" smtClean="0"/>
                    </a:p>
                    <a:p>
                      <a:endParaRPr lang="ru-RU" sz="1400" b="1" dirty="0"/>
                    </a:p>
                  </a:txBody>
                  <a:tcPr anchor="ctr"/>
                </a:tc>
                <a:tc>
                  <a:txBody>
                    <a:bodyPr/>
                    <a:lstStyle/>
                    <a:p>
                      <a:pPr algn="ctr"/>
                      <a:r>
                        <a:rPr lang="ru-RU" sz="1600" i="1" dirty="0" smtClean="0"/>
                        <a:t>2,7</a:t>
                      </a:r>
                      <a:endParaRPr lang="ru-RU" sz="1600" i="1" dirty="0"/>
                    </a:p>
                  </a:txBody>
                  <a:tcPr anchor="ctr"/>
                </a:tc>
                <a:tc>
                  <a:txBody>
                    <a:bodyPr/>
                    <a:lstStyle/>
                    <a:p>
                      <a:pPr algn="ctr"/>
                      <a:r>
                        <a:rPr lang="ru-RU" sz="1600" i="1" dirty="0" smtClean="0"/>
                        <a:t>3,75</a:t>
                      </a:r>
                      <a:endParaRPr lang="ru-RU" sz="1600" i="1" dirty="0"/>
                    </a:p>
                  </a:txBody>
                  <a:tcPr anchor="ctr"/>
                </a:tc>
                <a:tc>
                  <a:txBody>
                    <a:bodyPr/>
                    <a:lstStyle/>
                    <a:p>
                      <a:pPr algn="ctr"/>
                      <a:r>
                        <a:rPr lang="ru-RU" sz="1600" i="1" dirty="0" smtClean="0"/>
                        <a:t>139%</a:t>
                      </a:r>
                      <a:endParaRPr lang="ru-RU" sz="1600" i="1" dirty="0"/>
                    </a:p>
                  </a:txBody>
                  <a:tcPr anchor="ctr"/>
                </a:tc>
              </a:tr>
              <a:tr h="185420">
                <a:tc>
                  <a:txBody>
                    <a:bodyPr/>
                    <a:lstStyle/>
                    <a:p>
                      <a:r>
                        <a:rPr lang="ru-RU" sz="1400" b="1" dirty="0" smtClean="0"/>
                        <a:t>Прочие</a:t>
                      </a:r>
                    </a:p>
                    <a:p>
                      <a:endParaRPr lang="ru-RU" sz="1400" b="1" dirty="0" smtClean="0"/>
                    </a:p>
                    <a:p>
                      <a:endParaRPr lang="ru-RU" sz="1400" b="1" dirty="0"/>
                    </a:p>
                  </a:txBody>
                  <a:tcPr anchor="ctr"/>
                </a:tc>
                <a:tc>
                  <a:txBody>
                    <a:bodyPr/>
                    <a:lstStyle/>
                    <a:p>
                      <a:pPr algn="ctr"/>
                      <a:r>
                        <a:rPr lang="ru-RU" sz="1600" i="1" dirty="0" smtClean="0"/>
                        <a:t>2,45</a:t>
                      </a:r>
                      <a:endParaRPr lang="ru-RU" sz="1600" i="1" dirty="0"/>
                    </a:p>
                  </a:txBody>
                  <a:tcPr anchor="ctr"/>
                </a:tc>
                <a:tc>
                  <a:txBody>
                    <a:bodyPr/>
                    <a:lstStyle/>
                    <a:p>
                      <a:pPr algn="ctr"/>
                      <a:r>
                        <a:rPr lang="ru-RU" sz="1600" i="1" dirty="0" smtClean="0"/>
                        <a:t>2,48</a:t>
                      </a:r>
                      <a:endParaRPr lang="ru-RU" sz="1600" i="1" dirty="0"/>
                    </a:p>
                  </a:txBody>
                  <a:tcPr anchor="ctr"/>
                </a:tc>
                <a:tc>
                  <a:txBody>
                    <a:bodyPr/>
                    <a:lstStyle/>
                    <a:p>
                      <a:pPr algn="ctr"/>
                      <a:r>
                        <a:rPr lang="ru-RU" sz="1600" i="1" dirty="0" smtClean="0"/>
                        <a:t>101,2%</a:t>
                      </a:r>
                      <a:endParaRPr lang="ru-RU" sz="1600" i="1" dirty="0"/>
                    </a:p>
                  </a:txBody>
                  <a:tcPr anchor="ctr"/>
                </a:tc>
              </a:tr>
              <a:tr h="185420">
                <a:tc>
                  <a:txBody>
                    <a:bodyPr/>
                    <a:lstStyle/>
                    <a:p>
                      <a:pPr algn="r"/>
                      <a:r>
                        <a:rPr lang="ru-RU" sz="1800" b="1" dirty="0" smtClean="0"/>
                        <a:t>ВСЕГО</a:t>
                      </a:r>
                      <a:endParaRPr lang="ru-RU" sz="1800" b="1" dirty="0"/>
                    </a:p>
                  </a:txBody>
                  <a:tcPr anchor="ctr"/>
                </a:tc>
                <a:tc>
                  <a:txBody>
                    <a:bodyPr/>
                    <a:lstStyle/>
                    <a:p>
                      <a:pPr algn="ctr"/>
                      <a:r>
                        <a:rPr lang="ru-RU" sz="1800" b="1" i="0" dirty="0" smtClean="0"/>
                        <a:t>174,68</a:t>
                      </a:r>
                      <a:endParaRPr lang="ru-RU" sz="1800" b="1" i="0" dirty="0"/>
                    </a:p>
                  </a:txBody>
                  <a:tcPr anchor="ctr"/>
                </a:tc>
                <a:tc>
                  <a:txBody>
                    <a:bodyPr/>
                    <a:lstStyle/>
                    <a:p>
                      <a:pPr algn="ctr"/>
                      <a:r>
                        <a:rPr lang="ru-RU" sz="1800" b="1" i="0" dirty="0" smtClean="0"/>
                        <a:t>177,29</a:t>
                      </a:r>
                      <a:endParaRPr lang="ru-RU" sz="1800" b="1" i="0" dirty="0"/>
                    </a:p>
                  </a:txBody>
                  <a:tcPr anchor="ctr"/>
                </a:tc>
                <a:tc>
                  <a:txBody>
                    <a:bodyPr/>
                    <a:lstStyle/>
                    <a:p>
                      <a:pPr algn="ctr"/>
                      <a:r>
                        <a:rPr lang="ru-RU" sz="1800" b="1" i="0" dirty="0" smtClean="0"/>
                        <a:t>101,49%</a:t>
                      </a:r>
                      <a:endParaRPr lang="ru-RU" sz="1800" b="1" i="0" dirty="0"/>
                    </a:p>
                  </a:txBody>
                  <a:tcPr anchor="ctr"/>
                </a:tc>
              </a:tr>
            </a:tbl>
          </a:graphicData>
        </a:graphic>
      </p:graphicFrame>
      <p:sp>
        <p:nvSpPr>
          <p:cNvPr id="5" name="Объект 2"/>
          <p:cNvSpPr txBox="1">
            <a:spLocks/>
          </p:cNvSpPr>
          <p:nvPr/>
        </p:nvSpPr>
        <p:spPr>
          <a:xfrm>
            <a:off x="2905472" y="836712"/>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Млн. рублей</a:t>
            </a:r>
            <a:endParaRPr lang="ru-RU" sz="1600" i="1" dirty="0"/>
          </a:p>
        </p:txBody>
      </p:sp>
    </p:spTree>
    <p:extLst>
      <p:ext uri="{BB962C8B-B14F-4D97-AF65-F5344CB8AC3E}">
        <p14:creationId xmlns:p14="http://schemas.microsoft.com/office/powerpoint/2010/main" val="3954202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435280" cy="432048"/>
          </a:xfrm>
        </p:spPr>
        <p:txBody>
          <a:bodyPr>
            <a:noAutofit/>
          </a:bodyPr>
          <a:lstStyle/>
          <a:p>
            <a:r>
              <a:rPr lang="ru-RU" sz="2400" dirty="0" smtClean="0"/>
              <a:t>2.3. Безвозмездные поступления районного бюджета в 2016 году</a:t>
            </a:r>
            <a:endParaRPr lang="ru-RU" sz="2400" dirty="0"/>
          </a:p>
        </p:txBody>
      </p:sp>
      <p:graphicFrame>
        <p:nvGraphicFramePr>
          <p:cNvPr id="5" name="Таблица 4"/>
          <p:cNvGraphicFramePr>
            <a:graphicFrameLocks noGrp="1"/>
          </p:cNvGraphicFramePr>
          <p:nvPr>
            <p:extLst>
              <p:ext uri="{D42A27DB-BD31-4B8C-83A1-F6EECF244321}">
                <p14:modId xmlns:p14="http://schemas.microsoft.com/office/powerpoint/2010/main" val="2955825129"/>
              </p:ext>
            </p:extLst>
          </p:nvPr>
        </p:nvGraphicFramePr>
        <p:xfrm>
          <a:off x="395535" y="1192464"/>
          <a:ext cx="8352930" cy="5044848"/>
        </p:xfrm>
        <a:graphic>
          <a:graphicData uri="http://schemas.openxmlformats.org/drawingml/2006/table">
            <a:tbl>
              <a:tblPr firstRow="1" bandRow="1">
                <a:tableStyleId>{5C22544A-7EE6-4342-B048-85BDC9FD1C3A}</a:tableStyleId>
              </a:tblPr>
              <a:tblGrid>
                <a:gridCol w="4352935"/>
                <a:gridCol w="1479714"/>
                <a:gridCol w="1520282"/>
                <a:gridCol w="999999"/>
              </a:tblGrid>
              <a:tr h="1021782">
                <a:tc>
                  <a:txBody>
                    <a:bodyPr/>
                    <a:lstStyle/>
                    <a:p>
                      <a:pPr algn="ctr"/>
                      <a:r>
                        <a:rPr lang="ru-RU" sz="1200" b="1" dirty="0" smtClean="0"/>
                        <a:t>Виды поступлений</a:t>
                      </a:r>
                      <a:endParaRPr lang="ru-RU" sz="1200" b="1" dirty="0"/>
                    </a:p>
                  </a:txBody>
                  <a:tcPr anchor="ctr">
                    <a:solidFill>
                      <a:schemeClr val="bg2">
                        <a:lumMod val="50000"/>
                      </a:schemeClr>
                    </a:solidFill>
                  </a:tcPr>
                </a:tc>
                <a:tc>
                  <a:txBody>
                    <a:bodyPr/>
                    <a:lstStyle/>
                    <a:p>
                      <a:pPr algn="ctr"/>
                      <a:r>
                        <a:rPr lang="ru-RU" sz="1200" b="1" dirty="0" smtClean="0"/>
                        <a:t>План исполнения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576982">
                <a:tc>
                  <a:txBody>
                    <a:bodyPr/>
                    <a:lstStyle/>
                    <a:p>
                      <a:pPr algn="l"/>
                      <a:r>
                        <a:rPr lang="ru-RU" sz="1400" b="1" dirty="0" smtClean="0"/>
                        <a:t>Дотации</a:t>
                      </a:r>
                      <a:endParaRPr lang="ru-RU" sz="1400" b="1" dirty="0"/>
                    </a:p>
                  </a:txBody>
                  <a:tcPr anchor="ctr"/>
                </a:tc>
                <a:tc>
                  <a:txBody>
                    <a:bodyPr/>
                    <a:lstStyle/>
                    <a:p>
                      <a:pPr algn="ctr"/>
                      <a:r>
                        <a:rPr lang="ru-RU" sz="1600" i="1" dirty="0" smtClean="0"/>
                        <a:t>97</a:t>
                      </a:r>
                      <a:r>
                        <a:rPr lang="ru-RU" sz="1600" i="1" baseline="0" dirty="0" smtClean="0"/>
                        <a:t>  857,9</a:t>
                      </a:r>
                      <a:endParaRPr lang="ru-RU" sz="1600" i="1" dirty="0"/>
                    </a:p>
                  </a:txBody>
                  <a:tcPr anchor="ctr"/>
                </a:tc>
                <a:tc>
                  <a:txBody>
                    <a:bodyPr/>
                    <a:lstStyle/>
                    <a:p>
                      <a:pPr algn="ctr"/>
                      <a:r>
                        <a:rPr lang="ru-RU" sz="1600" i="1" dirty="0" smtClean="0"/>
                        <a:t>97 857,9</a:t>
                      </a:r>
                      <a:endParaRPr lang="ru-RU" sz="1600" i="1" dirty="0"/>
                    </a:p>
                  </a:txBody>
                  <a:tcPr anchor="ctr"/>
                </a:tc>
                <a:tc>
                  <a:txBody>
                    <a:bodyPr/>
                    <a:lstStyle/>
                    <a:p>
                      <a:pPr algn="ctr"/>
                      <a:r>
                        <a:rPr lang="ru-RU" sz="1600" i="1" dirty="0" smtClean="0"/>
                        <a:t>100%</a:t>
                      </a:r>
                      <a:endParaRPr lang="ru-RU" sz="1600" i="1" dirty="0"/>
                    </a:p>
                  </a:txBody>
                  <a:tcPr anchor="ctr"/>
                </a:tc>
              </a:tr>
              <a:tr h="576982">
                <a:tc>
                  <a:txBody>
                    <a:bodyPr/>
                    <a:lstStyle/>
                    <a:p>
                      <a:pPr algn="l"/>
                      <a:r>
                        <a:rPr lang="ru-RU" sz="1400" b="1" dirty="0" smtClean="0"/>
                        <a:t>Субвенции на исполнение</a:t>
                      </a:r>
                      <a:r>
                        <a:rPr lang="ru-RU" sz="1400" b="1" baseline="0" dirty="0" smtClean="0"/>
                        <a:t> отдельных государственных полномочий</a:t>
                      </a:r>
                      <a:endParaRPr lang="ru-RU" sz="1400" b="1" dirty="0"/>
                    </a:p>
                  </a:txBody>
                  <a:tcPr anchor="ctr"/>
                </a:tc>
                <a:tc>
                  <a:txBody>
                    <a:bodyPr/>
                    <a:lstStyle/>
                    <a:p>
                      <a:pPr algn="ctr"/>
                      <a:r>
                        <a:rPr lang="ru-RU" sz="1600" i="1" dirty="0" smtClean="0"/>
                        <a:t>450</a:t>
                      </a:r>
                      <a:r>
                        <a:rPr lang="ru-RU" sz="1600" i="1" baseline="0" dirty="0" smtClean="0"/>
                        <a:t> 111,1</a:t>
                      </a:r>
                      <a:endParaRPr lang="ru-RU" sz="1600" i="1" dirty="0"/>
                    </a:p>
                  </a:txBody>
                  <a:tcPr anchor="ctr"/>
                </a:tc>
                <a:tc>
                  <a:txBody>
                    <a:bodyPr/>
                    <a:lstStyle/>
                    <a:p>
                      <a:pPr algn="ctr"/>
                      <a:r>
                        <a:rPr lang="ru-RU" sz="1600" i="1" dirty="0" smtClean="0"/>
                        <a:t>449 426,5</a:t>
                      </a:r>
                      <a:endParaRPr lang="ru-RU" sz="1600" i="1" dirty="0"/>
                    </a:p>
                  </a:txBody>
                  <a:tcPr anchor="ctr"/>
                </a:tc>
                <a:tc>
                  <a:txBody>
                    <a:bodyPr/>
                    <a:lstStyle/>
                    <a:p>
                      <a:pPr algn="ctr"/>
                      <a:r>
                        <a:rPr lang="ru-RU" sz="1600" i="1" dirty="0" smtClean="0"/>
                        <a:t>99,8%</a:t>
                      </a:r>
                      <a:endParaRPr lang="ru-RU" sz="1600" i="1" dirty="0"/>
                    </a:p>
                  </a:txBody>
                  <a:tcPr anchor="ctr"/>
                </a:tc>
              </a:tr>
              <a:tr h="576982">
                <a:tc>
                  <a:txBody>
                    <a:bodyPr/>
                    <a:lstStyle/>
                    <a:p>
                      <a:pPr algn="l"/>
                      <a:r>
                        <a:rPr lang="ru-RU" sz="1400" b="1" dirty="0" smtClean="0"/>
                        <a:t>Субсидии на софинансирование</a:t>
                      </a:r>
                      <a:endParaRPr lang="ru-RU" sz="1400" b="1" dirty="0"/>
                    </a:p>
                  </a:txBody>
                  <a:tcPr anchor="ctr"/>
                </a:tc>
                <a:tc>
                  <a:txBody>
                    <a:bodyPr/>
                    <a:lstStyle/>
                    <a:p>
                      <a:pPr algn="ctr"/>
                      <a:r>
                        <a:rPr lang="ru-RU" sz="1600" i="1" dirty="0" smtClean="0"/>
                        <a:t>257</a:t>
                      </a:r>
                      <a:r>
                        <a:rPr lang="ru-RU" sz="1600" i="1" baseline="0" dirty="0" smtClean="0"/>
                        <a:t> 786,8</a:t>
                      </a:r>
                      <a:endParaRPr lang="ru-RU" sz="1600" i="1" dirty="0"/>
                    </a:p>
                  </a:txBody>
                  <a:tcPr anchor="ctr"/>
                </a:tc>
                <a:tc>
                  <a:txBody>
                    <a:bodyPr/>
                    <a:lstStyle/>
                    <a:p>
                      <a:pPr algn="ctr"/>
                      <a:r>
                        <a:rPr lang="ru-RU" sz="1600" i="1" dirty="0" smtClean="0"/>
                        <a:t>242 602,9</a:t>
                      </a:r>
                      <a:endParaRPr lang="ru-RU" sz="1600" i="1" dirty="0"/>
                    </a:p>
                  </a:txBody>
                  <a:tcPr anchor="ctr"/>
                </a:tc>
                <a:tc>
                  <a:txBody>
                    <a:bodyPr/>
                    <a:lstStyle/>
                    <a:p>
                      <a:pPr algn="ctr"/>
                      <a:r>
                        <a:rPr lang="ru-RU" sz="1600" i="1" dirty="0" smtClean="0"/>
                        <a:t>94,1%</a:t>
                      </a:r>
                      <a:endParaRPr lang="ru-RU" sz="1600" i="1" dirty="0"/>
                    </a:p>
                  </a:txBody>
                  <a:tcPr anchor="ctr"/>
                </a:tc>
              </a:tr>
              <a:tr h="576982">
                <a:tc>
                  <a:txBody>
                    <a:bodyPr/>
                    <a:lstStyle/>
                    <a:p>
                      <a:pPr algn="l"/>
                      <a:r>
                        <a:rPr lang="ru-RU" sz="1400" b="1" dirty="0" smtClean="0"/>
                        <a:t>Иные межбюджетные трансферты</a:t>
                      </a:r>
                      <a:endParaRPr lang="ru-RU" sz="1400" b="1" dirty="0"/>
                    </a:p>
                  </a:txBody>
                  <a:tcPr anchor="ctr"/>
                </a:tc>
                <a:tc>
                  <a:txBody>
                    <a:bodyPr/>
                    <a:lstStyle/>
                    <a:p>
                      <a:pPr algn="ctr"/>
                      <a:r>
                        <a:rPr lang="ru-RU" sz="1600" i="1" dirty="0" smtClean="0"/>
                        <a:t>59</a:t>
                      </a:r>
                      <a:r>
                        <a:rPr lang="ru-RU" sz="1600" i="1" baseline="0" dirty="0" smtClean="0"/>
                        <a:t> 715,6</a:t>
                      </a:r>
                      <a:endParaRPr lang="ru-RU" sz="1600" i="1" dirty="0"/>
                    </a:p>
                  </a:txBody>
                  <a:tcPr anchor="ctr"/>
                </a:tc>
                <a:tc>
                  <a:txBody>
                    <a:bodyPr/>
                    <a:lstStyle/>
                    <a:p>
                      <a:pPr algn="ctr"/>
                      <a:r>
                        <a:rPr lang="ru-RU" sz="1600" i="1" dirty="0" smtClean="0"/>
                        <a:t>59 715,6</a:t>
                      </a:r>
                      <a:endParaRPr lang="ru-RU" sz="1600" i="1" dirty="0"/>
                    </a:p>
                  </a:txBody>
                  <a:tcPr anchor="ctr"/>
                </a:tc>
                <a:tc>
                  <a:txBody>
                    <a:bodyPr/>
                    <a:lstStyle/>
                    <a:p>
                      <a:pPr algn="ctr"/>
                      <a:r>
                        <a:rPr lang="ru-RU" sz="1600" i="1" dirty="0" smtClean="0"/>
                        <a:t>100%</a:t>
                      </a:r>
                      <a:endParaRPr lang="ru-RU" sz="1600" i="1" dirty="0"/>
                    </a:p>
                  </a:txBody>
                  <a:tcPr anchor="ctr"/>
                </a:tc>
              </a:tr>
              <a:tr h="576982">
                <a:tc>
                  <a:txBody>
                    <a:bodyPr/>
                    <a:lstStyle/>
                    <a:p>
                      <a:pPr algn="l"/>
                      <a:r>
                        <a:rPr lang="ru-RU" sz="1400" b="1" dirty="0" smtClean="0"/>
                        <a:t>Прочие безвозмездные поступления (в т. ч. по договорам о</a:t>
                      </a:r>
                      <a:r>
                        <a:rPr lang="ru-RU" sz="1400" b="1" baseline="0" dirty="0" smtClean="0"/>
                        <a:t> социальном партнерстве)</a:t>
                      </a:r>
                      <a:r>
                        <a:rPr lang="ru-RU" sz="1400" b="1" dirty="0" smtClean="0"/>
                        <a:t> </a:t>
                      </a:r>
                      <a:endParaRPr lang="ru-RU" sz="1400" b="1" dirty="0"/>
                    </a:p>
                  </a:txBody>
                  <a:tcPr anchor="ctr"/>
                </a:tc>
                <a:tc>
                  <a:txBody>
                    <a:bodyPr/>
                    <a:lstStyle/>
                    <a:p>
                      <a:pPr algn="ctr"/>
                      <a:r>
                        <a:rPr lang="ru-RU" sz="1600" i="1" dirty="0" smtClean="0"/>
                        <a:t>22</a:t>
                      </a:r>
                      <a:r>
                        <a:rPr lang="ru-RU" sz="1600" i="1" baseline="0" dirty="0" smtClean="0"/>
                        <a:t> 140</a:t>
                      </a:r>
                      <a:endParaRPr lang="ru-RU" sz="1600" i="1" dirty="0"/>
                    </a:p>
                  </a:txBody>
                  <a:tcPr anchor="ctr"/>
                </a:tc>
                <a:tc>
                  <a:txBody>
                    <a:bodyPr/>
                    <a:lstStyle/>
                    <a:p>
                      <a:pPr algn="ctr"/>
                      <a:r>
                        <a:rPr lang="ru-RU" sz="1600" i="1" dirty="0" smtClean="0"/>
                        <a:t>22 140</a:t>
                      </a:r>
                      <a:endParaRPr lang="ru-RU" sz="1600" i="1" dirty="0"/>
                    </a:p>
                  </a:txBody>
                  <a:tcPr anchor="ctr"/>
                </a:tc>
                <a:tc>
                  <a:txBody>
                    <a:bodyPr/>
                    <a:lstStyle/>
                    <a:p>
                      <a:pPr algn="ctr"/>
                      <a:r>
                        <a:rPr lang="ru-RU" sz="1600" i="1" dirty="0" smtClean="0"/>
                        <a:t>100%</a:t>
                      </a:r>
                      <a:endParaRPr lang="ru-RU" sz="1600" i="1" dirty="0"/>
                    </a:p>
                  </a:txBody>
                  <a:tcPr anchor="ctr"/>
                </a:tc>
              </a:tr>
              <a:tr h="569078">
                <a:tc>
                  <a:txBody>
                    <a:bodyPr/>
                    <a:lstStyle/>
                    <a:p>
                      <a:pPr algn="l"/>
                      <a:r>
                        <a:rPr lang="ru-RU" sz="1400" b="1" dirty="0" smtClean="0"/>
                        <a:t>Возвраты неиспользованных межбюджетных трансфертов</a:t>
                      </a:r>
                      <a:endParaRPr lang="ru-RU" sz="1400" b="1" dirty="0"/>
                    </a:p>
                  </a:txBody>
                  <a:tcPr anchor="ctr"/>
                </a:tc>
                <a:tc>
                  <a:txBody>
                    <a:bodyPr/>
                    <a:lstStyle/>
                    <a:p>
                      <a:pPr algn="ctr"/>
                      <a:r>
                        <a:rPr lang="ru-RU" sz="1600" i="1" dirty="0" smtClean="0"/>
                        <a:t>-9 669,3</a:t>
                      </a:r>
                      <a:endParaRPr lang="ru-RU" sz="1600" i="1" dirty="0"/>
                    </a:p>
                  </a:txBody>
                  <a:tcPr anchor="ctr"/>
                </a:tc>
                <a:tc>
                  <a:txBody>
                    <a:bodyPr/>
                    <a:lstStyle/>
                    <a:p>
                      <a:pPr algn="ctr"/>
                      <a:r>
                        <a:rPr lang="ru-RU" sz="1600" i="1" dirty="0" smtClean="0"/>
                        <a:t>-9 669,3</a:t>
                      </a:r>
                      <a:endParaRPr lang="ru-RU" sz="1600" i="1" dirty="0"/>
                    </a:p>
                  </a:txBody>
                  <a:tcPr anchor="ctr"/>
                </a:tc>
                <a:tc>
                  <a:txBody>
                    <a:bodyPr/>
                    <a:lstStyle/>
                    <a:p>
                      <a:pPr algn="ctr"/>
                      <a:r>
                        <a:rPr lang="ru-RU" sz="1600" i="1" dirty="0" smtClean="0"/>
                        <a:t>100%</a:t>
                      </a:r>
                      <a:endParaRPr lang="ru-RU" sz="1600" i="1" dirty="0"/>
                    </a:p>
                  </a:txBody>
                  <a:tcPr anchor="ctr"/>
                </a:tc>
              </a:tr>
              <a:tr h="569078">
                <a:tc>
                  <a:txBody>
                    <a:bodyPr/>
                    <a:lstStyle/>
                    <a:p>
                      <a:pPr algn="r"/>
                      <a:r>
                        <a:rPr lang="ru-RU" sz="1800" b="1" dirty="0" smtClean="0"/>
                        <a:t>ВСЕГО</a:t>
                      </a:r>
                      <a:endParaRPr lang="ru-RU" sz="1800" b="1" dirty="0"/>
                    </a:p>
                  </a:txBody>
                  <a:tcPr anchor="ctr"/>
                </a:tc>
                <a:tc>
                  <a:txBody>
                    <a:bodyPr/>
                    <a:lstStyle/>
                    <a:p>
                      <a:pPr algn="ctr"/>
                      <a:r>
                        <a:rPr lang="ru-RU" sz="1800" b="1" i="1" dirty="0" smtClean="0"/>
                        <a:t>877</a:t>
                      </a:r>
                      <a:r>
                        <a:rPr lang="ru-RU" sz="1800" b="1" i="1" baseline="0" dirty="0" smtClean="0"/>
                        <a:t> 942,1</a:t>
                      </a:r>
                      <a:endParaRPr lang="ru-RU" sz="1800" b="1" i="1" dirty="0"/>
                    </a:p>
                  </a:txBody>
                  <a:tcPr anchor="ctr"/>
                </a:tc>
                <a:tc>
                  <a:txBody>
                    <a:bodyPr/>
                    <a:lstStyle/>
                    <a:p>
                      <a:pPr algn="ctr"/>
                      <a:r>
                        <a:rPr lang="ru-RU" sz="1800" b="1" i="1" dirty="0" smtClean="0"/>
                        <a:t>862 073,6</a:t>
                      </a:r>
                      <a:endParaRPr lang="ru-RU" sz="1800" b="1" i="1" dirty="0"/>
                    </a:p>
                  </a:txBody>
                  <a:tcPr anchor="ctr"/>
                </a:tc>
                <a:tc>
                  <a:txBody>
                    <a:bodyPr/>
                    <a:lstStyle/>
                    <a:p>
                      <a:pPr algn="ctr"/>
                      <a:r>
                        <a:rPr lang="ru-RU" sz="1800" b="1" i="1" dirty="0" smtClean="0"/>
                        <a:t>98,19%</a:t>
                      </a:r>
                      <a:endParaRPr lang="ru-RU" sz="1800" b="1" i="1" dirty="0"/>
                    </a:p>
                  </a:txBody>
                  <a:tcPr anchor="ctr"/>
                </a:tc>
              </a:tr>
            </a:tbl>
          </a:graphicData>
        </a:graphic>
      </p:graphicFrame>
      <p:sp>
        <p:nvSpPr>
          <p:cNvPr id="4" name="Объект 2"/>
          <p:cNvSpPr txBox="1">
            <a:spLocks/>
          </p:cNvSpPr>
          <p:nvPr/>
        </p:nvSpPr>
        <p:spPr>
          <a:xfrm>
            <a:off x="2905472" y="836712"/>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2548859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0872" y="341784"/>
            <a:ext cx="8229600" cy="1143000"/>
          </a:xfrm>
        </p:spPr>
        <p:txBody>
          <a:bodyPr>
            <a:normAutofit fontScale="90000"/>
          </a:bodyPr>
          <a:lstStyle/>
          <a:p>
            <a:pPr algn="r"/>
            <a:r>
              <a:rPr lang="ru-RU" b="1" dirty="0" smtClean="0"/>
              <a:t>3. Исполнение муниципальных программ в 2016 году</a:t>
            </a:r>
            <a:endParaRPr lang="ru-RU" b="1" dirty="0"/>
          </a:p>
        </p:txBody>
      </p:sp>
      <p:graphicFrame>
        <p:nvGraphicFramePr>
          <p:cNvPr id="4" name="Диаграмма 3"/>
          <p:cNvGraphicFramePr/>
          <p:nvPr>
            <p:extLst>
              <p:ext uri="{D42A27DB-BD31-4B8C-83A1-F6EECF244321}">
                <p14:modId xmlns:p14="http://schemas.microsoft.com/office/powerpoint/2010/main" val="3971397725"/>
              </p:ext>
            </p:extLst>
          </p:nvPr>
        </p:nvGraphicFramePr>
        <p:xfrm>
          <a:off x="251520" y="1340768"/>
          <a:ext cx="8640960" cy="5517232"/>
        </p:xfrm>
        <a:graphic>
          <a:graphicData uri="http://schemas.openxmlformats.org/drawingml/2006/chart">
            <c:chart xmlns:c="http://schemas.openxmlformats.org/drawingml/2006/chart" xmlns:r="http://schemas.openxmlformats.org/officeDocument/2006/relationships" r:id="rId2"/>
          </a:graphicData>
        </a:graphic>
      </p:graphicFrame>
      <p:sp>
        <p:nvSpPr>
          <p:cNvPr id="5" name="Объект 2"/>
          <p:cNvSpPr txBox="1">
            <a:spLocks/>
          </p:cNvSpPr>
          <p:nvPr/>
        </p:nvSpPr>
        <p:spPr>
          <a:xfrm>
            <a:off x="-252536" y="2007488"/>
            <a:ext cx="4474840"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3900747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4624"/>
            <a:ext cx="8229600" cy="1224136"/>
          </a:xfrm>
        </p:spPr>
        <p:txBody>
          <a:bodyPr>
            <a:noAutofit/>
          </a:bodyPr>
          <a:lstStyle/>
          <a:p>
            <a:r>
              <a:rPr lang="ru-RU" sz="2400" dirty="0" smtClean="0"/>
              <a:t>3.1. Исполнение муниципальной программы «Развитие </a:t>
            </a:r>
            <a:r>
              <a:rPr lang="ru-RU" sz="2400" dirty="0"/>
              <a:t>образования в муниципальном образовании </a:t>
            </a:r>
            <a:r>
              <a:rPr lang="ru-RU" sz="2400" dirty="0" smtClean="0"/>
              <a:t>«Каргасокский район»» в 2016 году</a:t>
            </a:r>
            <a:endParaRPr lang="ru-RU" sz="2400" dirty="0"/>
          </a:p>
        </p:txBody>
      </p:sp>
      <p:sp>
        <p:nvSpPr>
          <p:cNvPr id="6" name="Объект 2"/>
          <p:cNvSpPr>
            <a:spLocks noGrp="1"/>
          </p:cNvSpPr>
          <p:nvPr>
            <p:ph idx="1"/>
          </p:nvPr>
        </p:nvSpPr>
        <p:spPr>
          <a:xfrm>
            <a:off x="457200" y="1484784"/>
            <a:ext cx="8229600" cy="1152128"/>
          </a:xfrm>
        </p:spPr>
        <p:txBody>
          <a:bodyPr>
            <a:normAutofit/>
          </a:bodyPr>
          <a:lstStyle/>
          <a:p>
            <a:pPr marL="0" indent="0">
              <a:buNone/>
            </a:pPr>
            <a:r>
              <a:rPr lang="ru-RU" sz="1800" b="1" u="sng" dirty="0" smtClean="0">
                <a:solidFill>
                  <a:schemeClr val="bg2">
                    <a:lumMod val="25000"/>
                  </a:schemeClr>
                </a:solidFill>
              </a:rPr>
              <a:t>Цель муниципальной программы:</a:t>
            </a:r>
          </a:p>
          <a:p>
            <a:pPr marL="0" indent="0">
              <a:buNone/>
            </a:pPr>
            <a:r>
              <a:rPr lang="ru-RU" sz="1800" dirty="0">
                <a:solidFill>
                  <a:schemeClr val="bg2">
                    <a:lumMod val="25000"/>
                  </a:schemeClr>
                </a:solidFill>
              </a:rPr>
              <a:t>Повышение качества образования в муниципальном образовании «Каргасокский район»</a:t>
            </a:r>
          </a:p>
          <a:p>
            <a:pPr marL="0" indent="0">
              <a:buNone/>
            </a:pPr>
            <a:endParaRPr lang="ru-RU" sz="1800" b="1" u="sng" dirty="0">
              <a:solidFill>
                <a:schemeClr val="bg2">
                  <a:lumMod val="25000"/>
                </a:schemeClr>
              </a:solidFill>
            </a:endParaRPr>
          </a:p>
        </p:txBody>
      </p:sp>
      <p:graphicFrame>
        <p:nvGraphicFramePr>
          <p:cNvPr id="7" name="Таблица 6"/>
          <p:cNvGraphicFramePr>
            <a:graphicFrameLocks noGrp="1"/>
          </p:cNvGraphicFramePr>
          <p:nvPr>
            <p:extLst>
              <p:ext uri="{D42A27DB-BD31-4B8C-83A1-F6EECF244321}">
                <p14:modId xmlns:p14="http://schemas.microsoft.com/office/powerpoint/2010/main" val="1297061037"/>
              </p:ext>
            </p:extLst>
          </p:nvPr>
        </p:nvGraphicFramePr>
        <p:xfrm>
          <a:off x="539552" y="2564904"/>
          <a:ext cx="8064896" cy="3461688"/>
        </p:xfrm>
        <a:graphic>
          <a:graphicData uri="http://schemas.openxmlformats.org/drawingml/2006/table">
            <a:tbl>
              <a:tblPr firstRow="1" bandRow="1">
                <a:tableStyleId>{5C22544A-7EE6-4342-B048-85BDC9FD1C3A}</a:tableStyleId>
              </a:tblPr>
              <a:tblGrid>
                <a:gridCol w="4817047"/>
                <a:gridCol w="1637482"/>
                <a:gridCol w="1610367"/>
              </a:tblGrid>
              <a:tr h="640458">
                <a:tc>
                  <a:txBody>
                    <a:bodyPr/>
                    <a:lstStyle/>
                    <a:p>
                      <a:pPr algn="ctr"/>
                      <a:r>
                        <a:rPr lang="ru-RU" sz="1200" b="1" dirty="0" smtClean="0"/>
                        <a:t>Показатели цели</a:t>
                      </a:r>
                      <a:endParaRPr lang="ru-RU" sz="1200" b="1" dirty="0"/>
                    </a:p>
                  </a:txBody>
                  <a:tcPr anchor="ctr">
                    <a:solidFill>
                      <a:schemeClr val="bg2">
                        <a:lumMod val="50000"/>
                      </a:schemeClr>
                    </a:solidFill>
                  </a:tcPr>
                </a:tc>
                <a:tc>
                  <a:txBody>
                    <a:bodyPr/>
                    <a:lstStyle/>
                    <a:p>
                      <a:pPr algn="ctr"/>
                      <a:r>
                        <a:rPr lang="ru-RU" sz="1200" b="1" dirty="0" smtClean="0"/>
                        <a:t>План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r>
              <a:tr h="1160308">
                <a:tc>
                  <a:txBody>
                    <a:bodyPr/>
                    <a:lstStyle/>
                    <a:p>
                      <a:pPr algn="just">
                        <a:spcAft>
                          <a:spcPts val="0"/>
                        </a:spcAft>
                      </a:pPr>
                      <a:r>
                        <a:rPr lang="ru-RU" sz="1400" b="1" dirty="0">
                          <a:effectLst/>
                          <a:latin typeface="+mn-lt"/>
                          <a:ea typeface="Times New Roman"/>
                          <a:cs typeface="Times New Roman"/>
                        </a:rPr>
                        <a:t>Доля выпускников муниципальных общеобразовательных организаций, сдавших единый государственный экзамен по русскому языку и математике, в общей численности выпускников муниципальных общеобразовательных организаций, сдававших единый государственный экзамен по данным предметам, %</a:t>
                      </a:r>
                    </a:p>
                  </a:txBody>
                  <a:tcPr marL="64770" marR="39370" marT="39370" marB="64770"/>
                </a:tc>
                <a:tc>
                  <a:txBody>
                    <a:bodyPr/>
                    <a:lstStyle/>
                    <a:p>
                      <a:pPr algn="ctr">
                        <a:spcAft>
                          <a:spcPts val="0"/>
                        </a:spcAft>
                      </a:pPr>
                      <a:r>
                        <a:rPr lang="ru-RU" sz="1600">
                          <a:effectLst/>
                          <a:latin typeface="+mn-lt"/>
                          <a:ea typeface="Times New Roman"/>
                          <a:cs typeface="Times New Roman"/>
                        </a:rPr>
                        <a:t>98,67</a:t>
                      </a:r>
                    </a:p>
                  </a:txBody>
                  <a:tcPr marL="64770" marR="39370" marT="39370" marB="64770"/>
                </a:tc>
                <a:tc>
                  <a:txBody>
                    <a:bodyPr/>
                    <a:lstStyle/>
                    <a:p>
                      <a:pPr algn="ctr">
                        <a:spcAft>
                          <a:spcPts val="0"/>
                        </a:spcAft>
                      </a:pPr>
                      <a:r>
                        <a:rPr lang="ru-RU" sz="1600">
                          <a:effectLst/>
                          <a:latin typeface="+mn-lt"/>
                          <a:ea typeface="Times New Roman"/>
                          <a:cs typeface="Times New Roman"/>
                        </a:rPr>
                        <a:t>100</a:t>
                      </a:r>
                    </a:p>
                  </a:txBody>
                  <a:tcPr marL="64770" marR="39370" marT="39370" marB="64770"/>
                </a:tc>
              </a:tr>
              <a:tr h="1223570">
                <a:tc>
                  <a:txBody>
                    <a:bodyPr/>
                    <a:lstStyle/>
                    <a:p>
                      <a:pPr algn="just">
                        <a:spcAft>
                          <a:spcPts val="0"/>
                        </a:spcAft>
                      </a:pPr>
                      <a:r>
                        <a:rPr lang="ru-RU" sz="1400" b="1" dirty="0">
                          <a:effectLst/>
                          <a:latin typeface="+mn-lt"/>
                          <a:ea typeface="Times New Roman"/>
                          <a:cs typeface="Times New Roman"/>
                        </a:rPr>
                        <a:t>Доля выпускников муниципальных общеобразовательных организаций, поступивших в высшие учебные заведения, от общей численности выпускников муниципальных общеобразовательных организаций, получивших аттестаты, %</a:t>
                      </a:r>
                    </a:p>
                  </a:txBody>
                  <a:tcPr marL="64770" marR="39370" marT="39370" marB="64770"/>
                </a:tc>
                <a:tc>
                  <a:txBody>
                    <a:bodyPr/>
                    <a:lstStyle/>
                    <a:p>
                      <a:pPr algn="ctr">
                        <a:spcAft>
                          <a:spcPts val="0"/>
                        </a:spcAft>
                      </a:pPr>
                      <a:r>
                        <a:rPr lang="ru-RU" sz="1600">
                          <a:effectLst/>
                          <a:latin typeface="+mn-lt"/>
                          <a:ea typeface="Times New Roman"/>
                          <a:cs typeface="Times New Roman"/>
                        </a:rPr>
                        <a:t>52,5</a:t>
                      </a:r>
                    </a:p>
                  </a:txBody>
                  <a:tcPr marL="64770" marR="39370" marT="39370" marB="64770"/>
                </a:tc>
                <a:tc>
                  <a:txBody>
                    <a:bodyPr/>
                    <a:lstStyle/>
                    <a:p>
                      <a:pPr algn="ctr">
                        <a:spcAft>
                          <a:spcPts val="0"/>
                        </a:spcAft>
                      </a:pPr>
                      <a:r>
                        <a:rPr lang="ru-RU" sz="1600" dirty="0">
                          <a:effectLst/>
                          <a:latin typeface="+mn-lt"/>
                          <a:ea typeface="Times New Roman"/>
                          <a:cs typeface="Times New Roman"/>
                        </a:rPr>
                        <a:t>46,6</a:t>
                      </a:r>
                    </a:p>
                  </a:txBody>
                  <a:tcPr marL="64770" marR="39370" marT="39370" marB="64770"/>
                </a:tc>
              </a:tr>
            </a:tbl>
          </a:graphicData>
        </a:graphic>
      </p:graphicFrame>
    </p:spTree>
    <p:extLst>
      <p:ext uri="{BB962C8B-B14F-4D97-AF65-F5344CB8AC3E}">
        <p14:creationId xmlns:p14="http://schemas.microsoft.com/office/powerpoint/2010/main" val="793322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48312597"/>
              </p:ext>
            </p:extLst>
          </p:nvPr>
        </p:nvGraphicFramePr>
        <p:xfrm>
          <a:off x="395535" y="1484784"/>
          <a:ext cx="8352930" cy="4065562"/>
        </p:xfrm>
        <a:graphic>
          <a:graphicData uri="http://schemas.openxmlformats.org/drawingml/2006/table">
            <a:tbl>
              <a:tblPr firstRow="1" bandRow="1">
                <a:tableStyleId>{5C22544A-7EE6-4342-B048-85BDC9FD1C3A}</a:tableStyleId>
              </a:tblPr>
              <a:tblGrid>
                <a:gridCol w="4352935"/>
                <a:gridCol w="1479714"/>
                <a:gridCol w="1520282"/>
                <a:gridCol w="999999"/>
              </a:tblGrid>
              <a:tr h="665867">
                <a:tc>
                  <a:txBody>
                    <a:bodyPr/>
                    <a:lstStyle/>
                    <a:p>
                      <a:pPr algn="ctr"/>
                      <a:r>
                        <a:rPr lang="ru-RU" sz="1200" b="1" dirty="0" smtClean="0"/>
                        <a:t>Наименование подпрограммы</a:t>
                      </a:r>
                      <a:endParaRPr lang="ru-RU" sz="1200" b="1" dirty="0"/>
                    </a:p>
                  </a:txBody>
                  <a:tcPr anchor="ctr">
                    <a:solidFill>
                      <a:schemeClr val="bg2">
                        <a:lumMod val="50000"/>
                      </a:schemeClr>
                    </a:solidFill>
                  </a:tcPr>
                </a:tc>
                <a:tc>
                  <a:txBody>
                    <a:bodyPr/>
                    <a:lstStyle/>
                    <a:p>
                      <a:pPr algn="ctr"/>
                      <a:r>
                        <a:rPr lang="ru-RU" sz="1200" b="1" dirty="0" smtClean="0"/>
                        <a:t>План расходов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669336">
                <a:tc>
                  <a:txBody>
                    <a:bodyPr/>
                    <a:lstStyle/>
                    <a:p>
                      <a:pPr algn="l"/>
                      <a:r>
                        <a:rPr kumimoji="0" lang="ru-RU" sz="1400" b="1" kern="1200" dirty="0" smtClean="0">
                          <a:solidFill>
                            <a:schemeClr val="dk1"/>
                          </a:solidFill>
                          <a:effectLst/>
                          <a:latin typeface="+mn-lt"/>
                          <a:ea typeface="+mn-ea"/>
                          <a:cs typeface="+mn-cs"/>
                        </a:rPr>
                        <a:t>Подпрограмма "Развитие дошкольного, общего и дополнительного образования"</a:t>
                      </a:r>
                      <a:endParaRPr lang="ru-RU" sz="1400" b="1" dirty="0">
                        <a:latin typeface="+mn-lt"/>
                      </a:endParaRPr>
                    </a:p>
                  </a:txBody>
                  <a:tcPr anchor="ctr"/>
                </a:tc>
                <a:tc>
                  <a:txBody>
                    <a:bodyPr/>
                    <a:lstStyle/>
                    <a:p>
                      <a:pPr algn="ctr"/>
                      <a:r>
                        <a:rPr kumimoji="0" lang="ru-RU" sz="1600" b="1" kern="1200" dirty="0" smtClean="0">
                          <a:solidFill>
                            <a:schemeClr val="dk1"/>
                          </a:solidFill>
                          <a:effectLst/>
                          <a:latin typeface="+mn-lt"/>
                          <a:ea typeface="+mn-ea"/>
                          <a:cs typeface="+mn-cs"/>
                        </a:rPr>
                        <a:t>617 276</a:t>
                      </a:r>
                      <a:r>
                        <a:rPr kumimoji="0" lang="en-US" sz="1600" b="1" kern="1200" dirty="0" smtClean="0">
                          <a:solidFill>
                            <a:schemeClr val="dk1"/>
                          </a:solidFill>
                          <a:effectLst/>
                          <a:latin typeface="+mn-lt"/>
                          <a:ea typeface="+mn-ea"/>
                          <a:cs typeface="+mn-cs"/>
                        </a:rPr>
                        <a:t>,4</a:t>
                      </a:r>
                      <a:endParaRPr lang="ru-RU" sz="1600" b="1" i="1" dirty="0"/>
                    </a:p>
                  </a:txBody>
                  <a:tcPr anchor="ctr"/>
                </a:tc>
                <a:tc>
                  <a:txBody>
                    <a:bodyPr/>
                    <a:lstStyle/>
                    <a:p>
                      <a:pPr algn="ctr"/>
                      <a:r>
                        <a:rPr kumimoji="0" lang="ru-RU" sz="1600" b="1" kern="1200" dirty="0" smtClean="0">
                          <a:solidFill>
                            <a:schemeClr val="dk1"/>
                          </a:solidFill>
                          <a:effectLst/>
                          <a:latin typeface="+mn-lt"/>
                          <a:ea typeface="+mn-ea"/>
                          <a:cs typeface="+mn-cs"/>
                        </a:rPr>
                        <a:t>614 421</a:t>
                      </a:r>
                      <a:r>
                        <a:rPr kumimoji="0" lang="en-US" sz="1600" b="1" kern="1200" dirty="0" smtClean="0">
                          <a:solidFill>
                            <a:schemeClr val="dk1"/>
                          </a:solidFill>
                          <a:effectLst/>
                          <a:latin typeface="+mn-lt"/>
                          <a:ea typeface="+mn-ea"/>
                          <a:cs typeface="+mn-cs"/>
                        </a:rPr>
                        <a:t>,</a:t>
                      </a:r>
                      <a:r>
                        <a:rPr kumimoji="0" lang="ru-RU" sz="1600" b="1" kern="1200" dirty="0" smtClean="0">
                          <a:solidFill>
                            <a:schemeClr val="dk1"/>
                          </a:solidFill>
                          <a:effectLst/>
                          <a:latin typeface="+mn-lt"/>
                          <a:ea typeface="+mn-ea"/>
                          <a:cs typeface="+mn-cs"/>
                        </a:rPr>
                        <a:t>3</a:t>
                      </a:r>
                      <a:endParaRPr lang="ru-RU" sz="1600" b="1" i="1" dirty="0"/>
                    </a:p>
                  </a:txBody>
                  <a:tcPr anchor="ctr"/>
                </a:tc>
                <a:tc>
                  <a:txBody>
                    <a:bodyPr/>
                    <a:lstStyle/>
                    <a:p>
                      <a:pPr algn="ctr"/>
                      <a:r>
                        <a:rPr kumimoji="0" lang="ru-RU" sz="1600" b="1" kern="1200" dirty="0" smtClean="0">
                          <a:solidFill>
                            <a:schemeClr val="dk1"/>
                          </a:solidFill>
                          <a:effectLst/>
                          <a:latin typeface="+mn-lt"/>
                          <a:ea typeface="+mn-ea"/>
                          <a:cs typeface="+mn-cs"/>
                        </a:rPr>
                        <a:t>99,54</a:t>
                      </a:r>
                      <a:r>
                        <a:rPr kumimoji="0" lang="en-US" sz="1600" b="1" kern="1200" dirty="0" smtClean="0">
                          <a:solidFill>
                            <a:schemeClr val="dk1"/>
                          </a:solidFill>
                          <a:effectLst/>
                          <a:latin typeface="+mn-lt"/>
                          <a:ea typeface="+mn-ea"/>
                          <a:cs typeface="+mn-cs"/>
                        </a:rPr>
                        <a:t>%</a:t>
                      </a:r>
                      <a:endParaRPr lang="ru-RU" sz="1600" b="1" i="1" dirty="0"/>
                    </a:p>
                  </a:txBody>
                  <a:tcPr anchor="ctr"/>
                </a:tc>
              </a:tr>
              <a:tr h="669336">
                <a:tc>
                  <a:txBody>
                    <a:bodyPr/>
                    <a:lstStyle/>
                    <a:p>
                      <a:pPr algn="l"/>
                      <a:r>
                        <a:rPr kumimoji="0" lang="ru-RU" sz="1400" b="1" kern="1200" dirty="0" smtClean="0">
                          <a:solidFill>
                            <a:schemeClr val="dk1"/>
                          </a:solidFill>
                          <a:effectLst/>
                          <a:latin typeface="+mn-lt"/>
                          <a:ea typeface="+mn-ea"/>
                          <a:cs typeface="+mn-cs"/>
                        </a:rPr>
                        <a:t>Подпрограмма "Развитие инфраструктуры системы образования"</a:t>
                      </a:r>
                      <a:endParaRPr lang="ru-RU" sz="1400" b="1" dirty="0"/>
                    </a:p>
                  </a:txBody>
                  <a:tcPr anchor="ctr"/>
                </a:tc>
                <a:tc>
                  <a:txBody>
                    <a:bodyPr/>
                    <a:lstStyle/>
                    <a:p>
                      <a:pPr algn="ctr"/>
                      <a:r>
                        <a:rPr kumimoji="0" lang="ru-RU" sz="1600" b="1" kern="1200" dirty="0" smtClean="0">
                          <a:solidFill>
                            <a:schemeClr val="dk1"/>
                          </a:solidFill>
                          <a:effectLst/>
                          <a:latin typeface="+mn-lt"/>
                          <a:ea typeface="+mn-ea"/>
                          <a:cs typeface="+mn-cs"/>
                        </a:rPr>
                        <a:t>53 245</a:t>
                      </a:r>
                      <a:r>
                        <a:rPr kumimoji="0" lang="en-US" sz="1600" b="1" kern="1200" dirty="0" smtClean="0">
                          <a:solidFill>
                            <a:schemeClr val="dk1"/>
                          </a:solidFill>
                          <a:effectLst/>
                          <a:latin typeface="+mn-lt"/>
                          <a:ea typeface="+mn-ea"/>
                          <a:cs typeface="+mn-cs"/>
                        </a:rPr>
                        <a:t>,</a:t>
                      </a:r>
                      <a:r>
                        <a:rPr kumimoji="0" lang="ru-RU" sz="1600" b="1" kern="1200" dirty="0" smtClean="0">
                          <a:solidFill>
                            <a:schemeClr val="dk1"/>
                          </a:solidFill>
                          <a:effectLst/>
                          <a:latin typeface="+mn-lt"/>
                          <a:ea typeface="+mn-ea"/>
                          <a:cs typeface="+mn-cs"/>
                        </a:rPr>
                        <a:t>7</a:t>
                      </a:r>
                      <a:endParaRPr lang="ru-RU" sz="1600" b="1" i="1" dirty="0"/>
                    </a:p>
                  </a:txBody>
                  <a:tcPr anchor="ctr"/>
                </a:tc>
                <a:tc>
                  <a:txBody>
                    <a:bodyPr/>
                    <a:lstStyle/>
                    <a:p>
                      <a:pPr algn="ctr"/>
                      <a:r>
                        <a:rPr kumimoji="0" lang="ru-RU" sz="1600" b="1" kern="1200" dirty="0" smtClean="0">
                          <a:solidFill>
                            <a:schemeClr val="dk1"/>
                          </a:solidFill>
                          <a:effectLst/>
                          <a:latin typeface="+mn-lt"/>
                          <a:ea typeface="+mn-ea"/>
                          <a:cs typeface="+mn-cs"/>
                        </a:rPr>
                        <a:t>48 065</a:t>
                      </a:r>
                      <a:r>
                        <a:rPr kumimoji="0" lang="en-US" sz="1600" b="1" kern="1200" dirty="0" smtClean="0">
                          <a:solidFill>
                            <a:schemeClr val="dk1"/>
                          </a:solidFill>
                          <a:effectLst/>
                          <a:latin typeface="+mn-lt"/>
                          <a:ea typeface="+mn-ea"/>
                          <a:cs typeface="+mn-cs"/>
                        </a:rPr>
                        <a:t>,3</a:t>
                      </a:r>
                      <a:endParaRPr lang="ru-RU" sz="1600" b="1" i="1" dirty="0"/>
                    </a:p>
                  </a:txBody>
                  <a:tcPr anchor="ctr"/>
                </a:tc>
                <a:tc>
                  <a:txBody>
                    <a:bodyPr/>
                    <a:lstStyle/>
                    <a:p>
                      <a:pPr algn="ctr"/>
                      <a:r>
                        <a:rPr kumimoji="0" lang="ru-RU" sz="1600" b="1" kern="1200" dirty="0" smtClean="0">
                          <a:solidFill>
                            <a:schemeClr val="dk1"/>
                          </a:solidFill>
                          <a:effectLst/>
                          <a:latin typeface="+mn-lt"/>
                          <a:ea typeface="+mn-ea"/>
                          <a:cs typeface="+mn-cs"/>
                        </a:rPr>
                        <a:t>90,27</a:t>
                      </a:r>
                      <a:r>
                        <a:rPr kumimoji="0" lang="en-US" sz="1600" b="1" kern="1200" dirty="0" smtClean="0">
                          <a:solidFill>
                            <a:schemeClr val="dk1"/>
                          </a:solidFill>
                          <a:effectLst/>
                          <a:latin typeface="+mn-lt"/>
                          <a:ea typeface="+mn-ea"/>
                          <a:cs typeface="+mn-cs"/>
                        </a:rPr>
                        <a:t>%</a:t>
                      </a:r>
                      <a:endParaRPr lang="ru-RU" sz="1600" b="1" i="1" dirty="0"/>
                    </a:p>
                  </a:txBody>
                  <a:tcPr anchor="ctr"/>
                </a:tc>
              </a:tr>
              <a:tr h="669336">
                <a:tc>
                  <a:txBody>
                    <a:bodyPr/>
                    <a:lstStyle/>
                    <a:p>
                      <a:pPr algn="l"/>
                      <a:r>
                        <a:rPr kumimoji="0" lang="ru-RU" sz="1400" b="1" kern="1200" dirty="0" smtClean="0">
                          <a:solidFill>
                            <a:schemeClr val="dk1"/>
                          </a:solidFill>
                          <a:effectLst/>
                          <a:latin typeface="+mn-lt"/>
                          <a:ea typeface="+mn-ea"/>
                          <a:cs typeface="+mn-cs"/>
                        </a:rPr>
                        <a:t>Подпрограмма "Реализация полномочий по организации и осуществлению деятельности по опеке и попечительству"</a:t>
                      </a:r>
                      <a:endParaRPr lang="ru-RU" sz="1400" b="1" dirty="0"/>
                    </a:p>
                  </a:txBody>
                  <a:tcPr anchor="ctr"/>
                </a:tc>
                <a:tc>
                  <a:txBody>
                    <a:bodyPr/>
                    <a:lstStyle/>
                    <a:p>
                      <a:pPr algn="ctr"/>
                      <a:r>
                        <a:rPr kumimoji="0" lang="ru-RU" sz="1600" b="1" kern="1200" dirty="0" smtClean="0">
                          <a:solidFill>
                            <a:schemeClr val="dk1"/>
                          </a:solidFill>
                          <a:effectLst/>
                          <a:latin typeface="+mn-lt"/>
                          <a:ea typeface="+mn-ea"/>
                          <a:cs typeface="+mn-cs"/>
                        </a:rPr>
                        <a:t>45 303</a:t>
                      </a:r>
                      <a:r>
                        <a:rPr kumimoji="0" lang="en-US" sz="1600" b="1" kern="1200" dirty="0" smtClean="0">
                          <a:solidFill>
                            <a:schemeClr val="dk1"/>
                          </a:solidFill>
                          <a:effectLst/>
                          <a:latin typeface="+mn-lt"/>
                          <a:ea typeface="+mn-ea"/>
                          <a:cs typeface="+mn-cs"/>
                        </a:rPr>
                        <a:t>,</a:t>
                      </a:r>
                      <a:r>
                        <a:rPr kumimoji="0" lang="ru-RU" sz="1600" b="1" kern="1200" dirty="0" smtClean="0">
                          <a:solidFill>
                            <a:schemeClr val="dk1"/>
                          </a:solidFill>
                          <a:effectLst/>
                          <a:latin typeface="+mn-lt"/>
                          <a:ea typeface="+mn-ea"/>
                          <a:cs typeface="+mn-cs"/>
                        </a:rPr>
                        <a:t>8</a:t>
                      </a:r>
                      <a:endParaRPr lang="ru-RU" sz="1600" b="1" i="1" dirty="0"/>
                    </a:p>
                  </a:txBody>
                  <a:tcPr anchor="ctr"/>
                </a:tc>
                <a:tc>
                  <a:txBody>
                    <a:bodyPr/>
                    <a:lstStyle/>
                    <a:p>
                      <a:pPr algn="ctr"/>
                      <a:r>
                        <a:rPr kumimoji="0" lang="ru-RU" sz="1600" b="1" kern="1200" dirty="0" smtClean="0">
                          <a:solidFill>
                            <a:schemeClr val="dk1"/>
                          </a:solidFill>
                          <a:effectLst/>
                          <a:latin typeface="+mn-lt"/>
                          <a:ea typeface="+mn-ea"/>
                          <a:cs typeface="+mn-cs"/>
                        </a:rPr>
                        <a:t>45 183</a:t>
                      </a:r>
                      <a:r>
                        <a:rPr kumimoji="0" lang="en-US" sz="1600" b="1" kern="1200" dirty="0" smtClean="0">
                          <a:solidFill>
                            <a:schemeClr val="dk1"/>
                          </a:solidFill>
                          <a:effectLst/>
                          <a:latin typeface="+mn-lt"/>
                          <a:ea typeface="+mn-ea"/>
                          <a:cs typeface="+mn-cs"/>
                        </a:rPr>
                        <a:t>,</a:t>
                      </a:r>
                      <a:r>
                        <a:rPr kumimoji="0" lang="ru-RU" sz="1600" b="1" kern="1200" dirty="0" smtClean="0">
                          <a:solidFill>
                            <a:schemeClr val="dk1"/>
                          </a:solidFill>
                          <a:effectLst/>
                          <a:latin typeface="+mn-lt"/>
                          <a:ea typeface="+mn-ea"/>
                          <a:cs typeface="+mn-cs"/>
                        </a:rPr>
                        <a:t>8</a:t>
                      </a:r>
                      <a:endParaRPr lang="ru-RU" sz="1600" b="1" i="1" dirty="0"/>
                    </a:p>
                  </a:txBody>
                  <a:tcPr anchor="ctr"/>
                </a:tc>
                <a:tc>
                  <a:txBody>
                    <a:bodyPr/>
                    <a:lstStyle/>
                    <a:p>
                      <a:pPr algn="ctr"/>
                      <a:r>
                        <a:rPr kumimoji="0" lang="ru-RU" sz="1600" b="1" kern="1200" dirty="0" smtClean="0">
                          <a:solidFill>
                            <a:schemeClr val="dk1"/>
                          </a:solidFill>
                          <a:effectLst/>
                          <a:latin typeface="+mn-lt"/>
                          <a:ea typeface="+mn-ea"/>
                          <a:cs typeface="+mn-cs"/>
                        </a:rPr>
                        <a:t>99,74</a:t>
                      </a:r>
                      <a:r>
                        <a:rPr kumimoji="0" lang="en-US" sz="1600" b="1" kern="1200" dirty="0" smtClean="0">
                          <a:solidFill>
                            <a:schemeClr val="dk1"/>
                          </a:solidFill>
                          <a:effectLst/>
                          <a:latin typeface="+mn-lt"/>
                          <a:ea typeface="+mn-ea"/>
                          <a:cs typeface="+mn-cs"/>
                        </a:rPr>
                        <a:t>%</a:t>
                      </a:r>
                      <a:endParaRPr lang="ru-RU" sz="1600" b="1" i="1" dirty="0"/>
                    </a:p>
                  </a:txBody>
                  <a:tcPr anchor="ctr"/>
                </a:tc>
              </a:tr>
              <a:tr h="669336">
                <a:tc>
                  <a:txBody>
                    <a:bodyPr/>
                    <a:lstStyle/>
                    <a:p>
                      <a:pPr algn="l"/>
                      <a:r>
                        <a:rPr kumimoji="0" lang="ru-RU" sz="1400" b="1" kern="1200" dirty="0" smtClean="0">
                          <a:solidFill>
                            <a:schemeClr val="dk1"/>
                          </a:solidFill>
                          <a:effectLst/>
                          <a:latin typeface="+mn-lt"/>
                          <a:ea typeface="+mn-ea"/>
                          <a:cs typeface="+mn-cs"/>
                        </a:rPr>
                        <a:t>Обеспечивающая подпрограмма (УОО и П)</a:t>
                      </a:r>
                      <a:endParaRPr lang="ru-RU" sz="1400" b="1" dirty="0"/>
                    </a:p>
                  </a:txBody>
                  <a:tcPr anchor="ctr"/>
                </a:tc>
                <a:tc>
                  <a:txBody>
                    <a:bodyPr/>
                    <a:lstStyle/>
                    <a:p>
                      <a:pPr algn="ctr"/>
                      <a:r>
                        <a:rPr kumimoji="0" lang="ru-RU" sz="1600" b="1" kern="1200" dirty="0" smtClean="0">
                          <a:solidFill>
                            <a:schemeClr val="dk1"/>
                          </a:solidFill>
                          <a:effectLst/>
                          <a:latin typeface="+mn-lt"/>
                          <a:ea typeface="+mn-ea"/>
                          <a:cs typeface="+mn-cs"/>
                        </a:rPr>
                        <a:t>36 496</a:t>
                      </a:r>
                      <a:r>
                        <a:rPr kumimoji="0" lang="en-US" sz="1600" b="1" kern="1200" dirty="0" smtClean="0">
                          <a:solidFill>
                            <a:schemeClr val="dk1"/>
                          </a:solidFill>
                          <a:effectLst/>
                          <a:latin typeface="+mn-lt"/>
                          <a:ea typeface="+mn-ea"/>
                          <a:cs typeface="+mn-cs"/>
                        </a:rPr>
                        <a:t>,3</a:t>
                      </a:r>
                      <a:endParaRPr lang="ru-RU" sz="1600" b="1" i="1" dirty="0"/>
                    </a:p>
                  </a:txBody>
                  <a:tcPr anchor="ctr"/>
                </a:tc>
                <a:tc>
                  <a:txBody>
                    <a:bodyPr/>
                    <a:lstStyle/>
                    <a:p>
                      <a:pPr algn="ctr"/>
                      <a:r>
                        <a:rPr kumimoji="0" lang="ru-RU" sz="1600" b="1" kern="1200" dirty="0" smtClean="0">
                          <a:solidFill>
                            <a:schemeClr val="dk1"/>
                          </a:solidFill>
                          <a:effectLst/>
                          <a:latin typeface="+mn-lt"/>
                          <a:ea typeface="+mn-ea"/>
                          <a:cs typeface="+mn-cs"/>
                        </a:rPr>
                        <a:t>36 321</a:t>
                      </a:r>
                      <a:r>
                        <a:rPr kumimoji="0" lang="en-US" sz="1600" b="1" kern="1200" dirty="0" smtClean="0">
                          <a:solidFill>
                            <a:schemeClr val="dk1"/>
                          </a:solidFill>
                          <a:effectLst/>
                          <a:latin typeface="+mn-lt"/>
                          <a:ea typeface="+mn-ea"/>
                          <a:cs typeface="+mn-cs"/>
                        </a:rPr>
                        <a:t>,</a:t>
                      </a:r>
                      <a:r>
                        <a:rPr kumimoji="0" lang="ru-RU" sz="1600" b="1" kern="1200" dirty="0" smtClean="0">
                          <a:solidFill>
                            <a:schemeClr val="dk1"/>
                          </a:solidFill>
                          <a:effectLst/>
                          <a:latin typeface="+mn-lt"/>
                          <a:ea typeface="+mn-ea"/>
                          <a:cs typeface="+mn-cs"/>
                        </a:rPr>
                        <a:t>6</a:t>
                      </a:r>
                      <a:endParaRPr lang="ru-RU" sz="1600" b="1" i="1" dirty="0"/>
                    </a:p>
                  </a:txBody>
                  <a:tcPr anchor="ctr"/>
                </a:tc>
                <a:tc>
                  <a:txBody>
                    <a:bodyPr/>
                    <a:lstStyle/>
                    <a:p>
                      <a:pPr algn="ctr"/>
                      <a:r>
                        <a:rPr kumimoji="0" lang="ru-RU" sz="1600" b="1" kern="1200" dirty="0" smtClean="0">
                          <a:solidFill>
                            <a:schemeClr val="dk1"/>
                          </a:solidFill>
                          <a:effectLst/>
                          <a:latin typeface="+mn-lt"/>
                          <a:ea typeface="+mn-ea"/>
                          <a:cs typeface="+mn-cs"/>
                        </a:rPr>
                        <a:t>99,52</a:t>
                      </a:r>
                      <a:r>
                        <a:rPr kumimoji="0" lang="en-US" sz="1600" b="1" kern="1200" dirty="0" smtClean="0">
                          <a:solidFill>
                            <a:schemeClr val="dk1"/>
                          </a:solidFill>
                          <a:effectLst/>
                          <a:latin typeface="+mn-lt"/>
                          <a:ea typeface="+mn-ea"/>
                          <a:cs typeface="+mn-cs"/>
                        </a:rPr>
                        <a:t>%</a:t>
                      </a:r>
                      <a:endParaRPr lang="ru-RU" sz="1600" b="1" i="1" dirty="0"/>
                    </a:p>
                  </a:txBody>
                  <a:tcPr anchor="ctr"/>
                </a:tc>
              </a:tr>
              <a:tr h="660167">
                <a:tc>
                  <a:txBody>
                    <a:bodyPr/>
                    <a:lstStyle/>
                    <a:p>
                      <a:pPr algn="r"/>
                      <a:r>
                        <a:rPr lang="ru-RU" sz="1800" b="1" dirty="0" smtClean="0"/>
                        <a:t>ВСЕГО</a:t>
                      </a:r>
                      <a:endParaRPr lang="ru-RU"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1" dirty="0" smtClean="0"/>
                        <a:t>752 322,2</a:t>
                      </a:r>
                      <a:endParaRPr lang="ru-RU" sz="1800" b="1" i="1" dirty="0" smtClean="0"/>
                    </a:p>
                  </a:txBody>
                  <a:tcPr anchor="ctr"/>
                </a:tc>
                <a:tc>
                  <a:txBody>
                    <a:bodyPr/>
                    <a:lstStyle/>
                    <a:p>
                      <a:pPr algn="ctr"/>
                      <a:r>
                        <a:rPr kumimoji="0" lang="ru-RU" sz="1800" b="1" kern="1200" dirty="0" smtClean="0">
                          <a:solidFill>
                            <a:schemeClr val="dk1"/>
                          </a:solidFill>
                          <a:effectLst/>
                          <a:latin typeface="+mn-lt"/>
                          <a:ea typeface="+mn-ea"/>
                          <a:cs typeface="+mn-cs"/>
                        </a:rPr>
                        <a:t>743 99</a:t>
                      </a:r>
                      <a:r>
                        <a:rPr kumimoji="0" lang="en-US" sz="1800" b="1" kern="1200" dirty="0" smtClean="0">
                          <a:solidFill>
                            <a:schemeClr val="dk1"/>
                          </a:solidFill>
                          <a:effectLst/>
                          <a:latin typeface="+mn-lt"/>
                          <a:ea typeface="+mn-ea"/>
                          <a:cs typeface="+mn-cs"/>
                        </a:rPr>
                        <a:t>2</a:t>
                      </a:r>
                      <a:endParaRPr lang="ru-RU" sz="1800" b="1" i="1" dirty="0"/>
                    </a:p>
                  </a:txBody>
                  <a:tcPr anchor="ctr"/>
                </a:tc>
                <a:tc>
                  <a:txBody>
                    <a:bodyPr/>
                    <a:lstStyle/>
                    <a:p>
                      <a:pPr algn="ctr"/>
                      <a:r>
                        <a:rPr kumimoji="0" lang="ru-RU" sz="1800" b="1" kern="1200" dirty="0" smtClean="0">
                          <a:solidFill>
                            <a:schemeClr val="dk1"/>
                          </a:solidFill>
                          <a:effectLst/>
                          <a:latin typeface="+mn-lt"/>
                          <a:ea typeface="+mn-ea"/>
                          <a:cs typeface="+mn-cs"/>
                        </a:rPr>
                        <a:t>98,89</a:t>
                      </a:r>
                      <a:r>
                        <a:rPr kumimoji="0" lang="en-US" sz="1800" b="1" kern="1200" dirty="0" smtClean="0">
                          <a:solidFill>
                            <a:schemeClr val="dk1"/>
                          </a:solidFill>
                          <a:effectLst/>
                          <a:latin typeface="+mn-lt"/>
                          <a:ea typeface="+mn-ea"/>
                          <a:cs typeface="+mn-cs"/>
                        </a:rPr>
                        <a:t>%</a:t>
                      </a:r>
                      <a:endParaRPr lang="ru-RU" sz="1800" b="1" i="1" dirty="0"/>
                    </a:p>
                  </a:txBody>
                  <a:tcPr anchor="ctr"/>
                </a:tc>
              </a:tr>
            </a:tbl>
          </a:graphicData>
        </a:graphic>
      </p:graphicFrame>
      <p:sp>
        <p:nvSpPr>
          <p:cNvPr id="5" name="Объект 2"/>
          <p:cNvSpPr txBox="1">
            <a:spLocks/>
          </p:cNvSpPr>
          <p:nvPr/>
        </p:nvSpPr>
        <p:spPr>
          <a:xfrm>
            <a:off x="2905472" y="1143392"/>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125630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976664"/>
          </a:xfrm>
        </p:spPr>
        <p:txBody>
          <a:bodyPr>
            <a:normAutofit lnSpcReduction="10000"/>
          </a:bodyPr>
          <a:lstStyle/>
          <a:p>
            <a:pPr marL="0" indent="0">
              <a:buNone/>
            </a:pPr>
            <a:r>
              <a:rPr lang="ru-RU" sz="1800" b="1" u="sng" dirty="0" smtClean="0">
                <a:solidFill>
                  <a:schemeClr val="bg2">
                    <a:lumMod val="25000"/>
                  </a:schemeClr>
                </a:solidFill>
              </a:rPr>
              <a:t>Направления расходов по подпрограмме </a:t>
            </a:r>
            <a:r>
              <a:rPr lang="ru-RU" sz="1800" b="1" u="sng" dirty="0">
                <a:solidFill>
                  <a:schemeClr val="bg2">
                    <a:lumMod val="25000"/>
                  </a:schemeClr>
                </a:solidFill>
              </a:rPr>
              <a:t>№1: </a:t>
            </a:r>
            <a:r>
              <a:rPr lang="ru-RU" sz="1800" b="1" u="sng" dirty="0" smtClean="0">
                <a:solidFill>
                  <a:schemeClr val="bg2">
                    <a:lumMod val="25000"/>
                  </a:schemeClr>
                </a:solidFill>
              </a:rPr>
              <a:t>«Развитие </a:t>
            </a:r>
            <a:r>
              <a:rPr lang="ru-RU" sz="1800" b="1" u="sng" dirty="0">
                <a:solidFill>
                  <a:schemeClr val="bg2">
                    <a:lumMod val="25000"/>
                  </a:schemeClr>
                </a:solidFill>
              </a:rPr>
              <a:t>дошкольного, общего и дополнительного </a:t>
            </a:r>
            <a:r>
              <a:rPr lang="ru-RU" sz="1800" b="1" u="sng" dirty="0" smtClean="0">
                <a:solidFill>
                  <a:schemeClr val="bg2">
                    <a:lumMod val="25000"/>
                  </a:schemeClr>
                </a:solidFill>
              </a:rPr>
              <a:t>образования»:</a:t>
            </a:r>
          </a:p>
          <a:p>
            <a:pPr marL="0" indent="0" algn="just">
              <a:buNone/>
            </a:pPr>
            <a:r>
              <a:rPr lang="ru-RU" sz="1600" dirty="0">
                <a:solidFill>
                  <a:schemeClr val="bg2">
                    <a:lumMod val="25000"/>
                  </a:schemeClr>
                </a:solidFill>
              </a:rPr>
              <a:t>Система образования района включает 12 дошкольных бюджетных учреждений (детские сады), 1 начальную</a:t>
            </a:r>
            <a:r>
              <a:rPr lang="ru-RU" sz="1600" dirty="0" smtClean="0">
                <a:solidFill>
                  <a:schemeClr val="bg2">
                    <a:lumMod val="25000"/>
                  </a:schemeClr>
                </a:solidFill>
              </a:rPr>
              <a:t>, 11 </a:t>
            </a:r>
            <a:r>
              <a:rPr lang="ru-RU" sz="1600" dirty="0">
                <a:solidFill>
                  <a:schemeClr val="bg2">
                    <a:lumMod val="25000"/>
                  </a:schemeClr>
                </a:solidFill>
              </a:rPr>
              <a:t>основных, 7 средних общеобразовательных учреждений, 2 бюджетных учреждения дополнительного образования (дом детского творчества, детско- юношеская спортивная школа).</a:t>
            </a:r>
          </a:p>
          <a:p>
            <a:pPr marL="0" lvl="0" indent="0" algn="just">
              <a:buNone/>
            </a:pPr>
            <a:r>
              <a:rPr lang="ru-RU" sz="1600" u="sng" dirty="0" smtClean="0">
                <a:solidFill>
                  <a:schemeClr val="bg2">
                    <a:lumMod val="25000"/>
                  </a:schemeClr>
                </a:solidFill>
              </a:rPr>
              <a:t>Расходы </a:t>
            </a:r>
            <a:r>
              <a:rPr lang="ru-RU" sz="1600" u="sng" dirty="0">
                <a:solidFill>
                  <a:schemeClr val="bg2">
                    <a:lumMod val="25000"/>
                  </a:schemeClr>
                </a:solidFill>
              </a:rPr>
              <a:t>на дошкольные образовательные </a:t>
            </a:r>
            <a:r>
              <a:rPr lang="ru-RU" sz="1600" u="sng" dirty="0" smtClean="0">
                <a:solidFill>
                  <a:schemeClr val="bg2">
                    <a:lumMod val="25000"/>
                  </a:schemeClr>
                </a:solidFill>
              </a:rPr>
              <a:t>организации:</a:t>
            </a:r>
            <a:endParaRPr lang="ru-RU" sz="1600" u="sng" dirty="0">
              <a:solidFill>
                <a:schemeClr val="bg2">
                  <a:lumMod val="25000"/>
                </a:schemeClr>
              </a:solidFill>
            </a:endParaRPr>
          </a:p>
          <a:p>
            <a:pPr algn="just"/>
            <a:r>
              <a:rPr lang="ru-RU" sz="1600" dirty="0">
                <a:solidFill>
                  <a:schemeClr val="bg2">
                    <a:lumMod val="25000"/>
                  </a:schemeClr>
                </a:solidFill>
              </a:rPr>
              <a:t>С 01.01.2016 года все дошкольные образовательные организации и группы дошкольного образования перешли на  </a:t>
            </a:r>
            <a:r>
              <a:rPr lang="ru-RU" sz="1600" dirty="0" smtClean="0">
                <a:solidFill>
                  <a:schemeClr val="bg2">
                    <a:lumMod val="25000"/>
                  </a:schemeClr>
                </a:solidFill>
              </a:rPr>
              <a:t>обучение по федеральным государственным образовательным стандартам (ФГОС).</a:t>
            </a:r>
            <a:endParaRPr lang="ru-RU" sz="1600" dirty="0">
              <a:solidFill>
                <a:schemeClr val="bg2">
                  <a:lumMod val="25000"/>
                </a:schemeClr>
              </a:solidFill>
            </a:endParaRPr>
          </a:p>
          <a:p>
            <a:pPr marL="0" lvl="0" indent="0" algn="just">
              <a:buNone/>
            </a:pPr>
            <a:r>
              <a:rPr lang="ru-RU" sz="1600" u="sng" dirty="0" smtClean="0">
                <a:solidFill>
                  <a:schemeClr val="bg2">
                    <a:lumMod val="25000"/>
                  </a:schemeClr>
                </a:solidFill>
              </a:rPr>
              <a:t>Расходы </a:t>
            </a:r>
            <a:r>
              <a:rPr lang="ru-RU" sz="1600" u="sng" dirty="0">
                <a:solidFill>
                  <a:schemeClr val="bg2">
                    <a:lumMod val="25000"/>
                  </a:schemeClr>
                </a:solidFill>
              </a:rPr>
              <a:t>на дневные начальные, основные и средние школы с учетом дошкольных групп и интерната «Ровесник</a:t>
            </a:r>
            <a:r>
              <a:rPr lang="ru-RU" sz="1600" u="sng" dirty="0" smtClean="0">
                <a:solidFill>
                  <a:schemeClr val="bg2">
                    <a:lumMod val="25000"/>
                  </a:schemeClr>
                </a:solidFill>
              </a:rPr>
              <a:t>»:</a:t>
            </a:r>
            <a:endParaRPr lang="ru-RU" sz="1600" u="sng" dirty="0">
              <a:solidFill>
                <a:schemeClr val="bg2">
                  <a:lumMod val="25000"/>
                </a:schemeClr>
              </a:solidFill>
            </a:endParaRPr>
          </a:p>
          <a:p>
            <a:pPr algn="just"/>
            <a:r>
              <a:rPr lang="ru-RU" sz="1600" dirty="0">
                <a:solidFill>
                  <a:schemeClr val="bg2">
                    <a:lumMod val="25000"/>
                  </a:schemeClr>
                </a:solidFill>
              </a:rPr>
              <a:t>Учащиеся 1-6 классов (62,6%) обучаются по ФГОС. </a:t>
            </a:r>
            <a:endParaRPr lang="ru-RU" sz="1600" dirty="0" smtClean="0">
              <a:solidFill>
                <a:schemeClr val="bg2">
                  <a:lumMod val="25000"/>
                </a:schemeClr>
              </a:solidFill>
            </a:endParaRPr>
          </a:p>
          <a:p>
            <a:pPr algn="just"/>
            <a:r>
              <a:rPr lang="ru-RU" sz="1600" dirty="0" smtClean="0">
                <a:solidFill>
                  <a:schemeClr val="bg2">
                    <a:lumMod val="25000"/>
                  </a:schemeClr>
                </a:solidFill>
              </a:rPr>
              <a:t>85</a:t>
            </a:r>
            <a:r>
              <a:rPr lang="ru-RU" sz="1600" dirty="0">
                <a:solidFill>
                  <a:schemeClr val="bg2">
                    <a:lumMod val="25000"/>
                  </a:schemeClr>
                </a:solidFill>
              </a:rPr>
              <a:t>% детей используют дистанционные образовательные технологии и электронное обучение. </a:t>
            </a:r>
            <a:endParaRPr lang="ru-RU" sz="1600" dirty="0" smtClean="0">
              <a:solidFill>
                <a:schemeClr val="bg2">
                  <a:lumMod val="25000"/>
                </a:schemeClr>
              </a:solidFill>
            </a:endParaRPr>
          </a:p>
          <a:p>
            <a:pPr algn="just"/>
            <a:r>
              <a:rPr lang="ru-RU" sz="1600" dirty="0" smtClean="0">
                <a:solidFill>
                  <a:schemeClr val="bg2">
                    <a:lumMod val="25000"/>
                  </a:schemeClr>
                </a:solidFill>
              </a:rPr>
              <a:t>1994 </a:t>
            </a:r>
            <a:r>
              <a:rPr lang="ru-RU" sz="1600" dirty="0">
                <a:solidFill>
                  <a:schemeClr val="bg2">
                    <a:lumMod val="25000"/>
                  </a:schemeClr>
                </a:solidFill>
              </a:rPr>
              <a:t>ребёнка охвачены мероприятиями, направленными на выявление, развитие и сопровождение одарённых детей. </a:t>
            </a:r>
            <a:endParaRPr lang="ru-RU" sz="1600" dirty="0" smtClean="0">
              <a:solidFill>
                <a:schemeClr val="bg2">
                  <a:lumMod val="25000"/>
                </a:schemeClr>
              </a:solidFill>
            </a:endParaRPr>
          </a:p>
          <a:p>
            <a:pPr algn="just"/>
            <a:r>
              <a:rPr lang="ru-RU" sz="1600" dirty="0" smtClean="0">
                <a:solidFill>
                  <a:schemeClr val="bg2">
                    <a:lumMod val="25000"/>
                  </a:schemeClr>
                </a:solidFill>
              </a:rPr>
              <a:t>100</a:t>
            </a:r>
            <a:r>
              <a:rPr lang="ru-RU" sz="1600" dirty="0">
                <a:solidFill>
                  <a:schemeClr val="bg2">
                    <a:lumMod val="25000"/>
                  </a:schemeClr>
                </a:solidFill>
              </a:rPr>
              <a:t>% обучающихся прошли обследование в муниципальной психолого-медико-педагогической комиссии от общего числа обратившихся.</a:t>
            </a:r>
          </a:p>
          <a:p>
            <a:pPr algn="just"/>
            <a:r>
              <a:rPr lang="ru-RU" sz="1600" dirty="0">
                <a:solidFill>
                  <a:schemeClr val="bg2">
                    <a:lumMod val="25000"/>
                  </a:schemeClr>
                </a:solidFill>
              </a:rPr>
              <a:t>6 воспитателей дошкольных образовательных организаций приняли участие в муниципальном этапе Всероссийского конкурса «Воспитатель года - 2016». </a:t>
            </a:r>
            <a:endParaRPr lang="ru-RU" sz="1600" dirty="0" smtClean="0">
              <a:solidFill>
                <a:schemeClr val="bg2">
                  <a:lumMod val="25000"/>
                </a:schemeClr>
              </a:solidFill>
            </a:endParaRPr>
          </a:p>
          <a:p>
            <a:pPr algn="just"/>
            <a:r>
              <a:rPr lang="ru-RU" sz="1600" dirty="0" smtClean="0">
                <a:solidFill>
                  <a:schemeClr val="bg2">
                    <a:lumMod val="25000"/>
                  </a:schemeClr>
                </a:solidFill>
              </a:rPr>
              <a:t>13 </a:t>
            </a:r>
            <a:r>
              <a:rPr lang="ru-RU" sz="1600" dirty="0">
                <a:solidFill>
                  <a:schemeClr val="bg2">
                    <a:lumMod val="25000"/>
                  </a:schemeClr>
                </a:solidFill>
              </a:rPr>
              <a:t>учителей приняли участие в конкурсе для молодых специалистов.</a:t>
            </a:r>
          </a:p>
          <a:p>
            <a:pPr marL="0" indent="0">
              <a:buNone/>
            </a:pPr>
            <a:endParaRPr lang="ru-RU" sz="1600" b="1" u="sng" dirty="0">
              <a:solidFill>
                <a:schemeClr val="bg2">
                  <a:lumMod val="25000"/>
                </a:schemeClr>
              </a:solidFill>
            </a:endParaRPr>
          </a:p>
        </p:txBody>
      </p:sp>
    </p:spTree>
    <p:extLst>
      <p:ext uri="{BB962C8B-B14F-4D97-AF65-F5344CB8AC3E}">
        <p14:creationId xmlns:p14="http://schemas.microsoft.com/office/powerpoint/2010/main" val="2105984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703912"/>
          </a:xfrm>
        </p:spPr>
        <p:txBody>
          <a:bodyPr>
            <a:normAutofit/>
          </a:bodyPr>
          <a:lstStyle/>
          <a:p>
            <a:pPr marL="0" lvl="0" indent="0" algn="just">
              <a:buNone/>
            </a:pPr>
            <a:r>
              <a:rPr lang="ru-RU" sz="1600" u="sng" dirty="0">
                <a:solidFill>
                  <a:schemeClr val="bg2">
                    <a:lumMod val="25000"/>
                  </a:schemeClr>
                </a:solidFill>
              </a:rPr>
              <a:t>Р</a:t>
            </a:r>
            <a:r>
              <a:rPr lang="ru-RU" sz="1600" u="sng" dirty="0" smtClean="0">
                <a:solidFill>
                  <a:schemeClr val="bg2">
                    <a:lumMod val="25000"/>
                  </a:schemeClr>
                </a:solidFill>
              </a:rPr>
              <a:t>асходы </a:t>
            </a:r>
            <a:r>
              <a:rPr lang="ru-RU" sz="1600" u="sng" dirty="0">
                <a:solidFill>
                  <a:schemeClr val="bg2">
                    <a:lumMod val="25000"/>
                  </a:schemeClr>
                </a:solidFill>
              </a:rPr>
              <a:t>на физкультурно-оздоровительную работу и спортивные </a:t>
            </a:r>
            <a:r>
              <a:rPr lang="ru-RU" sz="1600" u="sng" dirty="0" smtClean="0">
                <a:solidFill>
                  <a:schemeClr val="bg2">
                    <a:lumMod val="25000"/>
                  </a:schemeClr>
                </a:solidFill>
              </a:rPr>
              <a:t>мероприятия:</a:t>
            </a:r>
            <a:endParaRPr lang="ru-RU" sz="1600" u="sng" dirty="0">
              <a:solidFill>
                <a:schemeClr val="bg2">
                  <a:lumMod val="25000"/>
                </a:schemeClr>
              </a:solidFill>
            </a:endParaRPr>
          </a:p>
          <a:p>
            <a:pPr algn="just"/>
            <a:r>
              <a:rPr lang="ru-RU" sz="1600" dirty="0">
                <a:solidFill>
                  <a:schemeClr val="bg2">
                    <a:lumMod val="25000"/>
                  </a:schemeClr>
                </a:solidFill>
              </a:rPr>
              <a:t>Проведено 22 районных физкультурно-спортивных </a:t>
            </a:r>
            <a:r>
              <a:rPr lang="ru-RU" sz="1600" dirty="0" smtClean="0">
                <a:solidFill>
                  <a:schemeClr val="bg2">
                    <a:lumMod val="25000"/>
                  </a:schemeClr>
                </a:solidFill>
              </a:rPr>
              <a:t>мероприятия.</a:t>
            </a:r>
            <a:endParaRPr lang="ru-RU" sz="1600" dirty="0">
              <a:solidFill>
                <a:schemeClr val="bg2">
                  <a:lumMod val="25000"/>
                </a:schemeClr>
              </a:solidFill>
            </a:endParaRPr>
          </a:p>
          <a:p>
            <a:pPr marL="0" lvl="0" indent="0" algn="just">
              <a:buNone/>
            </a:pPr>
            <a:r>
              <a:rPr lang="ru-RU" sz="1600" u="sng" dirty="0">
                <a:solidFill>
                  <a:schemeClr val="bg2">
                    <a:lumMod val="25000"/>
                  </a:schemeClr>
                </a:solidFill>
              </a:rPr>
              <a:t>Р</a:t>
            </a:r>
            <a:r>
              <a:rPr lang="ru-RU" sz="1600" u="sng" dirty="0" smtClean="0">
                <a:solidFill>
                  <a:schemeClr val="bg2">
                    <a:lumMod val="25000"/>
                  </a:schemeClr>
                </a:solidFill>
              </a:rPr>
              <a:t>асходы </a:t>
            </a:r>
            <a:r>
              <a:rPr lang="ru-RU" sz="1600" u="sng" dirty="0">
                <a:solidFill>
                  <a:schemeClr val="bg2">
                    <a:lumMod val="25000"/>
                  </a:schemeClr>
                </a:solidFill>
              </a:rPr>
              <a:t>на учреждения дополнительного </a:t>
            </a:r>
            <a:r>
              <a:rPr lang="ru-RU" sz="1600" u="sng" dirty="0" smtClean="0">
                <a:solidFill>
                  <a:schemeClr val="bg2">
                    <a:lumMod val="25000"/>
                  </a:schemeClr>
                </a:solidFill>
              </a:rPr>
              <a:t>образования:</a:t>
            </a:r>
            <a:endParaRPr lang="ru-RU" sz="1600" u="sng" dirty="0">
              <a:solidFill>
                <a:schemeClr val="bg2">
                  <a:lumMod val="25000"/>
                </a:schemeClr>
              </a:solidFill>
            </a:endParaRPr>
          </a:p>
          <a:p>
            <a:pPr algn="just"/>
            <a:r>
              <a:rPr lang="ru-RU" sz="1600" dirty="0">
                <a:solidFill>
                  <a:schemeClr val="bg2">
                    <a:lumMod val="25000"/>
                  </a:schemeClr>
                </a:solidFill>
              </a:rPr>
              <a:t>На базе учреждений дополнительного образования занимается 933 ребёнка. </a:t>
            </a:r>
            <a:endParaRPr lang="ru-RU" sz="1600" dirty="0" smtClean="0">
              <a:solidFill>
                <a:schemeClr val="bg2">
                  <a:lumMod val="25000"/>
                </a:schemeClr>
              </a:solidFill>
            </a:endParaRPr>
          </a:p>
          <a:p>
            <a:pPr algn="just"/>
            <a:r>
              <a:rPr lang="ru-RU" sz="1600" dirty="0" smtClean="0">
                <a:solidFill>
                  <a:schemeClr val="bg2">
                    <a:lumMod val="25000"/>
                  </a:schemeClr>
                </a:solidFill>
              </a:rPr>
              <a:t>800 </a:t>
            </a:r>
            <a:r>
              <a:rPr lang="ru-RU" sz="1600" dirty="0">
                <a:solidFill>
                  <a:schemeClr val="bg2">
                    <a:lumMod val="25000"/>
                  </a:schemeClr>
                </a:solidFill>
              </a:rPr>
              <a:t>обучающихся охвачены массовыми мероприятиями по  программам общего </a:t>
            </a:r>
            <a:r>
              <a:rPr lang="ru-RU" sz="1600" dirty="0" smtClean="0">
                <a:solidFill>
                  <a:schemeClr val="bg2">
                    <a:lumMod val="25000"/>
                  </a:schemeClr>
                </a:solidFill>
              </a:rPr>
              <a:t>образования, </a:t>
            </a:r>
            <a:r>
              <a:rPr lang="ru-RU" sz="1600" dirty="0">
                <a:solidFill>
                  <a:schemeClr val="bg2">
                    <a:lumMod val="25000"/>
                  </a:schemeClr>
                </a:solidFill>
              </a:rPr>
              <a:t>направленными на развитие патриотического воспитания. </a:t>
            </a:r>
            <a:endParaRPr lang="ru-RU" sz="1600" dirty="0" smtClean="0">
              <a:solidFill>
                <a:schemeClr val="bg2">
                  <a:lumMod val="25000"/>
                </a:schemeClr>
              </a:solidFill>
            </a:endParaRPr>
          </a:p>
          <a:p>
            <a:pPr algn="just"/>
            <a:r>
              <a:rPr lang="ru-RU" sz="1600" dirty="0" smtClean="0">
                <a:solidFill>
                  <a:schemeClr val="bg2">
                    <a:lumMod val="25000"/>
                  </a:schemeClr>
                </a:solidFill>
              </a:rPr>
              <a:t>1500 </a:t>
            </a:r>
            <a:r>
              <a:rPr lang="ru-RU" sz="1600" dirty="0">
                <a:solidFill>
                  <a:schemeClr val="bg2">
                    <a:lumMod val="25000"/>
                  </a:schemeClr>
                </a:solidFill>
              </a:rPr>
              <a:t>ребят приняли участие в олимпиадах, конкурсах, соревнованиях различного уровня. </a:t>
            </a:r>
            <a:endParaRPr lang="ru-RU" sz="1600" dirty="0" smtClean="0">
              <a:solidFill>
                <a:schemeClr val="bg2">
                  <a:lumMod val="25000"/>
                </a:schemeClr>
              </a:solidFill>
            </a:endParaRPr>
          </a:p>
          <a:p>
            <a:pPr algn="just"/>
            <a:r>
              <a:rPr lang="ru-RU" sz="1600" dirty="0" smtClean="0">
                <a:solidFill>
                  <a:schemeClr val="bg2">
                    <a:lumMod val="25000"/>
                  </a:schemeClr>
                </a:solidFill>
              </a:rPr>
              <a:t>Созданы </a:t>
            </a:r>
            <a:r>
              <a:rPr lang="ru-RU" sz="1600" dirty="0">
                <a:solidFill>
                  <a:schemeClr val="bg2">
                    <a:lumMod val="25000"/>
                  </a:schemeClr>
                </a:solidFill>
              </a:rPr>
              <a:t>программы дополнительного образования для развития исследовательской, научно-технической, проектно-конструкторской деятельности для обучающихся на базе МБОУ ДО «Каргасокский ДДТ».</a:t>
            </a:r>
          </a:p>
          <a:p>
            <a:pPr marL="0" lvl="0" indent="0" algn="just">
              <a:buNone/>
            </a:pPr>
            <a:r>
              <a:rPr lang="ru-RU" sz="1600" u="sng" dirty="0">
                <a:solidFill>
                  <a:schemeClr val="bg2">
                    <a:lumMod val="25000"/>
                  </a:schemeClr>
                </a:solidFill>
              </a:rPr>
              <a:t>Р</a:t>
            </a:r>
            <a:r>
              <a:rPr lang="ru-RU" sz="1600" u="sng" dirty="0" smtClean="0">
                <a:solidFill>
                  <a:schemeClr val="bg2">
                    <a:lumMod val="25000"/>
                  </a:schemeClr>
                </a:solidFill>
              </a:rPr>
              <a:t>асходы </a:t>
            </a:r>
            <a:r>
              <a:rPr lang="ru-RU" sz="1600" u="sng" dirty="0">
                <a:solidFill>
                  <a:schemeClr val="bg2">
                    <a:lumMod val="25000"/>
                  </a:schemeClr>
                </a:solidFill>
              </a:rPr>
              <a:t>на молодежную политику и оздоровление </a:t>
            </a:r>
            <a:r>
              <a:rPr lang="ru-RU" sz="1600" u="sng" dirty="0" smtClean="0">
                <a:solidFill>
                  <a:schemeClr val="bg2">
                    <a:lumMod val="25000"/>
                  </a:schemeClr>
                </a:solidFill>
              </a:rPr>
              <a:t>детей:</a:t>
            </a:r>
            <a:endParaRPr lang="ru-RU" sz="1600" u="sng" dirty="0">
              <a:solidFill>
                <a:schemeClr val="bg2">
                  <a:lumMod val="25000"/>
                </a:schemeClr>
              </a:solidFill>
            </a:endParaRPr>
          </a:p>
          <a:p>
            <a:pPr algn="just"/>
            <a:r>
              <a:rPr lang="ru-RU" sz="1600" dirty="0">
                <a:solidFill>
                  <a:schemeClr val="bg2">
                    <a:lumMod val="25000"/>
                  </a:schemeClr>
                </a:solidFill>
              </a:rPr>
              <a:t>Организованным отдыхом </a:t>
            </a:r>
            <a:r>
              <a:rPr lang="ru-RU" sz="1600" dirty="0" smtClean="0">
                <a:solidFill>
                  <a:schemeClr val="bg2">
                    <a:lumMod val="25000"/>
                  </a:schemeClr>
                </a:solidFill>
              </a:rPr>
              <a:t>было охвачено </a:t>
            </a:r>
            <a:r>
              <a:rPr lang="ru-RU" sz="1600" dirty="0">
                <a:solidFill>
                  <a:schemeClr val="bg2">
                    <a:lumMod val="25000"/>
                  </a:schemeClr>
                </a:solidFill>
              </a:rPr>
              <a:t>1444 ребёнка. В соответствии с п. 4.3.2. соглашения о предоставлении в 2016 году субсидии из областного бюджета бюджету муниципального образования «Каргасокский район» на </a:t>
            </a:r>
            <a:r>
              <a:rPr lang="ru-RU" sz="1600" dirty="0" err="1">
                <a:solidFill>
                  <a:schemeClr val="bg2">
                    <a:lumMod val="25000"/>
                  </a:schemeClr>
                </a:solidFill>
              </a:rPr>
              <a:t>софинансирование</a:t>
            </a:r>
            <a:r>
              <a:rPr lang="ru-RU" sz="1600" dirty="0">
                <a:solidFill>
                  <a:schemeClr val="bg2">
                    <a:lumMod val="25000"/>
                  </a:schemeClr>
                </a:solidFill>
              </a:rPr>
              <a:t> расходных обязательств по организации отдыха детей в каникулярное время от 29.02.2016 года должно быть обеспечено достижение значения показателя результативности предоставления субсидии на уровне охвата не менее 1 498 детей. Расхождение составляет 54 ребёнка в связи с тем, что на базе МКОУ «</a:t>
            </a:r>
            <a:r>
              <a:rPr lang="ru-RU" sz="1600" dirty="0" err="1">
                <a:solidFill>
                  <a:schemeClr val="bg2">
                    <a:lumMod val="25000"/>
                  </a:schemeClr>
                </a:solidFill>
              </a:rPr>
              <a:t>Новоюгинская</a:t>
            </a:r>
            <a:r>
              <a:rPr lang="ru-RU" sz="1600" dirty="0">
                <a:solidFill>
                  <a:schemeClr val="bg2">
                    <a:lumMod val="25000"/>
                  </a:schemeClr>
                </a:solidFill>
              </a:rPr>
              <a:t> СОШ» организация отдыха детей была перенесена на зимние каникулы (январь 2017 года).</a:t>
            </a:r>
          </a:p>
        </p:txBody>
      </p:sp>
    </p:spTree>
    <p:extLst>
      <p:ext uri="{BB962C8B-B14F-4D97-AF65-F5344CB8AC3E}">
        <p14:creationId xmlns:p14="http://schemas.microsoft.com/office/powerpoint/2010/main" val="1210197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6120680"/>
          </a:xfrm>
        </p:spPr>
        <p:txBody>
          <a:bodyPr>
            <a:normAutofit/>
          </a:bodyPr>
          <a:lstStyle/>
          <a:p>
            <a:pPr marL="0" indent="0" algn="just">
              <a:buNone/>
            </a:pPr>
            <a:r>
              <a:rPr lang="ru-RU" sz="1800" b="1" dirty="0" smtClean="0">
                <a:solidFill>
                  <a:schemeClr val="bg2">
                    <a:lumMod val="25000"/>
                  </a:schemeClr>
                </a:solidFill>
              </a:rPr>
              <a:t>Направления расходования средств по подпрограмме </a:t>
            </a:r>
            <a:r>
              <a:rPr lang="ru-RU" sz="1800" b="1" dirty="0">
                <a:solidFill>
                  <a:schemeClr val="bg2">
                    <a:lumMod val="25000"/>
                  </a:schemeClr>
                </a:solidFill>
              </a:rPr>
              <a:t>№2: </a:t>
            </a:r>
            <a:r>
              <a:rPr lang="ru-RU" sz="1800" b="1" dirty="0" smtClean="0">
                <a:solidFill>
                  <a:schemeClr val="bg2">
                    <a:lumMod val="25000"/>
                  </a:schemeClr>
                </a:solidFill>
              </a:rPr>
              <a:t>«Развитие </a:t>
            </a:r>
            <a:r>
              <a:rPr lang="ru-RU" sz="1800" b="1" dirty="0">
                <a:solidFill>
                  <a:schemeClr val="bg2">
                    <a:lumMod val="25000"/>
                  </a:schemeClr>
                </a:solidFill>
              </a:rPr>
              <a:t>инфраструктуры системы образования муниципального образования «Каргасокский район</a:t>
            </a:r>
            <a:r>
              <a:rPr lang="ru-RU" sz="1800" b="1" dirty="0" smtClean="0">
                <a:solidFill>
                  <a:schemeClr val="bg2">
                    <a:lumMod val="25000"/>
                  </a:schemeClr>
                </a:solidFill>
              </a:rPr>
              <a:t>»» в 2016 году:</a:t>
            </a:r>
          </a:p>
          <a:p>
            <a:pPr lvl="0" algn="just"/>
            <a:r>
              <a:rPr lang="ru-RU" sz="1600" dirty="0" smtClean="0">
                <a:solidFill>
                  <a:schemeClr val="bg2">
                    <a:lumMod val="25000"/>
                  </a:schemeClr>
                </a:solidFill>
              </a:rPr>
              <a:t>Строительство </a:t>
            </a:r>
            <a:r>
              <a:rPr lang="ru-RU" sz="1600" dirty="0">
                <a:solidFill>
                  <a:schemeClr val="bg2">
                    <a:lumMod val="25000"/>
                  </a:schemeClr>
                </a:solidFill>
              </a:rPr>
              <a:t>пищеблока в МБДОУ «Павловский д/с N15</a:t>
            </a:r>
            <a:r>
              <a:rPr lang="ru-RU" sz="1600" dirty="0" smtClean="0">
                <a:solidFill>
                  <a:schemeClr val="bg2">
                    <a:lumMod val="25000"/>
                  </a:schemeClr>
                </a:solidFill>
              </a:rPr>
              <a:t>».</a:t>
            </a:r>
            <a:endParaRPr lang="ru-RU" sz="1600" dirty="0">
              <a:solidFill>
                <a:schemeClr val="bg2">
                  <a:lumMod val="25000"/>
                </a:schemeClr>
              </a:solidFill>
            </a:endParaRPr>
          </a:p>
          <a:p>
            <a:pPr lvl="0" algn="just"/>
            <a:r>
              <a:rPr lang="ru-RU" sz="1600" dirty="0">
                <a:solidFill>
                  <a:schemeClr val="bg2">
                    <a:lumMod val="25000"/>
                  </a:schemeClr>
                </a:solidFill>
              </a:rPr>
              <a:t>Реконструкция детского сада МБДОУ «Каргасокский д/с№27</a:t>
            </a:r>
            <a:r>
              <a:rPr lang="ru-RU" sz="1600" dirty="0" smtClean="0">
                <a:solidFill>
                  <a:schemeClr val="bg2">
                    <a:lumMod val="25000"/>
                  </a:schemeClr>
                </a:solidFill>
              </a:rPr>
              <a:t>».</a:t>
            </a:r>
            <a:endParaRPr lang="ru-RU" sz="1600" dirty="0">
              <a:solidFill>
                <a:schemeClr val="bg2">
                  <a:lumMod val="25000"/>
                </a:schemeClr>
              </a:solidFill>
            </a:endParaRPr>
          </a:p>
          <a:p>
            <a:pPr lvl="0" algn="just"/>
            <a:r>
              <a:rPr lang="ru-RU" sz="1600" dirty="0" smtClean="0">
                <a:solidFill>
                  <a:schemeClr val="bg2">
                    <a:lumMod val="25000"/>
                  </a:schemeClr>
                </a:solidFill>
              </a:rPr>
              <a:t>Капитальный </a:t>
            </a:r>
            <a:r>
              <a:rPr lang="ru-RU" sz="1600" dirty="0">
                <a:solidFill>
                  <a:schemeClr val="bg2">
                    <a:lumMod val="25000"/>
                  </a:schemeClr>
                </a:solidFill>
              </a:rPr>
              <a:t>ремонт подвального помещения в МБОУ «Каргасокская СОШ - интернат №1».</a:t>
            </a:r>
          </a:p>
          <a:p>
            <a:pPr marL="0" indent="0" algn="just">
              <a:buNone/>
            </a:pPr>
            <a:r>
              <a:rPr lang="ru-RU" sz="1600" dirty="0">
                <a:solidFill>
                  <a:schemeClr val="bg2">
                    <a:lumMod val="25000"/>
                  </a:schemeClr>
                </a:solidFill>
              </a:rPr>
              <a:t> </a:t>
            </a:r>
            <a:r>
              <a:rPr lang="ru-RU" sz="1600" dirty="0" smtClean="0">
                <a:solidFill>
                  <a:schemeClr val="bg2">
                    <a:lumMod val="25000"/>
                  </a:schemeClr>
                </a:solidFill>
              </a:rPr>
              <a:t>    Приобретение и замена </a:t>
            </a:r>
            <a:r>
              <a:rPr lang="ru-RU" sz="1600" dirty="0">
                <a:solidFill>
                  <a:schemeClr val="bg2">
                    <a:lumMod val="25000"/>
                  </a:schemeClr>
                </a:solidFill>
              </a:rPr>
              <a:t>автотранспорта, необходимого для осуществления подвоза учащихся к месту проведения образовательного процесса, установка систем видеонаблюдения</a:t>
            </a:r>
            <a:r>
              <a:rPr lang="ru-RU" sz="1600" dirty="0" smtClean="0">
                <a:solidFill>
                  <a:schemeClr val="bg2">
                    <a:lumMod val="25000"/>
                  </a:schemeClr>
                </a:solidFill>
              </a:rPr>
              <a:t>.</a:t>
            </a:r>
          </a:p>
          <a:p>
            <a:pPr marL="0" indent="0" algn="just">
              <a:buNone/>
            </a:pPr>
            <a:r>
              <a:rPr lang="ru-RU" sz="1800" b="1" dirty="0" smtClean="0">
                <a:solidFill>
                  <a:schemeClr val="bg2">
                    <a:lumMod val="25000"/>
                  </a:schemeClr>
                </a:solidFill>
              </a:rPr>
              <a:t>Направления расходования средств по подпрограмме </a:t>
            </a:r>
            <a:r>
              <a:rPr lang="ru-RU" sz="1800" b="1" dirty="0">
                <a:solidFill>
                  <a:schemeClr val="bg2">
                    <a:lumMod val="25000"/>
                  </a:schemeClr>
                </a:solidFill>
              </a:rPr>
              <a:t>№ 3: </a:t>
            </a:r>
            <a:r>
              <a:rPr lang="ru-RU" sz="1800" b="1" dirty="0" smtClean="0">
                <a:solidFill>
                  <a:schemeClr val="bg2">
                    <a:lumMod val="25000"/>
                  </a:schemeClr>
                </a:solidFill>
              </a:rPr>
              <a:t>«Реализация </a:t>
            </a:r>
            <a:r>
              <a:rPr lang="ru-RU" sz="1800" b="1" dirty="0">
                <a:solidFill>
                  <a:schemeClr val="bg2">
                    <a:lumMod val="25000"/>
                  </a:schemeClr>
                </a:solidFill>
              </a:rPr>
              <a:t>полномочий по организации и осуществлению деятельности по опеке и </a:t>
            </a:r>
            <a:r>
              <a:rPr lang="ru-RU" sz="1800" b="1" dirty="0" smtClean="0">
                <a:solidFill>
                  <a:schemeClr val="bg2">
                    <a:lumMod val="25000"/>
                  </a:schemeClr>
                </a:solidFill>
              </a:rPr>
              <a:t>попечительству» в 2016 году:</a:t>
            </a:r>
          </a:p>
          <a:p>
            <a:pPr lvl="0" algn="just"/>
            <a:r>
              <a:rPr lang="ru-RU" sz="1600" dirty="0" smtClean="0">
                <a:solidFill>
                  <a:schemeClr val="bg2">
                    <a:lumMod val="25000"/>
                  </a:schemeClr>
                </a:solidFill>
              </a:rPr>
              <a:t>Выплаты </a:t>
            </a:r>
            <a:r>
              <a:rPr lang="ru-RU" sz="1600" dirty="0">
                <a:solidFill>
                  <a:schemeClr val="bg2">
                    <a:lumMod val="25000"/>
                  </a:schemeClr>
                </a:solidFill>
              </a:rPr>
              <a:t>денежных средств приемным родителям на содержание детей;</a:t>
            </a:r>
          </a:p>
          <a:p>
            <a:pPr lvl="0" algn="just"/>
            <a:r>
              <a:rPr lang="ru-RU" sz="1600" dirty="0" smtClean="0">
                <a:solidFill>
                  <a:schemeClr val="bg2">
                    <a:lumMod val="25000"/>
                  </a:schemeClr>
                </a:solidFill>
              </a:rPr>
              <a:t>Приобретение  </a:t>
            </a:r>
            <a:r>
              <a:rPr lang="ru-RU" sz="1600" dirty="0">
                <a:solidFill>
                  <a:schemeClr val="bg2">
                    <a:lumMod val="25000"/>
                  </a:schemeClr>
                </a:solidFill>
              </a:rPr>
              <a:t>жилых помещений </a:t>
            </a:r>
            <a:r>
              <a:rPr lang="ru-RU" sz="1600" dirty="0" smtClean="0">
                <a:solidFill>
                  <a:schemeClr val="bg2">
                    <a:lumMod val="25000"/>
                  </a:schemeClr>
                </a:solidFill>
              </a:rPr>
              <a:t>для детей-сирот </a:t>
            </a:r>
            <a:r>
              <a:rPr lang="ru-RU" sz="1600" dirty="0">
                <a:solidFill>
                  <a:schemeClr val="bg2">
                    <a:lumMod val="25000"/>
                  </a:schemeClr>
                </a:solidFill>
              </a:rPr>
              <a:t>и </a:t>
            </a:r>
            <a:r>
              <a:rPr lang="ru-RU" sz="1600" dirty="0" smtClean="0">
                <a:solidFill>
                  <a:schemeClr val="bg2">
                    <a:lumMod val="25000"/>
                  </a:schemeClr>
                </a:solidFill>
              </a:rPr>
              <a:t>детей, оставшихся </a:t>
            </a:r>
            <a:r>
              <a:rPr lang="ru-RU" sz="1600" dirty="0">
                <a:solidFill>
                  <a:schemeClr val="bg2">
                    <a:lumMod val="25000"/>
                  </a:schemeClr>
                </a:solidFill>
              </a:rPr>
              <a:t>без попечения родителей;</a:t>
            </a:r>
          </a:p>
          <a:p>
            <a:pPr algn="just"/>
            <a:r>
              <a:rPr lang="ru-RU" sz="1600" dirty="0">
                <a:solidFill>
                  <a:schemeClr val="bg2">
                    <a:lumMod val="25000"/>
                  </a:schemeClr>
                </a:solidFill>
              </a:rPr>
              <a:t>Обеспечение одеждой, обувью, мягким инвентарем, оборудованием и единовременным денежным пособием детей-сирот и детей, оставшихся без попечения родителей, а также лиц из их числа – выпускников муниципальных ОУ.</a:t>
            </a:r>
            <a:endParaRPr lang="ru-RU" sz="1600" b="1" dirty="0">
              <a:solidFill>
                <a:schemeClr val="bg2">
                  <a:lumMod val="25000"/>
                </a:schemeClr>
              </a:solidFill>
            </a:endParaRPr>
          </a:p>
        </p:txBody>
      </p:sp>
    </p:spTree>
    <p:extLst>
      <p:ext uri="{BB962C8B-B14F-4D97-AF65-F5344CB8AC3E}">
        <p14:creationId xmlns:p14="http://schemas.microsoft.com/office/powerpoint/2010/main" val="1516406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143000"/>
          </a:xfrm>
        </p:spPr>
        <p:txBody>
          <a:bodyPr>
            <a:noAutofit/>
          </a:bodyPr>
          <a:lstStyle/>
          <a:p>
            <a:pPr algn="ctr"/>
            <a:r>
              <a:rPr lang="ru-RU" sz="4000" b="1" dirty="0"/>
              <a:t>Уважаемые жители и гости Каргасокского района!</a:t>
            </a:r>
            <a:endParaRPr lang="ru-RU" sz="4000" dirty="0"/>
          </a:p>
        </p:txBody>
      </p:sp>
      <p:sp>
        <p:nvSpPr>
          <p:cNvPr id="3" name="Объект 2"/>
          <p:cNvSpPr>
            <a:spLocks noGrp="1"/>
          </p:cNvSpPr>
          <p:nvPr>
            <p:ph idx="1"/>
          </p:nvPr>
        </p:nvSpPr>
        <p:spPr>
          <a:xfrm>
            <a:off x="457200" y="1647448"/>
            <a:ext cx="8291264" cy="2285608"/>
          </a:xfrm>
        </p:spPr>
        <p:txBody>
          <a:bodyPr>
            <a:noAutofit/>
          </a:bodyPr>
          <a:lstStyle/>
          <a:p>
            <a:pPr marL="0" indent="0" algn="ctr">
              <a:buNone/>
            </a:pPr>
            <a:r>
              <a:rPr lang="ru-RU" sz="2400" b="1" dirty="0">
                <a:solidFill>
                  <a:schemeClr val="bg2">
                    <a:lumMod val="50000"/>
                  </a:schemeClr>
                </a:solidFill>
              </a:rPr>
              <a:t>В целях обеспечения прозрачности и открытости бюджетного процесса в Каргасокском  районе представляем вам этот информационный сборник.</a:t>
            </a:r>
          </a:p>
          <a:p>
            <a:pPr marL="0" indent="0" algn="ctr">
              <a:buNone/>
            </a:pPr>
            <a:r>
              <a:rPr lang="ru-RU" sz="2400" b="1" dirty="0">
                <a:solidFill>
                  <a:schemeClr val="bg2">
                    <a:lumMod val="50000"/>
                  </a:schemeClr>
                </a:solidFill>
              </a:rPr>
              <a:t>Здесь </a:t>
            </a:r>
            <a:r>
              <a:rPr lang="ru-RU" sz="2400" b="1" dirty="0" smtClean="0">
                <a:solidFill>
                  <a:schemeClr val="bg2">
                    <a:lumMod val="50000"/>
                  </a:schemeClr>
                </a:solidFill>
              </a:rPr>
              <a:t>можно</a:t>
            </a:r>
            <a:r>
              <a:rPr lang="en-US" sz="2400" b="1" dirty="0">
                <a:solidFill>
                  <a:schemeClr val="bg2">
                    <a:lumMod val="50000"/>
                  </a:schemeClr>
                </a:solidFill>
              </a:rPr>
              <a:t> </a:t>
            </a:r>
            <a:r>
              <a:rPr lang="ru-RU" sz="2400" b="1" dirty="0" smtClean="0">
                <a:solidFill>
                  <a:schemeClr val="bg2">
                    <a:lumMod val="50000"/>
                  </a:schemeClr>
                </a:solidFill>
              </a:rPr>
              <a:t>ознакомиться с итогами исполнения бюджета </a:t>
            </a:r>
            <a:r>
              <a:rPr lang="ru-RU" sz="2400" b="1" u="sng" dirty="0">
                <a:solidFill>
                  <a:schemeClr val="bg2">
                    <a:lumMod val="50000"/>
                  </a:schemeClr>
                </a:solidFill>
              </a:rPr>
              <a:t>м</a:t>
            </a:r>
            <a:r>
              <a:rPr lang="ru-RU" sz="2400" b="1" u="sng" dirty="0" smtClean="0">
                <a:solidFill>
                  <a:schemeClr val="bg2">
                    <a:lumMod val="50000"/>
                  </a:schemeClr>
                </a:solidFill>
              </a:rPr>
              <a:t>униципального образования «Каргасокский район» за 2016 год.</a:t>
            </a:r>
            <a:endParaRPr lang="ru-RU" sz="2400" b="1" u="sng" dirty="0">
              <a:solidFill>
                <a:schemeClr val="bg2">
                  <a:lumMod val="50000"/>
                </a:schemeClr>
              </a:solidFill>
            </a:endParaRPr>
          </a:p>
        </p:txBody>
      </p:sp>
      <p:sp>
        <p:nvSpPr>
          <p:cNvPr id="4" name="TextBox 3"/>
          <p:cNvSpPr txBox="1"/>
          <p:nvPr/>
        </p:nvSpPr>
        <p:spPr>
          <a:xfrm>
            <a:off x="323528" y="4145012"/>
            <a:ext cx="4176464" cy="2308324"/>
          </a:xfrm>
          <a:prstGeom prst="rect">
            <a:avLst/>
          </a:prstGeom>
          <a:noFill/>
        </p:spPr>
        <p:txBody>
          <a:bodyPr wrap="square" rtlCol="0">
            <a:spAutoFit/>
          </a:bodyPr>
          <a:lstStyle/>
          <a:p>
            <a:r>
              <a:rPr lang="ru-RU" sz="1600" i="1" u="sng" dirty="0" smtClean="0">
                <a:solidFill>
                  <a:schemeClr val="bg2">
                    <a:lumMod val="25000"/>
                  </a:schemeClr>
                </a:solidFill>
              </a:rPr>
              <a:t>Контактная информация:</a:t>
            </a:r>
          </a:p>
          <a:p>
            <a:r>
              <a:rPr lang="ru-RU" sz="1600" b="1" i="1" dirty="0" smtClean="0">
                <a:solidFill>
                  <a:schemeClr val="bg2">
                    <a:lumMod val="25000"/>
                  </a:schemeClr>
                </a:solidFill>
              </a:rPr>
              <a:t>636700, Томская область,</a:t>
            </a:r>
          </a:p>
          <a:p>
            <a:r>
              <a:rPr lang="ru-RU" sz="1600" b="1" i="1" dirty="0" smtClean="0">
                <a:solidFill>
                  <a:schemeClr val="bg2">
                    <a:lumMod val="25000"/>
                  </a:schemeClr>
                </a:solidFill>
              </a:rPr>
              <a:t>с. Каргасок, ул. Пушкина , д. 31,</a:t>
            </a:r>
          </a:p>
          <a:p>
            <a:r>
              <a:rPr lang="ru-RU" sz="1600" b="1" i="1" dirty="0" smtClean="0">
                <a:solidFill>
                  <a:schemeClr val="bg2">
                    <a:lumMod val="25000"/>
                  </a:schemeClr>
                </a:solidFill>
              </a:rPr>
              <a:t>Тел.: +7-(38253)211-95, +7-(38253)-222-64, +7(38253)212-54 (факс),</a:t>
            </a:r>
          </a:p>
          <a:p>
            <a:r>
              <a:rPr lang="en-US" sz="1600" b="1" i="1" dirty="0" smtClean="0">
                <a:solidFill>
                  <a:schemeClr val="bg2">
                    <a:lumMod val="25000"/>
                  </a:schemeClr>
                </a:solidFill>
              </a:rPr>
              <a:t>E-mail: </a:t>
            </a:r>
            <a:r>
              <a:rPr lang="en-US" sz="1600" b="1" i="1" dirty="0" smtClean="0">
                <a:solidFill>
                  <a:schemeClr val="bg2">
                    <a:lumMod val="25000"/>
                  </a:schemeClr>
                </a:solidFill>
                <a:hlinkClick r:id="rId2"/>
              </a:rPr>
              <a:t>kargasok@findep.org</a:t>
            </a:r>
            <a:endParaRPr lang="ru-RU" sz="1600" b="1" i="1" dirty="0" smtClean="0">
              <a:solidFill>
                <a:schemeClr val="bg2">
                  <a:lumMod val="25000"/>
                </a:schemeClr>
              </a:solidFill>
            </a:endParaRPr>
          </a:p>
          <a:p>
            <a:endParaRPr lang="en-US" sz="1600" b="1" i="1" dirty="0" smtClean="0">
              <a:solidFill>
                <a:schemeClr val="bg2">
                  <a:lumMod val="25000"/>
                </a:schemeClr>
              </a:solidFill>
            </a:endParaRPr>
          </a:p>
          <a:p>
            <a:r>
              <a:rPr lang="ru-RU" sz="1400" i="1" dirty="0" smtClean="0">
                <a:solidFill>
                  <a:schemeClr val="bg2">
                    <a:lumMod val="25000"/>
                  </a:schemeClr>
                </a:solidFill>
              </a:rPr>
              <a:t>График работы: с 9</a:t>
            </a:r>
            <a:r>
              <a:rPr lang="ru-RU" sz="1400" i="1" baseline="30000" dirty="0" smtClean="0">
                <a:solidFill>
                  <a:schemeClr val="bg2">
                    <a:lumMod val="25000"/>
                  </a:schemeClr>
                </a:solidFill>
              </a:rPr>
              <a:t>00</a:t>
            </a:r>
            <a:r>
              <a:rPr lang="ru-RU" sz="1400" i="1" dirty="0" smtClean="0">
                <a:solidFill>
                  <a:schemeClr val="bg2">
                    <a:lumMod val="25000"/>
                  </a:schemeClr>
                </a:solidFill>
              </a:rPr>
              <a:t> до 17</a:t>
            </a:r>
            <a:r>
              <a:rPr lang="ru-RU" sz="1400" i="1" baseline="30000" dirty="0" smtClean="0">
                <a:solidFill>
                  <a:schemeClr val="bg2">
                    <a:lumMod val="25000"/>
                  </a:schemeClr>
                </a:solidFill>
              </a:rPr>
              <a:t>15 </a:t>
            </a:r>
            <a:r>
              <a:rPr lang="ru-RU" sz="1400" i="1" dirty="0" smtClean="0">
                <a:solidFill>
                  <a:schemeClr val="bg2">
                    <a:lumMod val="25000"/>
                  </a:schemeClr>
                </a:solidFill>
              </a:rPr>
              <a:t>(кроме субботы, воскресенья и праздничных дней)</a:t>
            </a:r>
            <a:endParaRPr lang="ru-RU" sz="1400" i="1" baseline="30000" dirty="0" smtClean="0">
              <a:solidFill>
                <a:schemeClr val="bg2">
                  <a:lumMod val="25000"/>
                </a:schemeClr>
              </a:solidFill>
            </a:endParaRPr>
          </a:p>
        </p:txBody>
      </p:sp>
      <p:sp>
        <p:nvSpPr>
          <p:cNvPr id="5" name="TextBox 4"/>
          <p:cNvSpPr txBox="1"/>
          <p:nvPr/>
        </p:nvSpPr>
        <p:spPr>
          <a:xfrm>
            <a:off x="5364088" y="4514344"/>
            <a:ext cx="3456384" cy="1938992"/>
          </a:xfrm>
          <a:prstGeom prst="rect">
            <a:avLst/>
          </a:prstGeom>
          <a:noFill/>
        </p:spPr>
        <p:txBody>
          <a:bodyPr wrap="square" rtlCol="0">
            <a:spAutoFit/>
          </a:bodyPr>
          <a:lstStyle/>
          <a:p>
            <a:pPr algn="r"/>
            <a:r>
              <a:rPr lang="ru-RU" sz="2000" i="1" dirty="0" smtClean="0">
                <a:solidFill>
                  <a:schemeClr val="accent3">
                    <a:lumMod val="75000"/>
                  </a:schemeClr>
                </a:solidFill>
              </a:rPr>
              <a:t>Начальник Муниципального казенного учреждения Управление финансов Администрации Каргасокского района</a:t>
            </a:r>
          </a:p>
          <a:p>
            <a:pPr algn="r"/>
            <a:r>
              <a:rPr lang="ru-RU" sz="2000" b="1" i="1" dirty="0" smtClean="0">
                <a:solidFill>
                  <a:schemeClr val="accent3">
                    <a:lumMod val="75000"/>
                  </a:schemeClr>
                </a:solidFill>
              </a:rPr>
              <a:t>Андрейчук Т.В.</a:t>
            </a:r>
            <a:endParaRPr lang="ru-RU" sz="2000" b="1" i="1" dirty="0">
              <a:solidFill>
                <a:schemeClr val="accent3">
                  <a:lumMod val="75000"/>
                </a:schemeClr>
              </a:solidFill>
            </a:endParaRPr>
          </a:p>
        </p:txBody>
      </p:sp>
    </p:spTree>
    <p:extLst>
      <p:ext uri="{BB962C8B-B14F-4D97-AF65-F5344CB8AC3E}">
        <p14:creationId xmlns:p14="http://schemas.microsoft.com/office/powerpoint/2010/main" val="3068110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67544" y="116632"/>
            <a:ext cx="8229600" cy="1143000"/>
          </a:xfrm>
        </p:spPr>
        <p:txBody>
          <a:bodyPr>
            <a:noAutofit/>
          </a:bodyPr>
          <a:lstStyle/>
          <a:p>
            <a:r>
              <a:rPr lang="ru-RU" sz="2400" dirty="0" smtClean="0"/>
              <a:t>3.2. Исполнение муниципальной программы «</a:t>
            </a:r>
            <a:r>
              <a:rPr lang="ru-RU" sz="2400" dirty="0"/>
              <a:t>Развитие культуры и туризма в муниципальном образовании </a:t>
            </a:r>
            <a:r>
              <a:rPr lang="ru-RU" sz="2400" dirty="0" smtClean="0"/>
              <a:t>«Каргасокский район»»</a:t>
            </a:r>
            <a:endParaRPr lang="ru-RU" sz="2400" dirty="0"/>
          </a:p>
        </p:txBody>
      </p:sp>
      <p:sp>
        <p:nvSpPr>
          <p:cNvPr id="2" name="Прямоугольник 1"/>
          <p:cNvSpPr/>
          <p:nvPr/>
        </p:nvSpPr>
        <p:spPr>
          <a:xfrm>
            <a:off x="539552" y="1836113"/>
            <a:ext cx="8136904" cy="1000274"/>
          </a:xfrm>
          <a:prstGeom prst="rect">
            <a:avLst/>
          </a:prstGeom>
        </p:spPr>
        <p:txBody>
          <a:bodyPr wrap="square">
            <a:spAutoFit/>
          </a:bodyPr>
          <a:lstStyle/>
          <a:p>
            <a:pPr algn="just">
              <a:spcAft>
                <a:spcPts val="600"/>
              </a:spcAft>
            </a:pPr>
            <a:r>
              <a:rPr lang="ru-RU" b="1" u="sng" dirty="0">
                <a:solidFill>
                  <a:schemeClr val="bg2">
                    <a:lumMod val="25000"/>
                  </a:schemeClr>
                </a:solidFill>
              </a:rPr>
              <a:t>Цель </a:t>
            </a:r>
            <a:r>
              <a:rPr lang="ru-RU" b="1" u="sng" dirty="0" smtClean="0">
                <a:solidFill>
                  <a:schemeClr val="bg2">
                    <a:lumMod val="25000"/>
                  </a:schemeClr>
                </a:solidFill>
              </a:rPr>
              <a:t>Муниципальной программы:</a:t>
            </a:r>
            <a:r>
              <a:rPr lang="ru-RU" b="1" dirty="0" smtClean="0">
                <a:solidFill>
                  <a:schemeClr val="bg2">
                    <a:lumMod val="25000"/>
                  </a:schemeClr>
                </a:solidFill>
              </a:rPr>
              <a:t> </a:t>
            </a:r>
          </a:p>
          <a:p>
            <a:pPr algn="just">
              <a:spcAft>
                <a:spcPts val="600"/>
              </a:spcAft>
            </a:pPr>
            <a:r>
              <a:rPr lang="ru-RU" dirty="0" smtClean="0">
                <a:solidFill>
                  <a:schemeClr val="bg2">
                    <a:lumMod val="25000"/>
                  </a:schemeClr>
                </a:solidFill>
              </a:rPr>
              <a:t>Повышение </a:t>
            </a:r>
            <a:r>
              <a:rPr lang="ru-RU" dirty="0">
                <a:solidFill>
                  <a:schemeClr val="bg2">
                    <a:lumMod val="25000"/>
                  </a:schemeClr>
                </a:solidFill>
              </a:rPr>
              <a:t>качества и доступности услуг в сфере культуры и туризма в муниципальном образовании «Каргасокский район».</a:t>
            </a:r>
          </a:p>
        </p:txBody>
      </p:sp>
      <p:graphicFrame>
        <p:nvGraphicFramePr>
          <p:cNvPr id="7" name="Таблица 6"/>
          <p:cNvGraphicFramePr>
            <a:graphicFrameLocks noGrp="1"/>
          </p:cNvGraphicFramePr>
          <p:nvPr>
            <p:extLst>
              <p:ext uri="{D42A27DB-BD31-4B8C-83A1-F6EECF244321}">
                <p14:modId xmlns:p14="http://schemas.microsoft.com/office/powerpoint/2010/main" val="3305103482"/>
              </p:ext>
            </p:extLst>
          </p:nvPr>
        </p:nvGraphicFramePr>
        <p:xfrm>
          <a:off x="603445" y="3067119"/>
          <a:ext cx="8001003" cy="2472414"/>
        </p:xfrm>
        <a:graphic>
          <a:graphicData uri="http://schemas.openxmlformats.org/drawingml/2006/table">
            <a:tbl>
              <a:tblPr firstRow="1" bandRow="1">
                <a:tableStyleId>{5C22544A-7EE6-4342-B048-85BDC9FD1C3A}</a:tableStyleId>
              </a:tblPr>
              <a:tblGrid>
                <a:gridCol w="4736594"/>
                <a:gridCol w="1610133"/>
                <a:gridCol w="1654276"/>
              </a:tblGrid>
              <a:tr h="521694">
                <a:tc>
                  <a:txBody>
                    <a:bodyPr/>
                    <a:lstStyle/>
                    <a:p>
                      <a:pPr algn="ctr"/>
                      <a:r>
                        <a:rPr lang="ru-RU" sz="1200" b="1" dirty="0" smtClean="0"/>
                        <a:t>Показатели цели</a:t>
                      </a:r>
                      <a:endParaRPr lang="ru-RU" sz="1200" b="1" dirty="0"/>
                    </a:p>
                  </a:txBody>
                  <a:tcPr anchor="ctr">
                    <a:solidFill>
                      <a:schemeClr val="bg2">
                        <a:lumMod val="50000"/>
                      </a:schemeClr>
                    </a:solidFill>
                  </a:tcPr>
                </a:tc>
                <a:tc>
                  <a:txBody>
                    <a:bodyPr/>
                    <a:lstStyle/>
                    <a:p>
                      <a:pPr algn="ctr"/>
                      <a:r>
                        <a:rPr lang="ru-RU" sz="1200" b="1" dirty="0" smtClean="0"/>
                        <a:t>План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r>
              <a:tr h="489395">
                <a:tc>
                  <a:txBody>
                    <a:bodyPr/>
                    <a:lstStyle/>
                    <a:p>
                      <a:pPr algn="l">
                        <a:spcAft>
                          <a:spcPts val="0"/>
                        </a:spcAft>
                      </a:pPr>
                      <a:r>
                        <a:rPr lang="ru-RU" sz="1400" b="1" dirty="0">
                          <a:effectLst/>
                          <a:latin typeface="+mn-lt"/>
                          <a:cs typeface="Times New Roman"/>
                        </a:rPr>
                        <a:t>Индекс участия населения </a:t>
                      </a:r>
                      <a:r>
                        <a:rPr lang="ru-RU" sz="1400" b="1" dirty="0" err="1">
                          <a:effectLst/>
                          <a:latin typeface="+mn-lt"/>
                          <a:cs typeface="Times New Roman"/>
                        </a:rPr>
                        <a:t>Каргасокского</a:t>
                      </a:r>
                      <a:r>
                        <a:rPr lang="ru-RU" sz="1400" b="1" dirty="0">
                          <a:effectLst/>
                          <a:latin typeface="+mn-lt"/>
                          <a:cs typeface="Times New Roman"/>
                        </a:rPr>
                        <a:t> района в культурно-досуговых мероприятиях, проводимых муниципальными учреждениями культуры, ед. на жителя</a:t>
                      </a:r>
                    </a:p>
                  </a:txBody>
                  <a:tcPr marL="68580" marR="68580" marT="0" marB="0"/>
                </a:tc>
                <a:tc>
                  <a:txBody>
                    <a:bodyPr/>
                    <a:lstStyle/>
                    <a:p>
                      <a:pPr algn="ctr">
                        <a:spcAft>
                          <a:spcPts val="0"/>
                        </a:spcAft>
                      </a:pPr>
                      <a:endParaRPr lang="ru-RU" sz="1600" dirty="0" smtClean="0">
                        <a:effectLst/>
                        <a:latin typeface="+mn-lt"/>
                        <a:cs typeface="Times New Roman"/>
                      </a:endParaRPr>
                    </a:p>
                    <a:p>
                      <a:pPr algn="ctr">
                        <a:spcAft>
                          <a:spcPts val="0"/>
                        </a:spcAft>
                      </a:pPr>
                      <a:r>
                        <a:rPr lang="ru-RU" sz="1600" dirty="0">
                          <a:effectLst/>
                          <a:latin typeface="+mn-lt"/>
                          <a:cs typeface="Times New Roman"/>
                        </a:rPr>
                        <a:t> </a:t>
                      </a:r>
                      <a:r>
                        <a:rPr lang="ru-RU" sz="1600" dirty="0" smtClean="0">
                          <a:effectLst/>
                          <a:latin typeface="+mn-lt"/>
                          <a:cs typeface="Times New Roman"/>
                        </a:rPr>
                        <a:t>9,3</a:t>
                      </a:r>
                      <a:endParaRPr lang="ru-RU" sz="1600" dirty="0">
                        <a:effectLst/>
                        <a:latin typeface="+mn-lt"/>
                        <a:cs typeface="Times New Roman"/>
                      </a:endParaRPr>
                    </a:p>
                  </a:txBody>
                  <a:tcPr marL="68580" marR="68580" marT="0" marB="0"/>
                </a:tc>
                <a:tc>
                  <a:txBody>
                    <a:bodyPr/>
                    <a:lstStyle/>
                    <a:p>
                      <a:pPr algn="ctr">
                        <a:spcAft>
                          <a:spcPts val="0"/>
                        </a:spcAft>
                      </a:pPr>
                      <a:endParaRPr lang="ru-RU" sz="1600" dirty="0" smtClean="0">
                        <a:effectLst/>
                        <a:latin typeface="+mn-lt"/>
                        <a:cs typeface="Times New Roman"/>
                      </a:endParaRPr>
                    </a:p>
                    <a:p>
                      <a:pPr algn="ctr">
                        <a:spcAft>
                          <a:spcPts val="0"/>
                        </a:spcAft>
                      </a:pPr>
                      <a:r>
                        <a:rPr lang="ru-RU" sz="1600" dirty="0">
                          <a:effectLst/>
                          <a:latin typeface="+mn-lt"/>
                          <a:cs typeface="Times New Roman"/>
                        </a:rPr>
                        <a:t> </a:t>
                      </a:r>
                      <a:r>
                        <a:rPr lang="ru-RU" sz="1600" dirty="0" smtClean="0">
                          <a:effectLst/>
                          <a:latin typeface="+mn-lt"/>
                          <a:cs typeface="Times New Roman"/>
                        </a:rPr>
                        <a:t>9,7</a:t>
                      </a:r>
                    </a:p>
                    <a:p>
                      <a:pPr algn="ctr">
                        <a:spcAft>
                          <a:spcPts val="0"/>
                        </a:spcAft>
                      </a:pPr>
                      <a:endParaRPr lang="ru-RU" sz="1600" dirty="0" smtClean="0">
                        <a:effectLst/>
                        <a:latin typeface="+mn-lt"/>
                        <a:cs typeface="Times New Roman"/>
                      </a:endParaRPr>
                    </a:p>
                    <a:p>
                      <a:pPr algn="ctr">
                        <a:spcAft>
                          <a:spcPts val="0"/>
                        </a:spcAft>
                      </a:pPr>
                      <a:endParaRPr lang="ru-RU" sz="1600" dirty="0">
                        <a:effectLst/>
                        <a:latin typeface="+mn-lt"/>
                        <a:cs typeface="Times New Roman"/>
                      </a:endParaRPr>
                    </a:p>
                  </a:txBody>
                  <a:tcPr marL="68580" marR="68580" marT="0" marB="0"/>
                </a:tc>
              </a:tr>
              <a:tr h="489395">
                <a:tc>
                  <a:txBody>
                    <a:bodyPr/>
                    <a:lstStyle/>
                    <a:p>
                      <a:pPr algn="l">
                        <a:spcAft>
                          <a:spcPts val="0"/>
                        </a:spcAft>
                      </a:pPr>
                      <a:endParaRPr lang="ru-RU" sz="1400" b="1" dirty="0" smtClean="0">
                        <a:effectLst/>
                        <a:latin typeface="+mn-lt"/>
                        <a:cs typeface="Times New Roman"/>
                      </a:endParaRPr>
                    </a:p>
                    <a:p>
                      <a:pPr algn="l">
                        <a:spcAft>
                          <a:spcPts val="0"/>
                        </a:spcAft>
                      </a:pPr>
                      <a:r>
                        <a:rPr lang="ru-RU" sz="1400" b="1" dirty="0" smtClean="0">
                          <a:effectLst/>
                          <a:latin typeface="+mn-lt"/>
                          <a:cs typeface="Times New Roman"/>
                        </a:rPr>
                        <a:t>Количество </a:t>
                      </a:r>
                      <a:r>
                        <a:rPr lang="ru-RU" sz="1400" b="1" dirty="0">
                          <a:effectLst/>
                          <a:latin typeface="+mn-lt"/>
                          <a:cs typeface="Times New Roman"/>
                        </a:rPr>
                        <a:t>субъектов туристской деятельности, ед.</a:t>
                      </a:r>
                    </a:p>
                  </a:txBody>
                  <a:tcPr marL="68580" marR="68580" marT="0" marB="0"/>
                </a:tc>
                <a:tc>
                  <a:txBody>
                    <a:bodyPr/>
                    <a:lstStyle/>
                    <a:p>
                      <a:pPr algn="ctr">
                        <a:spcAft>
                          <a:spcPts val="0"/>
                        </a:spcAft>
                      </a:pPr>
                      <a:endParaRPr lang="ru-RU" sz="1600" dirty="0" smtClean="0">
                        <a:effectLst/>
                        <a:latin typeface="+mn-lt"/>
                        <a:cs typeface="Times New Roman"/>
                      </a:endParaRPr>
                    </a:p>
                    <a:p>
                      <a:pPr algn="ctr">
                        <a:spcAft>
                          <a:spcPts val="0"/>
                        </a:spcAft>
                      </a:pPr>
                      <a:r>
                        <a:rPr lang="ru-RU" sz="1600" dirty="0" smtClean="0">
                          <a:effectLst/>
                          <a:latin typeface="+mn-lt"/>
                          <a:cs typeface="Times New Roman"/>
                        </a:rPr>
                        <a:t>2</a:t>
                      </a:r>
                      <a:endParaRPr lang="ru-RU" sz="1600" dirty="0">
                        <a:effectLst/>
                        <a:latin typeface="+mn-lt"/>
                        <a:cs typeface="Times New Roman"/>
                      </a:endParaRPr>
                    </a:p>
                  </a:txBody>
                  <a:tcPr marL="68580" marR="68580" marT="0" marB="0"/>
                </a:tc>
                <a:tc>
                  <a:txBody>
                    <a:bodyPr/>
                    <a:lstStyle/>
                    <a:p>
                      <a:pPr algn="ctr">
                        <a:spcAft>
                          <a:spcPts val="0"/>
                        </a:spcAft>
                      </a:pPr>
                      <a:endParaRPr lang="ru-RU" sz="1600" dirty="0" smtClean="0">
                        <a:effectLst/>
                        <a:latin typeface="+mn-lt"/>
                        <a:cs typeface="Times New Roman"/>
                      </a:endParaRPr>
                    </a:p>
                    <a:p>
                      <a:pPr algn="ctr">
                        <a:spcAft>
                          <a:spcPts val="0"/>
                        </a:spcAft>
                      </a:pPr>
                      <a:r>
                        <a:rPr lang="ru-RU" sz="1600" dirty="0" smtClean="0">
                          <a:effectLst/>
                          <a:latin typeface="+mn-lt"/>
                          <a:cs typeface="Times New Roman"/>
                        </a:rPr>
                        <a:t>2</a:t>
                      </a:r>
                    </a:p>
                    <a:p>
                      <a:pPr algn="ctr">
                        <a:spcAft>
                          <a:spcPts val="0"/>
                        </a:spcAft>
                      </a:pPr>
                      <a:endParaRPr lang="ru-RU" sz="1600" dirty="0" smtClean="0">
                        <a:effectLst/>
                        <a:latin typeface="+mn-lt"/>
                        <a:cs typeface="Times New Roman"/>
                      </a:endParaRPr>
                    </a:p>
                    <a:p>
                      <a:pPr algn="ctr">
                        <a:spcAft>
                          <a:spcPts val="0"/>
                        </a:spcAft>
                      </a:pPr>
                      <a:endParaRPr lang="ru-RU" sz="1600" dirty="0">
                        <a:effectLst/>
                        <a:latin typeface="+mn-lt"/>
                        <a:cs typeface="Times New Roman"/>
                      </a:endParaRPr>
                    </a:p>
                  </a:txBody>
                  <a:tcPr marL="68580" marR="68580" marT="0" marB="0"/>
                </a:tc>
              </a:tr>
            </a:tbl>
          </a:graphicData>
        </a:graphic>
      </p:graphicFrame>
    </p:spTree>
    <p:extLst>
      <p:ext uri="{BB962C8B-B14F-4D97-AF65-F5344CB8AC3E}">
        <p14:creationId xmlns:p14="http://schemas.microsoft.com/office/powerpoint/2010/main" val="858577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141742175"/>
              </p:ext>
            </p:extLst>
          </p:nvPr>
        </p:nvGraphicFramePr>
        <p:xfrm>
          <a:off x="395535" y="1556792"/>
          <a:ext cx="8352930" cy="4495954"/>
        </p:xfrm>
        <a:graphic>
          <a:graphicData uri="http://schemas.openxmlformats.org/drawingml/2006/table">
            <a:tbl>
              <a:tblPr firstRow="1" bandRow="1">
                <a:tableStyleId>{5C22544A-7EE6-4342-B048-85BDC9FD1C3A}</a:tableStyleId>
              </a:tblPr>
              <a:tblGrid>
                <a:gridCol w="4352935"/>
                <a:gridCol w="1479714"/>
                <a:gridCol w="1520282"/>
                <a:gridCol w="999999"/>
              </a:tblGrid>
              <a:tr h="665867">
                <a:tc>
                  <a:txBody>
                    <a:bodyPr/>
                    <a:lstStyle/>
                    <a:p>
                      <a:pPr algn="ctr"/>
                      <a:r>
                        <a:rPr lang="ru-RU" sz="1200" b="1" dirty="0" smtClean="0"/>
                        <a:t>Наименование подпрограммы</a:t>
                      </a:r>
                      <a:endParaRPr lang="ru-RU" sz="1200" b="1" dirty="0"/>
                    </a:p>
                  </a:txBody>
                  <a:tcPr anchor="ctr">
                    <a:solidFill>
                      <a:schemeClr val="bg2">
                        <a:lumMod val="50000"/>
                      </a:schemeClr>
                    </a:solidFill>
                  </a:tcPr>
                </a:tc>
                <a:tc>
                  <a:txBody>
                    <a:bodyPr/>
                    <a:lstStyle/>
                    <a:p>
                      <a:pPr algn="ctr"/>
                      <a:r>
                        <a:rPr lang="ru-RU" sz="1200" b="1" dirty="0" smtClean="0"/>
                        <a:t>План расходов</a:t>
                      </a:r>
                      <a:r>
                        <a:rPr lang="ru-RU" sz="1200" b="1" baseline="0" dirty="0" smtClean="0"/>
                        <a:t> </a:t>
                      </a:r>
                      <a:r>
                        <a:rPr lang="ru-RU" sz="1200" b="1" dirty="0" smtClean="0"/>
                        <a:t>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669336">
                <a:tc>
                  <a:txBody>
                    <a:bodyPr/>
                    <a:lstStyle/>
                    <a:p>
                      <a:pPr algn="l"/>
                      <a:r>
                        <a:rPr kumimoji="0" lang="ru-RU" sz="1400" b="1" kern="1200" dirty="0" smtClean="0">
                          <a:solidFill>
                            <a:schemeClr val="dk1"/>
                          </a:solidFill>
                          <a:effectLst/>
                          <a:latin typeface="+mn-lt"/>
                          <a:ea typeface="+mn-ea"/>
                          <a:cs typeface="+mn-cs"/>
                        </a:rPr>
                        <a:t>Подпрограмма "Развитие культуры в Каргасокском районе"</a:t>
                      </a:r>
                      <a:endParaRPr lang="ru-RU" sz="1400" b="1" dirty="0">
                        <a:latin typeface="+mn-lt"/>
                      </a:endParaRPr>
                    </a:p>
                  </a:txBody>
                  <a:tcPr anchor="ctr"/>
                </a:tc>
                <a:tc>
                  <a:txBody>
                    <a:bodyPr/>
                    <a:lstStyle/>
                    <a:p>
                      <a:pPr algn="ctr">
                        <a:spcAft>
                          <a:spcPts val="0"/>
                        </a:spcAft>
                      </a:pPr>
                      <a:r>
                        <a:rPr lang="ru-RU" sz="1600" dirty="0">
                          <a:effectLst/>
                          <a:latin typeface="+mn-lt"/>
                          <a:ea typeface="Times New Roman"/>
                        </a:rPr>
                        <a:t>67 </a:t>
                      </a:r>
                      <a:r>
                        <a:rPr lang="ru-RU" sz="1600" dirty="0" smtClean="0">
                          <a:effectLst/>
                          <a:latin typeface="+mn-lt"/>
                          <a:ea typeface="Times New Roman"/>
                        </a:rPr>
                        <a:t>608</a:t>
                      </a:r>
                      <a:r>
                        <a:rPr lang="en-US" sz="1600" dirty="0" smtClean="0">
                          <a:effectLst/>
                          <a:latin typeface="+mn-lt"/>
                          <a:ea typeface="Times New Roman"/>
                        </a:rPr>
                        <a:t>,4</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67 </a:t>
                      </a:r>
                      <a:r>
                        <a:rPr lang="ru-RU" sz="1600" dirty="0" smtClean="0">
                          <a:effectLst/>
                          <a:latin typeface="+mn-lt"/>
                          <a:ea typeface="Times New Roman"/>
                        </a:rPr>
                        <a:t>399</a:t>
                      </a:r>
                      <a:r>
                        <a:rPr lang="en-US" sz="1600" dirty="0" smtClean="0">
                          <a:effectLst/>
                          <a:latin typeface="+mn-lt"/>
                          <a:ea typeface="Times New Roman"/>
                        </a:rPr>
                        <a:t>,</a:t>
                      </a:r>
                      <a:r>
                        <a:rPr lang="ru-RU" sz="1600" dirty="0" smtClean="0">
                          <a:effectLst/>
                          <a:latin typeface="+mn-lt"/>
                          <a:ea typeface="Times New Roman"/>
                        </a:rPr>
                        <a:t>9</a:t>
                      </a:r>
                      <a:endParaRPr lang="ru-RU" sz="1600" dirty="0">
                        <a:effectLst/>
                        <a:latin typeface="+mn-lt"/>
                        <a:ea typeface="Times New Roman"/>
                      </a:endParaRPr>
                    </a:p>
                  </a:txBody>
                  <a:tcPr marL="68580" marR="68580" marT="0" marB="0" anchor="ctr"/>
                </a:tc>
                <a:tc>
                  <a:txBody>
                    <a:bodyPr/>
                    <a:lstStyle/>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r>
                        <a:rPr lang="ru-RU" sz="1600" dirty="0" smtClean="0">
                          <a:effectLst/>
                          <a:latin typeface="+mn-lt"/>
                          <a:ea typeface="Times New Roman"/>
                        </a:rPr>
                        <a:t>99,69</a:t>
                      </a:r>
                      <a:r>
                        <a:rPr lang="en-US" sz="1600" dirty="0" smtClean="0">
                          <a:effectLst/>
                          <a:latin typeface="+mn-lt"/>
                          <a:ea typeface="Times New Roman"/>
                        </a:rPr>
                        <a:t>%</a:t>
                      </a: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a:effectLst/>
                        <a:latin typeface="+mn-lt"/>
                        <a:ea typeface="Times New Roman"/>
                      </a:endParaRPr>
                    </a:p>
                  </a:txBody>
                  <a:tcPr marL="68580" marR="68580" marT="0" marB="0" anchor="ctr"/>
                </a:tc>
              </a:tr>
              <a:tr h="669336">
                <a:tc>
                  <a:txBody>
                    <a:bodyPr/>
                    <a:lstStyle/>
                    <a:p>
                      <a:pPr algn="l"/>
                      <a:r>
                        <a:rPr kumimoji="0" lang="ru-RU" sz="1400" b="1" kern="1200" dirty="0" smtClean="0">
                          <a:solidFill>
                            <a:schemeClr val="dk1"/>
                          </a:solidFill>
                          <a:effectLst/>
                          <a:latin typeface="+mn-lt"/>
                          <a:ea typeface="+mn-ea"/>
                          <a:cs typeface="+mn-cs"/>
                        </a:rPr>
                        <a:t>Обеспечивающая подпрограмма (Отдел культуры и туризма)</a:t>
                      </a:r>
                      <a:endParaRPr lang="ru-RU" sz="1400" b="1" dirty="0"/>
                    </a:p>
                  </a:txBody>
                  <a:tcPr anchor="ctr"/>
                </a:tc>
                <a:tc>
                  <a:txBody>
                    <a:bodyPr/>
                    <a:lstStyle/>
                    <a:p>
                      <a:pPr algn="ctr">
                        <a:spcAft>
                          <a:spcPts val="0"/>
                        </a:spcAft>
                      </a:pPr>
                      <a:r>
                        <a:rPr lang="ru-RU" sz="1600" dirty="0">
                          <a:effectLst/>
                          <a:latin typeface="+mn-lt"/>
                          <a:ea typeface="Times New Roman"/>
                        </a:rPr>
                        <a:t>5 </a:t>
                      </a:r>
                      <a:r>
                        <a:rPr lang="ru-RU" sz="1600" dirty="0" smtClean="0">
                          <a:effectLst/>
                          <a:latin typeface="+mn-lt"/>
                          <a:ea typeface="Times New Roman"/>
                        </a:rPr>
                        <a:t>798</a:t>
                      </a:r>
                      <a:r>
                        <a:rPr lang="en-US" sz="1600" dirty="0" smtClean="0">
                          <a:effectLst/>
                          <a:latin typeface="+mn-lt"/>
                          <a:ea typeface="Times New Roman"/>
                        </a:rPr>
                        <a:t>,7</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5 </a:t>
                      </a:r>
                      <a:r>
                        <a:rPr lang="ru-RU" sz="1600" dirty="0" smtClean="0">
                          <a:effectLst/>
                          <a:latin typeface="+mn-lt"/>
                          <a:ea typeface="Times New Roman"/>
                        </a:rPr>
                        <a:t>772</a:t>
                      </a:r>
                      <a:r>
                        <a:rPr lang="en-US" sz="1600" dirty="0" smtClean="0">
                          <a:effectLst/>
                          <a:latin typeface="+mn-lt"/>
                          <a:ea typeface="Times New Roman"/>
                        </a:rPr>
                        <a:t>,</a:t>
                      </a:r>
                      <a:r>
                        <a:rPr lang="ru-RU" sz="1600" dirty="0" smtClean="0">
                          <a:effectLst/>
                          <a:latin typeface="+mn-lt"/>
                          <a:ea typeface="Times New Roman"/>
                        </a:rPr>
                        <a:t>2</a:t>
                      </a:r>
                      <a:endParaRPr lang="ru-RU" sz="1600" dirty="0">
                        <a:effectLst/>
                        <a:latin typeface="+mn-lt"/>
                        <a:ea typeface="Times New Roman"/>
                      </a:endParaRPr>
                    </a:p>
                  </a:txBody>
                  <a:tcPr marL="68580" marR="68580" marT="0" marB="0" anchor="ctr"/>
                </a:tc>
                <a:tc>
                  <a:txBody>
                    <a:bodyPr/>
                    <a:lstStyle/>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r>
                        <a:rPr lang="ru-RU" sz="1600" dirty="0" smtClean="0">
                          <a:effectLst/>
                          <a:latin typeface="+mn-lt"/>
                          <a:ea typeface="Times New Roman"/>
                        </a:rPr>
                        <a:t>99,54</a:t>
                      </a:r>
                      <a:r>
                        <a:rPr lang="en-US" sz="1600" dirty="0" smtClean="0">
                          <a:effectLst/>
                          <a:latin typeface="+mn-lt"/>
                          <a:ea typeface="Times New Roman"/>
                        </a:rPr>
                        <a:t>%</a:t>
                      </a: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a:effectLst/>
                        <a:latin typeface="+mn-lt"/>
                        <a:ea typeface="Times New Roman"/>
                      </a:endParaRPr>
                    </a:p>
                  </a:txBody>
                  <a:tcPr marL="68580" marR="68580" marT="0" marB="0" anchor="ctr"/>
                </a:tc>
              </a:tr>
              <a:tr h="660167">
                <a:tc>
                  <a:txBody>
                    <a:bodyPr/>
                    <a:lstStyle/>
                    <a:p>
                      <a:pPr algn="r"/>
                      <a:r>
                        <a:rPr lang="ru-RU" sz="1800" b="1" dirty="0" smtClean="0"/>
                        <a:t>ВСЕГО</a:t>
                      </a:r>
                      <a:endParaRPr lang="ru-RU" sz="1800" b="1" dirty="0"/>
                    </a:p>
                  </a:txBody>
                  <a:tcPr anchor="ctr"/>
                </a:tc>
                <a:tc>
                  <a:txBody>
                    <a:bodyPr/>
                    <a:lstStyle/>
                    <a:p>
                      <a:pPr algn="ctr">
                        <a:spcAft>
                          <a:spcPts val="0"/>
                        </a:spcAft>
                      </a:pPr>
                      <a:r>
                        <a:rPr lang="ru-RU" sz="1800" b="1" i="0" dirty="0">
                          <a:effectLst/>
                          <a:latin typeface="+mn-lt"/>
                          <a:ea typeface="Times New Roman"/>
                        </a:rPr>
                        <a:t>73 </a:t>
                      </a:r>
                      <a:r>
                        <a:rPr lang="ru-RU" sz="1800" b="1" i="0" dirty="0" smtClean="0">
                          <a:effectLst/>
                          <a:latin typeface="+mn-lt"/>
                          <a:ea typeface="Times New Roman"/>
                        </a:rPr>
                        <a:t>407</a:t>
                      </a:r>
                      <a:r>
                        <a:rPr lang="en-US" sz="1800" b="1" i="0" dirty="0" smtClean="0">
                          <a:effectLst/>
                          <a:latin typeface="+mn-lt"/>
                          <a:ea typeface="Times New Roman"/>
                        </a:rPr>
                        <a:t>,1</a:t>
                      </a:r>
                      <a:endParaRPr lang="ru-RU" sz="1800" b="1" i="0" dirty="0">
                        <a:effectLst/>
                        <a:latin typeface="+mn-lt"/>
                        <a:ea typeface="Times New Roman"/>
                      </a:endParaRPr>
                    </a:p>
                  </a:txBody>
                  <a:tcPr marL="68580" marR="68580" marT="0" marB="0" anchor="ctr"/>
                </a:tc>
                <a:tc>
                  <a:txBody>
                    <a:bodyPr/>
                    <a:lstStyle/>
                    <a:p>
                      <a:pPr algn="ctr">
                        <a:spcAft>
                          <a:spcPts val="0"/>
                        </a:spcAft>
                      </a:pPr>
                      <a:r>
                        <a:rPr lang="ru-RU" sz="1800" b="1" i="0" dirty="0">
                          <a:effectLst/>
                          <a:latin typeface="+mn-lt"/>
                          <a:ea typeface="Times New Roman"/>
                        </a:rPr>
                        <a:t>73 </a:t>
                      </a:r>
                      <a:r>
                        <a:rPr lang="ru-RU" sz="1800" b="1" i="0" dirty="0" smtClean="0">
                          <a:effectLst/>
                          <a:latin typeface="+mn-lt"/>
                          <a:ea typeface="Times New Roman"/>
                        </a:rPr>
                        <a:t>172</a:t>
                      </a:r>
                      <a:r>
                        <a:rPr lang="en-US" sz="1800" b="1" i="0" dirty="0" smtClean="0">
                          <a:effectLst/>
                          <a:latin typeface="+mn-lt"/>
                          <a:ea typeface="Times New Roman"/>
                        </a:rPr>
                        <a:t>,1</a:t>
                      </a:r>
                      <a:endParaRPr lang="ru-RU" sz="1800" b="1" i="0" dirty="0">
                        <a:effectLst/>
                        <a:latin typeface="+mn-lt"/>
                        <a:ea typeface="Times New Roman"/>
                      </a:endParaRPr>
                    </a:p>
                  </a:txBody>
                  <a:tcPr marL="68580" marR="68580" marT="0" marB="0" anchor="ctr"/>
                </a:tc>
                <a:tc>
                  <a:txBody>
                    <a:bodyPr/>
                    <a:lstStyle/>
                    <a:p>
                      <a:pPr algn="ctr">
                        <a:spcAft>
                          <a:spcPts val="0"/>
                        </a:spcAft>
                      </a:pPr>
                      <a:r>
                        <a:rPr lang="ru-RU" sz="1800" b="1" i="0" dirty="0" smtClean="0">
                          <a:effectLst/>
                          <a:latin typeface="+mn-lt"/>
                          <a:ea typeface="Times New Roman"/>
                        </a:rPr>
                        <a:t>99,68</a:t>
                      </a:r>
                      <a:r>
                        <a:rPr lang="en-US" sz="1800" b="1" i="0" dirty="0" smtClean="0">
                          <a:effectLst/>
                          <a:latin typeface="+mn-lt"/>
                          <a:ea typeface="Times New Roman"/>
                        </a:rPr>
                        <a:t>%</a:t>
                      </a:r>
                      <a:endParaRPr lang="ru-RU" sz="1800" b="1" i="0" dirty="0">
                        <a:effectLst/>
                        <a:latin typeface="+mn-lt"/>
                        <a:ea typeface="Times New Roman"/>
                      </a:endParaRPr>
                    </a:p>
                  </a:txBody>
                  <a:tcPr marL="68580" marR="68580" marT="0" marB="0" anchor="ctr"/>
                </a:tc>
              </a:tr>
            </a:tbl>
          </a:graphicData>
        </a:graphic>
      </p:graphicFrame>
      <p:sp>
        <p:nvSpPr>
          <p:cNvPr id="5" name="Объект 2"/>
          <p:cNvSpPr txBox="1">
            <a:spLocks/>
          </p:cNvSpPr>
          <p:nvPr/>
        </p:nvSpPr>
        <p:spPr>
          <a:xfrm>
            <a:off x="2905472" y="1215400"/>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2454856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72608"/>
          </a:xfrm>
        </p:spPr>
        <p:txBody>
          <a:bodyPr>
            <a:noAutofit/>
          </a:bodyPr>
          <a:lstStyle/>
          <a:p>
            <a:pPr marL="0" indent="0" algn="just">
              <a:spcBef>
                <a:spcPts val="0"/>
              </a:spcBef>
              <a:spcAft>
                <a:spcPts val="600"/>
              </a:spcAft>
              <a:buNone/>
            </a:pPr>
            <a:r>
              <a:rPr lang="ru-RU" sz="1600" b="1" u="sng" dirty="0">
                <a:solidFill>
                  <a:schemeClr val="bg2">
                    <a:lumMod val="25000"/>
                  </a:schemeClr>
                </a:solidFill>
              </a:rPr>
              <a:t>Основные направления расходов Подпрограммы 1 «Развитие культуры в Каргасокском районе</a:t>
            </a:r>
            <a:r>
              <a:rPr lang="ru-RU" sz="1600" b="1" u="sng" dirty="0" smtClean="0">
                <a:solidFill>
                  <a:schemeClr val="bg2">
                    <a:lumMod val="25000"/>
                  </a:schemeClr>
                </a:solidFill>
              </a:rPr>
              <a:t>»:</a:t>
            </a:r>
            <a:r>
              <a:rPr lang="ru-RU" sz="1600" dirty="0" smtClean="0">
                <a:solidFill>
                  <a:schemeClr val="bg2">
                    <a:lumMod val="25000"/>
                  </a:schemeClr>
                </a:solidFill>
              </a:rPr>
              <a:t> </a:t>
            </a:r>
            <a:r>
              <a:rPr lang="ru-RU" sz="1600" dirty="0">
                <a:solidFill>
                  <a:schemeClr val="bg2">
                    <a:lumMod val="25000"/>
                  </a:schemeClr>
                </a:solidFill>
              </a:rPr>
              <a:t>обеспечение деятельности Центральной районной библиотеки, районного Дома культуры, Детской школы искусств; организация проведения культурно-досуговых,  праздничных мероприятий и деятельности коллективов художественной самодеятельности, развитие народных художественных промыслов и ремесел, пополнение фондов библиотек и Музея искусств народов Севера, приобретение  одежды сцены и контрабаса для Дома </a:t>
            </a:r>
            <a:r>
              <a:rPr lang="ru-RU" sz="1600" dirty="0" smtClean="0">
                <a:solidFill>
                  <a:schemeClr val="bg2">
                    <a:lumMod val="25000"/>
                  </a:schemeClr>
                </a:solidFill>
              </a:rPr>
              <a:t>культуры, </a:t>
            </a:r>
            <a:r>
              <a:rPr lang="ru-RU" sz="1600" dirty="0">
                <a:solidFill>
                  <a:schemeClr val="bg2">
                    <a:lumMod val="25000"/>
                  </a:schemeClr>
                </a:solidFill>
              </a:rPr>
              <a:t>баяна для Каргасокской ДШИ.</a:t>
            </a:r>
          </a:p>
          <a:p>
            <a:pPr marL="0" indent="0" algn="just">
              <a:spcBef>
                <a:spcPts val="0"/>
              </a:spcBef>
              <a:spcAft>
                <a:spcPts val="600"/>
              </a:spcAft>
              <a:buNone/>
            </a:pPr>
            <a:r>
              <a:rPr lang="ru-RU" sz="1600" dirty="0" smtClean="0">
                <a:solidFill>
                  <a:schemeClr val="bg2">
                    <a:lumMod val="25000"/>
                  </a:schemeClr>
                </a:solidFill>
              </a:rPr>
              <a:t>В </a:t>
            </a:r>
            <a:r>
              <a:rPr lang="ru-RU" sz="1600" dirty="0">
                <a:solidFill>
                  <a:schemeClr val="bg2">
                    <a:lumMod val="25000"/>
                  </a:schemeClr>
                </a:solidFill>
              </a:rPr>
              <a:t>2016  году  в рамках подпрограммы   проведен капитальный   ремонт  зданий  Большегривского БДЦ (объем финансирования объекта составляет 534,8,0 тыс. руб.), Бондарского БДЦ  (объем финансирования – 863,5 тыс. руб.), Березовского БДЦ (объем финансирования 1071,8 тыс. руб.). </a:t>
            </a:r>
          </a:p>
          <a:p>
            <a:pPr marL="0" indent="0" algn="just">
              <a:spcBef>
                <a:spcPts val="0"/>
              </a:spcBef>
              <a:spcAft>
                <a:spcPts val="600"/>
              </a:spcAft>
              <a:buNone/>
            </a:pPr>
            <a:r>
              <a:rPr lang="ru-RU" sz="1600" b="1" u="sng" dirty="0" smtClean="0">
                <a:solidFill>
                  <a:schemeClr val="bg2">
                    <a:lumMod val="25000"/>
                  </a:schemeClr>
                </a:solidFill>
              </a:rPr>
              <a:t>Подпрограмма </a:t>
            </a:r>
            <a:r>
              <a:rPr lang="ru-RU" sz="1600" b="1" u="sng" dirty="0">
                <a:solidFill>
                  <a:schemeClr val="bg2">
                    <a:lumMod val="25000"/>
                  </a:schemeClr>
                </a:solidFill>
              </a:rPr>
              <a:t>2 «Развитие внутреннего и въездного туризма на территории Каргасокского района»</a:t>
            </a:r>
            <a:r>
              <a:rPr lang="ru-RU" sz="1600" dirty="0">
                <a:solidFill>
                  <a:schemeClr val="bg2">
                    <a:lumMod val="25000"/>
                  </a:schemeClr>
                </a:solidFill>
              </a:rPr>
              <a:t>  в 2016 году не финансировалась.</a:t>
            </a:r>
          </a:p>
          <a:p>
            <a:pPr marL="0" indent="0" algn="just">
              <a:spcBef>
                <a:spcPts val="0"/>
              </a:spcBef>
              <a:spcAft>
                <a:spcPts val="600"/>
              </a:spcAft>
              <a:buNone/>
            </a:pPr>
            <a:r>
              <a:rPr lang="ru-RU" sz="1600" b="1" u="sng" dirty="0" smtClean="0">
                <a:solidFill>
                  <a:schemeClr val="bg2">
                    <a:lumMod val="25000"/>
                  </a:schemeClr>
                </a:solidFill>
              </a:rPr>
              <a:t>Обеспечивающая </a:t>
            </a:r>
            <a:r>
              <a:rPr lang="ru-RU" sz="1600" b="1" u="sng" dirty="0">
                <a:solidFill>
                  <a:schemeClr val="bg2">
                    <a:lumMod val="25000"/>
                  </a:schemeClr>
                </a:solidFill>
              </a:rPr>
              <a:t>подпрограмма</a:t>
            </a:r>
            <a:r>
              <a:rPr lang="ru-RU" sz="1600" dirty="0">
                <a:solidFill>
                  <a:schemeClr val="bg2">
                    <a:lumMod val="25000"/>
                  </a:schemeClr>
                </a:solidFill>
              </a:rPr>
              <a:t> направлена на обеспечение деятельности Отдела культуры и туризма Администрации Каргасокского района.</a:t>
            </a:r>
          </a:p>
          <a:p>
            <a:pPr marL="0" indent="0" algn="just">
              <a:spcBef>
                <a:spcPts val="0"/>
              </a:spcBef>
              <a:spcAft>
                <a:spcPts val="600"/>
              </a:spcAft>
              <a:buNone/>
            </a:pPr>
            <a:r>
              <a:rPr lang="ru-RU" sz="1600" dirty="0" smtClean="0">
                <a:solidFill>
                  <a:schemeClr val="bg2">
                    <a:lumMod val="25000"/>
                  </a:schemeClr>
                </a:solidFill>
              </a:rPr>
              <a:t>По </a:t>
            </a:r>
            <a:r>
              <a:rPr lang="ru-RU" sz="1600" dirty="0">
                <a:solidFill>
                  <a:schemeClr val="bg2">
                    <a:lumMod val="25000"/>
                  </a:schemeClr>
                </a:solidFill>
              </a:rPr>
              <a:t>итогам реализации  муниципальной программы  в 2016 году произошло   увеличение численности участников культурно-досуговых мероприятий, количества мероприятий по пропаганде и развитию народных художественных промыслов и ремесел,  степени вовлечения населения Каргасокского района в культурно-досуговые мероприятия,  количества учащихся МБОУДО «Каргасокская ДШИ</a:t>
            </a:r>
            <a:r>
              <a:rPr lang="ru-RU" sz="1600" dirty="0" smtClean="0">
                <a:solidFill>
                  <a:schemeClr val="bg2">
                    <a:lumMod val="25000"/>
                  </a:schemeClr>
                </a:solidFill>
              </a:rPr>
              <a:t>».</a:t>
            </a:r>
          </a:p>
        </p:txBody>
      </p:sp>
    </p:spTree>
    <p:extLst>
      <p:ext uri="{BB962C8B-B14F-4D97-AF65-F5344CB8AC3E}">
        <p14:creationId xmlns:p14="http://schemas.microsoft.com/office/powerpoint/2010/main" val="2962130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476672"/>
            <a:ext cx="8507288" cy="1143000"/>
          </a:xfrm>
        </p:spPr>
        <p:txBody>
          <a:bodyPr>
            <a:noAutofit/>
          </a:bodyPr>
          <a:lstStyle/>
          <a:p>
            <a:r>
              <a:rPr lang="ru-RU" sz="2400" dirty="0" smtClean="0"/>
              <a:t>3.3. Исполнение муниципальной программы «</a:t>
            </a:r>
            <a:r>
              <a:rPr lang="ru-RU" sz="2400" dirty="0"/>
              <a:t>Обеспечение доступным и комфортным жильем и коммунальными услугами жителей муниципального образования </a:t>
            </a:r>
            <a:r>
              <a:rPr lang="ru-RU" sz="2400" dirty="0" smtClean="0"/>
              <a:t>«Каргасокский район»»</a:t>
            </a:r>
            <a:endParaRPr lang="ru-RU" sz="2400" dirty="0"/>
          </a:p>
        </p:txBody>
      </p:sp>
      <p:sp>
        <p:nvSpPr>
          <p:cNvPr id="6" name="Прямоугольник 5"/>
          <p:cNvSpPr/>
          <p:nvPr/>
        </p:nvSpPr>
        <p:spPr>
          <a:xfrm>
            <a:off x="539552" y="1824787"/>
            <a:ext cx="8136904" cy="2385268"/>
          </a:xfrm>
          <a:prstGeom prst="rect">
            <a:avLst/>
          </a:prstGeom>
        </p:spPr>
        <p:txBody>
          <a:bodyPr wrap="square">
            <a:spAutoFit/>
          </a:bodyPr>
          <a:lstStyle/>
          <a:p>
            <a:pPr algn="just">
              <a:spcAft>
                <a:spcPts val="600"/>
              </a:spcAft>
            </a:pPr>
            <a:r>
              <a:rPr lang="ru-RU" b="1" u="sng" dirty="0">
                <a:solidFill>
                  <a:schemeClr val="bg2">
                    <a:lumMod val="25000"/>
                  </a:schemeClr>
                </a:solidFill>
              </a:rPr>
              <a:t>Цель </a:t>
            </a:r>
            <a:r>
              <a:rPr lang="ru-RU" b="1" u="sng" dirty="0" smtClean="0">
                <a:solidFill>
                  <a:schemeClr val="bg2">
                    <a:lumMod val="25000"/>
                  </a:schemeClr>
                </a:solidFill>
              </a:rPr>
              <a:t>Муниципальной программы:</a:t>
            </a:r>
            <a:r>
              <a:rPr lang="ru-RU" b="1" dirty="0" smtClean="0">
                <a:solidFill>
                  <a:schemeClr val="bg2">
                    <a:lumMod val="25000"/>
                  </a:schemeClr>
                </a:solidFill>
              </a:rPr>
              <a:t> </a:t>
            </a:r>
          </a:p>
          <a:p>
            <a:pPr algn="just"/>
            <a:endParaRPr lang="ru-RU" dirty="0" smtClean="0">
              <a:solidFill>
                <a:schemeClr val="bg2">
                  <a:lumMod val="25000"/>
                </a:schemeClr>
              </a:solidFill>
            </a:endParaRPr>
          </a:p>
          <a:p>
            <a:pPr algn="just"/>
            <a:r>
              <a:rPr lang="ru-RU" dirty="0" smtClean="0">
                <a:solidFill>
                  <a:schemeClr val="bg2">
                    <a:lumMod val="25000"/>
                  </a:schemeClr>
                </a:solidFill>
              </a:rPr>
              <a:t>Повышение </a:t>
            </a:r>
            <a:r>
              <a:rPr lang="ru-RU" dirty="0">
                <a:solidFill>
                  <a:schemeClr val="bg2">
                    <a:lumMod val="25000"/>
                  </a:schemeClr>
                </a:solidFill>
              </a:rPr>
              <a:t>доступности жилья и улучшение качества жилищного обеспечения населения муниципального образования «Каргасокский район</a:t>
            </a:r>
            <a:r>
              <a:rPr lang="ru-RU" dirty="0" smtClean="0">
                <a:solidFill>
                  <a:schemeClr val="bg2">
                    <a:lumMod val="25000"/>
                  </a:schemeClr>
                </a:solidFill>
              </a:rPr>
              <a:t>»</a:t>
            </a:r>
            <a:r>
              <a:rPr lang="en-US" dirty="0" smtClean="0">
                <a:solidFill>
                  <a:schemeClr val="bg2">
                    <a:lumMod val="25000"/>
                  </a:schemeClr>
                </a:solidFill>
              </a:rPr>
              <a:t> </a:t>
            </a:r>
            <a:r>
              <a:rPr lang="ru-RU" dirty="0" smtClean="0">
                <a:solidFill>
                  <a:schemeClr val="bg2">
                    <a:lumMod val="25000"/>
                  </a:schemeClr>
                </a:solidFill>
              </a:rPr>
              <a:t>и повышение </a:t>
            </a:r>
            <a:r>
              <a:rPr lang="ru-RU" dirty="0">
                <a:solidFill>
                  <a:schemeClr val="bg2">
                    <a:lumMod val="25000"/>
                  </a:schemeClr>
                </a:solidFill>
              </a:rPr>
              <a:t>качества и надежности предоставления жилищно-коммунальных услуг населению муниципального образования «Каргасокский район</a:t>
            </a:r>
            <a:r>
              <a:rPr lang="ru-RU" dirty="0" smtClean="0">
                <a:solidFill>
                  <a:schemeClr val="bg2">
                    <a:lumMod val="25000"/>
                  </a:schemeClr>
                </a:solidFill>
              </a:rPr>
              <a:t>».</a:t>
            </a:r>
            <a:endParaRPr lang="ru-RU" dirty="0">
              <a:solidFill>
                <a:schemeClr val="bg2">
                  <a:lumMod val="25000"/>
                </a:schemeClr>
              </a:solidFill>
            </a:endParaRPr>
          </a:p>
          <a:p>
            <a:endParaRPr lang="ru-RU" dirty="0"/>
          </a:p>
        </p:txBody>
      </p:sp>
    </p:spTree>
    <p:extLst>
      <p:ext uri="{BB962C8B-B14F-4D97-AF65-F5344CB8AC3E}">
        <p14:creationId xmlns:p14="http://schemas.microsoft.com/office/powerpoint/2010/main" val="3495115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464099830"/>
              </p:ext>
            </p:extLst>
          </p:nvPr>
        </p:nvGraphicFramePr>
        <p:xfrm>
          <a:off x="603445" y="1195585"/>
          <a:ext cx="8001003" cy="5076399"/>
        </p:xfrm>
        <a:graphic>
          <a:graphicData uri="http://schemas.openxmlformats.org/drawingml/2006/table">
            <a:tbl>
              <a:tblPr firstRow="1" bandRow="1">
                <a:tableStyleId>{5C22544A-7EE6-4342-B048-85BDC9FD1C3A}</a:tableStyleId>
              </a:tblPr>
              <a:tblGrid>
                <a:gridCol w="4736594"/>
                <a:gridCol w="1610133"/>
                <a:gridCol w="1654276"/>
              </a:tblGrid>
              <a:tr h="478390">
                <a:tc>
                  <a:txBody>
                    <a:bodyPr/>
                    <a:lstStyle/>
                    <a:p>
                      <a:pPr algn="ctr"/>
                      <a:r>
                        <a:rPr lang="ru-RU" sz="1200" b="1" dirty="0" smtClean="0"/>
                        <a:t>Показатели цели</a:t>
                      </a:r>
                      <a:endParaRPr lang="ru-RU" sz="1200" b="1" dirty="0"/>
                    </a:p>
                  </a:txBody>
                  <a:tcPr anchor="ctr">
                    <a:solidFill>
                      <a:schemeClr val="bg2">
                        <a:lumMod val="50000"/>
                      </a:schemeClr>
                    </a:solidFill>
                  </a:tcPr>
                </a:tc>
                <a:tc>
                  <a:txBody>
                    <a:bodyPr/>
                    <a:lstStyle/>
                    <a:p>
                      <a:pPr algn="ctr"/>
                      <a:r>
                        <a:rPr lang="ru-RU" sz="1200" b="1" dirty="0" smtClean="0"/>
                        <a:t>План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r>
              <a:tr h="578104">
                <a:tc>
                  <a:txBody>
                    <a:bodyPr/>
                    <a:lstStyle/>
                    <a:p>
                      <a:pPr algn="l">
                        <a:spcAft>
                          <a:spcPts val="0"/>
                        </a:spcAft>
                      </a:pPr>
                      <a:r>
                        <a:rPr lang="ru-RU" sz="1200" b="1" dirty="0" smtClean="0">
                          <a:latin typeface="+mn-lt"/>
                        </a:rPr>
                        <a:t>Доля граждан, улучшивших жилищные условия в рамках подпрограмм, от общей численности, признанных участниками</a:t>
                      </a:r>
                      <a:endParaRPr lang="ru-RU" sz="1200" b="1" dirty="0">
                        <a:effectLst/>
                        <a:latin typeface="+mn-lt"/>
                        <a:cs typeface="Times New Roman"/>
                      </a:endParaRPr>
                    </a:p>
                  </a:txBody>
                  <a:tcPr marL="68580" marR="68580" marT="0" marB="0"/>
                </a:tc>
                <a:tc>
                  <a:txBody>
                    <a:bodyPr/>
                    <a:lstStyle/>
                    <a:p>
                      <a:pPr algn="ctr">
                        <a:spcAft>
                          <a:spcPts val="0"/>
                        </a:spcAft>
                      </a:pPr>
                      <a:r>
                        <a:rPr lang="ru-RU" sz="1600" dirty="0" smtClean="0">
                          <a:effectLst/>
                          <a:latin typeface="+mn-lt"/>
                          <a:cs typeface="Times New Roman"/>
                        </a:rPr>
                        <a:t>53,64%</a:t>
                      </a:r>
                      <a:endParaRPr lang="ru-RU" sz="1600" dirty="0">
                        <a:effectLst/>
                        <a:latin typeface="+mn-lt"/>
                        <a:cs typeface="Times New Roman"/>
                      </a:endParaRPr>
                    </a:p>
                  </a:txBody>
                  <a:tcPr marL="68580" marR="68580" marT="0" marB="0"/>
                </a:tc>
                <a:tc>
                  <a:txBody>
                    <a:bodyPr/>
                    <a:lstStyle/>
                    <a:p>
                      <a:pPr algn="ctr">
                        <a:spcAft>
                          <a:spcPts val="0"/>
                        </a:spcAft>
                      </a:pPr>
                      <a:r>
                        <a:rPr lang="ru-RU" sz="1600" dirty="0" smtClean="0">
                          <a:effectLst/>
                          <a:latin typeface="+mn-lt"/>
                          <a:cs typeface="Times New Roman"/>
                        </a:rPr>
                        <a:t>53,64%</a:t>
                      </a:r>
                      <a:endParaRPr lang="ru-RU" sz="1600" dirty="0">
                        <a:effectLst/>
                        <a:latin typeface="+mn-lt"/>
                        <a:cs typeface="Times New Roman"/>
                      </a:endParaRPr>
                    </a:p>
                  </a:txBody>
                  <a:tcPr marL="68580" marR="68580" marT="0" marB="0"/>
                </a:tc>
              </a:tr>
              <a:tr h="1076074">
                <a:tc>
                  <a:txBody>
                    <a:bodyPr/>
                    <a:lstStyle/>
                    <a:p>
                      <a:pPr algn="l">
                        <a:spcAft>
                          <a:spcPts val="0"/>
                        </a:spcAft>
                      </a:pPr>
                      <a:r>
                        <a:rPr lang="ru-RU" sz="1200" b="1" dirty="0" smtClean="0">
                          <a:latin typeface="+mn-lt"/>
                        </a:rPr>
                        <a:t>Доля ветеранов Великой Отечественной войны 1941-1945 годов и вдов участников Великой Отечественной войны 1941-1945 годов, которым оказана помощь в ремонте жилых помещений, в общей численности ветеранов Великой Отечественной войны 1941-1945 годов и вдов участников Великой Отечественной войны 1941-1945 годов</a:t>
                      </a:r>
                    </a:p>
                    <a:p>
                      <a:pPr algn="l">
                        <a:spcAft>
                          <a:spcPts val="0"/>
                        </a:spcAft>
                      </a:pPr>
                      <a:endParaRPr lang="ru-RU" sz="1200" b="1" dirty="0">
                        <a:effectLst/>
                        <a:latin typeface="+mn-lt"/>
                        <a:cs typeface="Times New Roman"/>
                      </a:endParaRPr>
                    </a:p>
                  </a:txBody>
                  <a:tcPr marL="68580" marR="68580" marT="0" marB="0"/>
                </a:tc>
                <a:tc>
                  <a:txBody>
                    <a:bodyPr/>
                    <a:lstStyle/>
                    <a:p>
                      <a:pPr algn="ctr">
                        <a:spcAft>
                          <a:spcPts val="0"/>
                        </a:spcAft>
                      </a:pPr>
                      <a:r>
                        <a:rPr lang="ru-RU" sz="1600" dirty="0" smtClean="0">
                          <a:effectLst/>
                          <a:latin typeface="+mn-lt"/>
                          <a:cs typeface="Times New Roman"/>
                        </a:rPr>
                        <a:t>7,5%</a:t>
                      </a:r>
                      <a:endParaRPr lang="ru-RU" sz="1600" dirty="0">
                        <a:effectLst/>
                        <a:latin typeface="+mn-lt"/>
                        <a:cs typeface="Times New Roman"/>
                      </a:endParaRPr>
                    </a:p>
                  </a:txBody>
                  <a:tcPr marL="68580" marR="68580" marT="0" marB="0"/>
                </a:tc>
                <a:tc>
                  <a:txBody>
                    <a:bodyPr/>
                    <a:lstStyle/>
                    <a:p>
                      <a:pPr algn="ctr">
                        <a:spcAft>
                          <a:spcPts val="0"/>
                        </a:spcAft>
                      </a:pPr>
                      <a:r>
                        <a:rPr lang="ru-RU" sz="1600" dirty="0" smtClean="0">
                          <a:effectLst/>
                          <a:latin typeface="+mn-lt"/>
                          <a:cs typeface="Times New Roman"/>
                        </a:rPr>
                        <a:t>7,5%</a:t>
                      </a:r>
                      <a:endParaRPr lang="ru-RU" sz="1600" dirty="0">
                        <a:effectLst/>
                        <a:latin typeface="+mn-lt"/>
                        <a:cs typeface="Times New Roman"/>
                      </a:endParaRPr>
                    </a:p>
                  </a:txBody>
                  <a:tcPr marL="68580" marR="68580" marT="0" marB="0"/>
                </a:tc>
              </a:tr>
              <a:tr h="722354">
                <a:tc>
                  <a:txBody>
                    <a:bodyPr/>
                    <a:lstStyle/>
                    <a:p>
                      <a:pPr algn="l">
                        <a:spcAft>
                          <a:spcPts val="0"/>
                        </a:spcAft>
                      </a:pPr>
                      <a:r>
                        <a:rPr lang="ru-RU" sz="1200" b="1" dirty="0" smtClean="0">
                          <a:cs typeface="Times New Roman" pitchFamily="18" charset="0"/>
                        </a:rPr>
                        <a:t>Доля семей, проживающих в селе Новый Тевриз, которым оказана поддержка в решении жилищной проблемы от общей численности семей села Новый Тевриз</a:t>
                      </a:r>
                      <a:endParaRPr lang="ru-RU" sz="1200" b="1" dirty="0">
                        <a:effectLst/>
                        <a:latin typeface="+mn-lt"/>
                        <a:cs typeface="Times New Roman"/>
                      </a:endParaRPr>
                    </a:p>
                  </a:txBody>
                  <a:tcPr marL="68580" marR="68580" marT="0" marB="0"/>
                </a:tc>
                <a:tc>
                  <a:txBody>
                    <a:bodyPr/>
                    <a:lstStyle/>
                    <a:p>
                      <a:pPr algn="ctr">
                        <a:spcAft>
                          <a:spcPts val="0"/>
                        </a:spcAft>
                      </a:pPr>
                      <a:r>
                        <a:rPr lang="ru-RU" sz="1600" dirty="0" smtClean="0">
                          <a:effectLst/>
                          <a:latin typeface="+mn-lt"/>
                          <a:cs typeface="Times New Roman"/>
                        </a:rPr>
                        <a:t>3,9%</a:t>
                      </a:r>
                      <a:endParaRPr lang="ru-RU" sz="1600" dirty="0">
                        <a:effectLst/>
                        <a:latin typeface="+mn-lt"/>
                        <a:cs typeface="Times New Roman"/>
                      </a:endParaRPr>
                    </a:p>
                  </a:txBody>
                  <a:tcPr marL="68580" marR="68580" marT="0" marB="0"/>
                </a:tc>
                <a:tc>
                  <a:txBody>
                    <a:bodyPr/>
                    <a:lstStyle/>
                    <a:p>
                      <a:pPr algn="ctr">
                        <a:spcAft>
                          <a:spcPts val="0"/>
                        </a:spcAft>
                      </a:pPr>
                      <a:r>
                        <a:rPr lang="ru-RU" sz="1600" dirty="0" smtClean="0">
                          <a:effectLst/>
                          <a:latin typeface="+mn-lt"/>
                          <a:cs typeface="Times New Roman"/>
                        </a:rPr>
                        <a:t>3,9%</a:t>
                      </a:r>
                      <a:endParaRPr lang="ru-RU" sz="1600" dirty="0">
                        <a:effectLst/>
                        <a:latin typeface="+mn-lt"/>
                        <a:cs typeface="Times New Roman"/>
                      </a:endParaRPr>
                    </a:p>
                  </a:txBody>
                  <a:tcPr marL="68580" marR="68580" marT="0" marB="0"/>
                </a:tc>
              </a:tr>
              <a:tr h="651482">
                <a:tc>
                  <a:txBody>
                    <a:bodyPr/>
                    <a:lstStyle/>
                    <a:p>
                      <a:pPr algn="l">
                        <a:spcAft>
                          <a:spcPts val="0"/>
                        </a:spcAft>
                      </a:pPr>
                      <a:r>
                        <a:rPr lang="ru-RU" sz="1200" b="1" dirty="0" smtClean="0">
                          <a:solidFill>
                            <a:prstClr val="black"/>
                          </a:solidFill>
                          <a:ea typeface="Times New Roman" pitchFamily="18" charset="0"/>
                          <a:cs typeface="Calibri" pitchFamily="34" charset="0"/>
                        </a:rPr>
                        <a:t>Доля жилищного фонда, оборудованного водопроводом</a:t>
                      </a:r>
                      <a:endParaRPr lang="ru-RU" sz="1200" b="1" dirty="0">
                        <a:effectLst/>
                        <a:latin typeface="+mn-lt"/>
                        <a:cs typeface="Times New Roman"/>
                      </a:endParaRPr>
                    </a:p>
                  </a:txBody>
                  <a:tcPr marL="68580" marR="68580" marT="0" marB="0"/>
                </a:tc>
                <a:tc>
                  <a:txBody>
                    <a:bodyPr/>
                    <a:lstStyle/>
                    <a:p>
                      <a:pPr algn="ctr">
                        <a:spcAft>
                          <a:spcPts val="0"/>
                        </a:spcAft>
                      </a:pPr>
                      <a:r>
                        <a:rPr lang="ru-RU" sz="1600" dirty="0" smtClean="0">
                          <a:effectLst/>
                          <a:latin typeface="+mn-lt"/>
                          <a:cs typeface="Times New Roman"/>
                        </a:rPr>
                        <a:t>62,33%</a:t>
                      </a:r>
                      <a:endParaRPr lang="ru-RU" sz="1600" dirty="0">
                        <a:effectLst/>
                        <a:latin typeface="+mn-lt"/>
                        <a:cs typeface="Times New Roman"/>
                      </a:endParaRPr>
                    </a:p>
                  </a:txBody>
                  <a:tcPr marL="68580" marR="68580" marT="0" marB="0"/>
                </a:tc>
                <a:tc>
                  <a:txBody>
                    <a:bodyPr/>
                    <a:lstStyle/>
                    <a:p>
                      <a:pPr algn="ctr">
                        <a:spcAft>
                          <a:spcPts val="0"/>
                        </a:spcAft>
                      </a:pPr>
                      <a:r>
                        <a:rPr lang="ru-RU" sz="1600" dirty="0" smtClean="0">
                          <a:effectLst/>
                          <a:latin typeface="+mn-lt"/>
                          <a:cs typeface="Times New Roman"/>
                        </a:rPr>
                        <a:t>63,33%</a:t>
                      </a:r>
                      <a:endParaRPr lang="ru-RU" sz="1600" dirty="0">
                        <a:effectLst/>
                        <a:latin typeface="+mn-lt"/>
                        <a:cs typeface="Times New Roman"/>
                      </a:endParaRPr>
                    </a:p>
                  </a:txBody>
                  <a:tcPr marL="68580" marR="68580" marT="0" marB="0"/>
                </a:tc>
              </a:tr>
              <a:tr h="660309">
                <a:tc>
                  <a:txBody>
                    <a:bodyPr/>
                    <a:lstStyle/>
                    <a:p>
                      <a:pPr algn="l">
                        <a:spcAft>
                          <a:spcPts val="0"/>
                        </a:spcAft>
                      </a:pPr>
                      <a:r>
                        <a:rPr lang="ru-RU" sz="1200" b="1" dirty="0" smtClean="0">
                          <a:solidFill>
                            <a:prstClr val="black"/>
                          </a:solidFill>
                          <a:ea typeface="Times New Roman" pitchFamily="18" charset="0"/>
                          <a:cs typeface="Calibri" pitchFamily="34" charset="0"/>
                        </a:rPr>
                        <a:t>Доля жилищного фонда, оборудованного газом</a:t>
                      </a:r>
                      <a:endParaRPr lang="ru-RU" sz="1200" b="1" dirty="0">
                        <a:effectLst/>
                        <a:latin typeface="+mn-lt"/>
                        <a:cs typeface="Times New Roman"/>
                      </a:endParaRPr>
                    </a:p>
                  </a:txBody>
                  <a:tcPr marL="68580" marR="68580" marT="0" marB="0"/>
                </a:tc>
                <a:tc>
                  <a:txBody>
                    <a:bodyPr/>
                    <a:lstStyle/>
                    <a:p>
                      <a:pPr algn="ctr">
                        <a:spcAft>
                          <a:spcPts val="0"/>
                        </a:spcAft>
                      </a:pPr>
                      <a:r>
                        <a:rPr lang="ru-RU" sz="1600" dirty="0" smtClean="0">
                          <a:effectLst/>
                          <a:latin typeface="+mn-lt"/>
                          <a:cs typeface="Times New Roman"/>
                        </a:rPr>
                        <a:t>36,97%</a:t>
                      </a:r>
                      <a:endParaRPr lang="ru-RU" sz="1600" dirty="0">
                        <a:effectLst/>
                        <a:latin typeface="+mn-lt"/>
                        <a:cs typeface="Times New Roman"/>
                      </a:endParaRPr>
                    </a:p>
                  </a:txBody>
                  <a:tcPr marL="68580" marR="68580" marT="0" marB="0"/>
                </a:tc>
                <a:tc>
                  <a:txBody>
                    <a:bodyPr/>
                    <a:lstStyle/>
                    <a:p>
                      <a:pPr algn="ctr">
                        <a:spcAft>
                          <a:spcPts val="0"/>
                        </a:spcAft>
                      </a:pPr>
                      <a:r>
                        <a:rPr lang="ru-RU" sz="1600" dirty="0" smtClean="0">
                          <a:effectLst/>
                          <a:latin typeface="+mn-lt"/>
                          <a:cs typeface="Times New Roman"/>
                        </a:rPr>
                        <a:t>36,97%</a:t>
                      </a:r>
                      <a:endParaRPr lang="ru-RU" sz="1600" dirty="0">
                        <a:effectLst/>
                        <a:latin typeface="+mn-lt"/>
                        <a:cs typeface="Times New Roman"/>
                      </a:endParaRPr>
                    </a:p>
                  </a:txBody>
                  <a:tcPr marL="68580" marR="68580" marT="0" marB="0"/>
                </a:tc>
              </a:tr>
              <a:tr h="705600">
                <a:tc>
                  <a:txBody>
                    <a:bodyPr/>
                    <a:lstStyle/>
                    <a:p>
                      <a:pPr algn="l">
                        <a:spcAft>
                          <a:spcPts val="0"/>
                        </a:spcAft>
                      </a:pPr>
                      <a:r>
                        <a:rPr lang="ru-RU" sz="1200" b="1" dirty="0" smtClean="0">
                          <a:solidFill>
                            <a:prstClr val="black"/>
                          </a:solidFill>
                          <a:ea typeface="Times New Roman" pitchFamily="18" charset="0"/>
                          <a:cs typeface="Calibri" pitchFamily="34" charset="0"/>
                        </a:rPr>
                        <a:t>Количество аварий на объектах ЖКХ</a:t>
                      </a:r>
                      <a:endParaRPr lang="ru-RU" sz="1200" b="1" dirty="0">
                        <a:effectLst/>
                        <a:latin typeface="+mn-lt"/>
                        <a:cs typeface="Times New Roman"/>
                      </a:endParaRPr>
                    </a:p>
                  </a:txBody>
                  <a:tcPr marL="68580" marR="68580" marT="0" marB="0"/>
                </a:tc>
                <a:tc>
                  <a:txBody>
                    <a:bodyPr/>
                    <a:lstStyle/>
                    <a:p>
                      <a:pPr algn="ctr">
                        <a:spcAft>
                          <a:spcPts val="0"/>
                        </a:spcAft>
                      </a:pPr>
                      <a:r>
                        <a:rPr lang="ru-RU" sz="1600" dirty="0" smtClean="0">
                          <a:effectLst/>
                          <a:latin typeface="+mn-lt"/>
                          <a:cs typeface="Times New Roman"/>
                        </a:rPr>
                        <a:t>0</a:t>
                      </a:r>
                      <a:endParaRPr lang="ru-RU" sz="1600" dirty="0">
                        <a:effectLst/>
                        <a:latin typeface="+mn-lt"/>
                        <a:cs typeface="Times New Roman"/>
                      </a:endParaRPr>
                    </a:p>
                  </a:txBody>
                  <a:tcPr marL="68580" marR="68580" marT="0" marB="0"/>
                </a:tc>
                <a:tc>
                  <a:txBody>
                    <a:bodyPr/>
                    <a:lstStyle/>
                    <a:p>
                      <a:pPr algn="ctr">
                        <a:spcAft>
                          <a:spcPts val="0"/>
                        </a:spcAft>
                      </a:pPr>
                      <a:r>
                        <a:rPr lang="ru-RU" sz="1600" dirty="0" smtClean="0">
                          <a:effectLst/>
                          <a:latin typeface="+mn-lt"/>
                          <a:cs typeface="Times New Roman"/>
                        </a:rPr>
                        <a:t>0</a:t>
                      </a:r>
                      <a:endParaRPr lang="ru-RU" sz="1600" dirty="0">
                        <a:effectLst/>
                        <a:latin typeface="+mn-lt"/>
                        <a:cs typeface="Times New Roman"/>
                      </a:endParaRPr>
                    </a:p>
                  </a:txBody>
                  <a:tcPr marL="68580" marR="68580" marT="0" marB="0"/>
                </a:tc>
              </a:tr>
            </a:tbl>
          </a:graphicData>
        </a:graphic>
      </p:graphicFrame>
    </p:spTree>
    <p:extLst>
      <p:ext uri="{BB962C8B-B14F-4D97-AF65-F5344CB8AC3E}">
        <p14:creationId xmlns:p14="http://schemas.microsoft.com/office/powerpoint/2010/main" val="1967309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071309528"/>
              </p:ext>
            </p:extLst>
          </p:nvPr>
        </p:nvGraphicFramePr>
        <p:xfrm>
          <a:off x="395535" y="1394129"/>
          <a:ext cx="8352930" cy="5313989"/>
        </p:xfrm>
        <a:graphic>
          <a:graphicData uri="http://schemas.openxmlformats.org/drawingml/2006/table">
            <a:tbl>
              <a:tblPr firstRow="1" bandRow="1">
                <a:tableStyleId>{5C22544A-7EE6-4342-B048-85BDC9FD1C3A}</a:tableStyleId>
              </a:tblPr>
              <a:tblGrid>
                <a:gridCol w="4352935"/>
                <a:gridCol w="1479714"/>
                <a:gridCol w="1520282"/>
                <a:gridCol w="999999"/>
              </a:tblGrid>
              <a:tr h="635618">
                <a:tc>
                  <a:txBody>
                    <a:bodyPr/>
                    <a:lstStyle/>
                    <a:p>
                      <a:pPr algn="ctr"/>
                      <a:r>
                        <a:rPr lang="ru-RU" sz="1200" b="1" dirty="0" smtClean="0"/>
                        <a:t>Наименование подпрограммы</a:t>
                      </a:r>
                      <a:endParaRPr lang="ru-RU" sz="1200" b="1" dirty="0"/>
                    </a:p>
                  </a:txBody>
                  <a:tcPr anchor="ctr">
                    <a:solidFill>
                      <a:schemeClr val="bg2">
                        <a:lumMod val="50000"/>
                      </a:schemeClr>
                    </a:solidFill>
                  </a:tcPr>
                </a:tc>
                <a:tc>
                  <a:txBody>
                    <a:bodyPr/>
                    <a:lstStyle/>
                    <a:p>
                      <a:pPr algn="ctr"/>
                      <a:r>
                        <a:rPr lang="ru-RU" sz="1200" b="1" dirty="0" smtClean="0"/>
                        <a:t>План </a:t>
                      </a:r>
                      <a:r>
                        <a:rPr lang="ru-RU" sz="1200" b="1" baseline="0" dirty="0" smtClean="0"/>
                        <a:t> расходов</a:t>
                      </a:r>
                      <a:r>
                        <a:rPr lang="ru-RU" sz="1200" b="1" dirty="0" smtClean="0"/>
                        <a:t>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525028">
                <a:tc>
                  <a:txBody>
                    <a:bodyPr/>
                    <a:lstStyle/>
                    <a:p>
                      <a:pPr algn="l"/>
                      <a:r>
                        <a:rPr kumimoji="0" lang="ru-RU" sz="1400" b="1" kern="1200" dirty="0" smtClean="0">
                          <a:solidFill>
                            <a:schemeClr val="dk1"/>
                          </a:solidFill>
                          <a:effectLst/>
                          <a:latin typeface="+mn-lt"/>
                          <a:ea typeface="+mn-ea"/>
                          <a:cs typeface="+mn-cs"/>
                        </a:rPr>
                        <a:t>Подпрограмма "Ликвидация ветхого и аварийного муниципального жилищного фонда"</a:t>
                      </a:r>
                      <a:endParaRPr lang="ru-RU" sz="1400" b="1" dirty="0"/>
                    </a:p>
                  </a:txBody>
                  <a:tcPr anchor="ctr"/>
                </a:tc>
                <a:tc>
                  <a:txBody>
                    <a:bodyPr/>
                    <a:lstStyle/>
                    <a:p>
                      <a:pPr algn="ctr">
                        <a:spcAft>
                          <a:spcPts val="0"/>
                        </a:spcAft>
                      </a:pPr>
                      <a:r>
                        <a:rPr lang="ru-RU" sz="1600" dirty="0">
                          <a:effectLst/>
                          <a:latin typeface="+mn-lt"/>
                          <a:ea typeface="Times New Roman"/>
                        </a:rPr>
                        <a:t>38 </a:t>
                      </a:r>
                      <a:r>
                        <a:rPr lang="ru-RU" sz="1600" dirty="0" smtClean="0">
                          <a:effectLst/>
                          <a:latin typeface="+mn-lt"/>
                          <a:ea typeface="Times New Roman"/>
                        </a:rPr>
                        <a:t>006</a:t>
                      </a:r>
                      <a:r>
                        <a:rPr lang="en-US" sz="1600" dirty="0" smtClean="0">
                          <a:effectLst/>
                          <a:latin typeface="+mn-lt"/>
                          <a:ea typeface="Times New Roman"/>
                        </a:rPr>
                        <a:t>,8</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38 </a:t>
                      </a:r>
                      <a:r>
                        <a:rPr lang="ru-RU" sz="1600" dirty="0" smtClean="0">
                          <a:effectLst/>
                          <a:latin typeface="+mn-lt"/>
                          <a:ea typeface="Times New Roman"/>
                        </a:rPr>
                        <a:t>006</a:t>
                      </a:r>
                      <a:r>
                        <a:rPr lang="en-US" sz="1600" dirty="0" smtClean="0">
                          <a:effectLst/>
                          <a:latin typeface="+mn-lt"/>
                          <a:ea typeface="Times New Roman"/>
                        </a:rPr>
                        <a:t>,8</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100,00</a:t>
                      </a:r>
                      <a:r>
                        <a:rPr lang="en-US" sz="1600" dirty="0" smtClean="0">
                          <a:effectLst/>
                          <a:latin typeface="+mn-lt"/>
                          <a:ea typeface="Times New Roman"/>
                        </a:rPr>
                        <a:t>%</a:t>
                      </a:r>
                      <a:endParaRPr lang="ru-RU" sz="1600" dirty="0">
                        <a:effectLst/>
                        <a:latin typeface="+mn-lt"/>
                        <a:ea typeface="Times New Roman"/>
                      </a:endParaRPr>
                    </a:p>
                  </a:txBody>
                  <a:tcPr marL="68580" marR="68580" marT="0" marB="0" anchor="ctr"/>
                </a:tc>
              </a:tr>
              <a:tr h="525028">
                <a:tc>
                  <a:txBody>
                    <a:bodyPr/>
                    <a:lstStyle/>
                    <a:p>
                      <a:pPr algn="l"/>
                      <a:r>
                        <a:rPr kumimoji="0" lang="ru-RU" sz="1400" b="1" kern="1200" dirty="0" smtClean="0">
                          <a:solidFill>
                            <a:schemeClr val="dk1"/>
                          </a:solidFill>
                          <a:effectLst/>
                          <a:latin typeface="+mn-lt"/>
                          <a:ea typeface="+mn-ea"/>
                          <a:cs typeface="+mn-cs"/>
                        </a:rPr>
                        <a:t>Подпрограмма "Устойчивое развитие сельских территорий Каргасокского района"</a:t>
                      </a:r>
                      <a:endParaRPr lang="ru-RU" sz="1400" b="1" dirty="0"/>
                    </a:p>
                  </a:txBody>
                  <a:tcPr anchor="ctr"/>
                </a:tc>
                <a:tc>
                  <a:txBody>
                    <a:bodyPr/>
                    <a:lstStyle/>
                    <a:p>
                      <a:pPr algn="ctr">
                        <a:spcAft>
                          <a:spcPts val="0"/>
                        </a:spcAft>
                      </a:pPr>
                      <a:r>
                        <a:rPr lang="ru-RU" sz="1600" dirty="0">
                          <a:effectLst/>
                          <a:latin typeface="+mn-lt"/>
                          <a:ea typeface="Times New Roman"/>
                        </a:rPr>
                        <a:t>22 </a:t>
                      </a:r>
                      <a:r>
                        <a:rPr lang="ru-RU" sz="1600" dirty="0" smtClean="0">
                          <a:effectLst/>
                          <a:latin typeface="+mn-lt"/>
                          <a:ea typeface="Times New Roman"/>
                        </a:rPr>
                        <a:t>947</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10 </a:t>
                      </a:r>
                      <a:r>
                        <a:rPr lang="ru-RU" sz="1600" dirty="0" smtClean="0">
                          <a:effectLst/>
                          <a:latin typeface="+mn-lt"/>
                          <a:ea typeface="Times New Roman"/>
                        </a:rPr>
                        <a:t>855</a:t>
                      </a:r>
                      <a:r>
                        <a:rPr lang="en-US" sz="1600" dirty="0" smtClean="0">
                          <a:effectLst/>
                          <a:latin typeface="+mn-lt"/>
                          <a:ea typeface="Times New Roman"/>
                        </a:rPr>
                        <a:t>,8</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47,31</a:t>
                      </a:r>
                      <a:r>
                        <a:rPr lang="en-US" sz="1600" dirty="0" smtClean="0">
                          <a:effectLst/>
                          <a:latin typeface="+mn-lt"/>
                          <a:ea typeface="Times New Roman"/>
                        </a:rPr>
                        <a:t>%</a:t>
                      </a:r>
                      <a:endParaRPr lang="ru-RU" sz="1600" dirty="0">
                        <a:effectLst/>
                        <a:latin typeface="+mn-lt"/>
                        <a:ea typeface="Times New Roman"/>
                      </a:endParaRPr>
                    </a:p>
                  </a:txBody>
                  <a:tcPr marL="68580" marR="68580" marT="0" marB="0" anchor="ctr"/>
                </a:tc>
              </a:tr>
              <a:tr h="525028">
                <a:tc>
                  <a:txBody>
                    <a:bodyPr/>
                    <a:lstStyle/>
                    <a:p>
                      <a:pPr algn="l"/>
                      <a:r>
                        <a:rPr kumimoji="0" lang="ru-RU" sz="1400" b="1" kern="1200" dirty="0" smtClean="0">
                          <a:solidFill>
                            <a:schemeClr val="dk1"/>
                          </a:solidFill>
                          <a:effectLst/>
                          <a:latin typeface="+mn-lt"/>
                          <a:ea typeface="+mn-ea"/>
                          <a:cs typeface="+mn-cs"/>
                        </a:rPr>
                        <a:t>Подпрограмма "Обеспечение жильем молодых семей в Каргасокском районе"</a:t>
                      </a:r>
                      <a:endParaRPr lang="ru-RU" sz="1400" b="1" dirty="0"/>
                    </a:p>
                  </a:txBody>
                  <a:tcPr anchor="ctr"/>
                </a:tc>
                <a:tc>
                  <a:txBody>
                    <a:bodyPr/>
                    <a:lstStyle/>
                    <a:p>
                      <a:pPr algn="ctr">
                        <a:spcAft>
                          <a:spcPts val="0"/>
                        </a:spcAft>
                      </a:pPr>
                      <a:r>
                        <a:rPr lang="ru-RU" sz="1600" dirty="0">
                          <a:effectLst/>
                          <a:latin typeface="+mn-lt"/>
                          <a:ea typeface="Times New Roman"/>
                        </a:rPr>
                        <a:t>4 </a:t>
                      </a:r>
                      <a:r>
                        <a:rPr lang="ru-RU" sz="1600" dirty="0" smtClean="0">
                          <a:effectLst/>
                          <a:latin typeface="+mn-lt"/>
                          <a:ea typeface="Times New Roman"/>
                        </a:rPr>
                        <a:t>993</a:t>
                      </a:r>
                      <a:r>
                        <a:rPr lang="en-US" sz="1600" dirty="0" smtClean="0">
                          <a:effectLst/>
                          <a:latin typeface="+mn-lt"/>
                          <a:ea typeface="Times New Roman"/>
                        </a:rPr>
                        <a:t>,8</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4 </a:t>
                      </a:r>
                      <a:r>
                        <a:rPr lang="ru-RU" sz="1600" dirty="0" smtClean="0">
                          <a:effectLst/>
                          <a:latin typeface="+mn-lt"/>
                          <a:ea typeface="Times New Roman"/>
                        </a:rPr>
                        <a:t>993</a:t>
                      </a:r>
                      <a:r>
                        <a:rPr lang="en-US" sz="1600" dirty="0" smtClean="0">
                          <a:effectLst/>
                          <a:latin typeface="+mn-lt"/>
                          <a:ea typeface="Times New Roman"/>
                        </a:rPr>
                        <a:t>,8</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100,00</a:t>
                      </a:r>
                      <a:r>
                        <a:rPr lang="en-US" sz="1600" dirty="0" smtClean="0">
                          <a:effectLst/>
                          <a:latin typeface="+mn-lt"/>
                          <a:ea typeface="Times New Roman"/>
                        </a:rPr>
                        <a:t>%</a:t>
                      </a:r>
                      <a:endParaRPr lang="ru-RU" sz="1600" dirty="0">
                        <a:effectLst/>
                        <a:latin typeface="+mn-lt"/>
                        <a:ea typeface="Times New Roman"/>
                      </a:endParaRPr>
                    </a:p>
                  </a:txBody>
                  <a:tcPr marL="68580" marR="68580" marT="0" marB="0" anchor="ctr"/>
                </a:tc>
              </a:tr>
              <a:tr h="525028">
                <a:tc>
                  <a:txBody>
                    <a:bodyPr/>
                    <a:lstStyle/>
                    <a:p>
                      <a:pPr algn="l"/>
                      <a:r>
                        <a:rPr kumimoji="0" lang="ru-RU" sz="1400" b="1" kern="1200" dirty="0" smtClean="0">
                          <a:solidFill>
                            <a:schemeClr val="dk1"/>
                          </a:solidFill>
                          <a:effectLst/>
                          <a:latin typeface="+mn-lt"/>
                          <a:ea typeface="+mn-ea"/>
                          <a:cs typeface="+mn-cs"/>
                        </a:rPr>
                        <a:t>Подпрограмма "Газификация Каргасокского района"</a:t>
                      </a:r>
                      <a:endParaRPr lang="ru-RU" sz="1400" b="1" dirty="0"/>
                    </a:p>
                  </a:txBody>
                  <a:tcPr anchor="ctr"/>
                </a:tc>
                <a:tc>
                  <a:txBody>
                    <a:bodyPr/>
                    <a:lstStyle/>
                    <a:p>
                      <a:pPr algn="ctr">
                        <a:spcAft>
                          <a:spcPts val="0"/>
                        </a:spcAft>
                      </a:pPr>
                      <a:r>
                        <a:rPr lang="ru-RU" sz="1600" dirty="0" smtClean="0">
                          <a:effectLst/>
                          <a:latin typeface="+mn-lt"/>
                          <a:ea typeface="Times New Roman"/>
                        </a:rPr>
                        <a:t>200</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199</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99,50</a:t>
                      </a:r>
                      <a:r>
                        <a:rPr lang="en-US" sz="1600" dirty="0" smtClean="0">
                          <a:effectLst/>
                          <a:latin typeface="+mn-lt"/>
                          <a:ea typeface="Times New Roman"/>
                        </a:rPr>
                        <a:t>%</a:t>
                      </a:r>
                      <a:endParaRPr lang="ru-RU" sz="1600" dirty="0">
                        <a:effectLst/>
                        <a:latin typeface="+mn-lt"/>
                        <a:ea typeface="Times New Roman"/>
                      </a:endParaRPr>
                    </a:p>
                  </a:txBody>
                  <a:tcPr marL="68580" marR="68580" marT="0" marB="0" anchor="ctr"/>
                </a:tc>
              </a:tr>
              <a:tr h="525028">
                <a:tc>
                  <a:txBody>
                    <a:bodyPr/>
                    <a:lstStyle/>
                    <a:p>
                      <a:pPr algn="l"/>
                      <a:r>
                        <a:rPr kumimoji="0" lang="ru-RU" sz="1400" b="1" kern="1200" dirty="0" smtClean="0">
                          <a:solidFill>
                            <a:schemeClr val="dk1"/>
                          </a:solidFill>
                          <a:effectLst/>
                          <a:latin typeface="+mn-lt"/>
                          <a:ea typeface="+mn-ea"/>
                          <a:cs typeface="+mn-cs"/>
                        </a:rPr>
                        <a:t>Подпрограмма "Оказание помощи в ремонте жилья ветеранов Великой Отечественной войны 1941 - 1945 годов"</a:t>
                      </a:r>
                      <a:endParaRPr lang="ru-RU" sz="1400" b="1" dirty="0"/>
                    </a:p>
                  </a:txBody>
                  <a:tcPr anchor="ctr"/>
                </a:tc>
                <a:tc>
                  <a:txBody>
                    <a:bodyPr/>
                    <a:lstStyle/>
                    <a:p>
                      <a:pPr algn="ctr">
                        <a:spcAft>
                          <a:spcPts val="0"/>
                        </a:spcAft>
                      </a:pPr>
                      <a:r>
                        <a:rPr lang="ru-RU" sz="1600" dirty="0">
                          <a:effectLst/>
                          <a:latin typeface="+mn-lt"/>
                          <a:ea typeface="Times New Roman"/>
                        </a:rPr>
                        <a:t>2 </a:t>
                      </a:r>
                      <a:r>
                        <a:rPr lang="ru-RU" sz="1600" dirty="0" smtClean="0">
                          <a:effectLst/>
                          <a:latin typeface="+mn-lt"/>
                          <a:ea typeface="Times New Roman"/>
                        </a:rPr>
                        <a:t>800</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2 </a:t>
                      </a:r>
                      <a:r>
                        <a:rPr lang="ru-RU" sz="1600" dirty="0" smtClean="0">
                          <a:effectLst/>
                          <a:latin typeface="+mn-lt"/>
                          <a:ea typeface="Times New Roman"/>
                        </a:rPr>
                        <a:t>800</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100,00</a:t>
                      </a:r>
                      <a:r>
                        <a:rPr lang="en-US" sz="1600" dirty="0" smtClean="0">
                          <a:effectLst/>
                          <a:latin typeface="+mn-lt"/>
                          <a:ea typeface="Times New Roman"/>
                        </a:rPr>
                        <a:t>%</a:t>
                      </a:r>
                      <a:endParaRPr lang="ru-RU" sz="1600" dirty="0">
                        <a:effectLst/>
                        <a:latin typeface="+mn-lt"/>
                        <a:ea typeface="Times New Roman"/>
                      </a:endParaRPr>
                    </a:p>
                  </a:txBody>
                  <a:tcPr marL="68580" marR="68580" marT="0" marB="0" anchor="ctr"/>
                </a:tc>
              </a:tr>
              <a:tr h="552956">
                <a:tc>
                  <a:txBody>
                    <a:bodyPr/>
                    <a:lstStyle/>
                    <a:p>
                      <a:pPr algn="l"/>
                      <a:r>
                        <a:rPr kumimoji="0" lang="ru-RU" sz="1400" b="1" kern="1200" dirty="0" smtClean="0">
                          <a:solidFill>
                            <a:schemeClr val="dk1"/>
                          </a:solidFill>
                          <a:effectLst/>
                          <a:latin typeface="+mn-lt"/>
                          <a:ea typeface="+mn-ea"/>
                          <a:cs typeface="+mn-cs"/>
                        </a:rPr>
                        <a:t>Обеспечивающая подпрограмма (Администрация Каргасокского района)</a:t>
                      </a:r>
                      <a:endParaRPr lang="ru-RU" sz="1400" b="1" dirty="0"/>
                    </a:p>
                  </a:txBody>
                  <a:tcPr anchor="ctr"/>
                </a:tc>
                <a:tc>
                  <a:txBody>
                    <a:bodyPr/>
                    <a:lstStyle/>
                    <a:p>
                      <a:pPr algn="ctr">
                        <a:spcAft>
                          <a:spcPts val="0"/>
                        </a:spcAft>
                      </a:pPr>
                      <a:r>
                        <a:rPr lang="ru-RU" sz="1600" dirty="0">
                          <a:effectLst/>
                          <a:latin typeface="+mn-lt"/>
                          <a:ea typeface="Times New Roman"/>
                        </a:rPr>
                        <a:t>45 </a:t>
                      </a:r>
                      <a:r>
                        <a:rPr lang="ru-RU" sz="1600" dirty="0" smtClean="0">
                          <a:effectLst/>
                          <a:latin typeface="+mn-lt"/>
                          <a:ea typeface="Times New Roman"/>
                        </a:rPr>
                        <a:t>124</a:t>
                      </a:r>
                      <a:r>
                        <a:rPr lang="en-US" sz="1600" dirty="0" smtClean="0">
                          <a:effectLst/>
                          <a:latin typeface="+mn-lt"/>
                          <a:ea typeface="Times New Roman"/>
                        </a:rPr>
                        <a:t>,1</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44 </a:t>
                      </a:r>
                      <a:r>
                        <a:rPr lang="ru-RU" sz="1600" dirty="0" smtClean="0">
                          <a:effectLst/>
                          <a:latin typeface="+mn-lt"/>
                          <a:ea typeface="Times New Roman"/>
                        </a:rPr>
                        <a:t>041</a:t>
                      </a:r>
                      <a:r>
                        <a:rPr lang="en-US" sz="1600" dirty="0" smtClean="0">
                          <a:effectLst/>
                          <a:latin typeface="+mn-lt"/>
                          <a:ea typeface="Times New Roman"/>
                        </a:rPr>
                        <a:t>,6</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97,60</a:t>
                      </a:r>
                      <a:r>
                        <a:rPr lang="en-US" sz="1600" dirty="0" smtClean="0">
                          <a:effectLst/>
                          <a:latin typeface="+mn-lt"/>
                          <a:ea typeface="Times New Roman"/>
                        </a:rPr>
                        <a:t>%</a:t>
                      </a:r>
                      <a:endParaRPr lang="ru-RU" sz="1600" dirty="0">
                        <a:effectLst/>
                        <a:latin typeface="+mn-lt"/>
                        <a:ea typeface="Times New Roman"/>
                      </a:endParaRPr>
                    </a:p>
                  </a:txBody>
                  <a:tcPr marL="68580" marR="68580" marT="0" marB="0" anchor="ctr"/>
                </a:tc>
              </a:tr>
              <a:tr h="564994">
                <a:tc>
                  <a:txBody>
                    <a:bodyPr/>
                    <a:lstStyle/>
                    <a:p>
                      <a:pPr algn="l"/>
                      <a:r>
                        <a:rPr kumimoji="0" lang="ru-RU" sz="1400" b="1" kern="1200" dirty="0" smtClean="0">
                          <a:solidFill>
                            <a:schemeClr val="dk1"/>
                          </a:solidFill>
                          <a:effectLst/>
                          <a:latin typeface="+mn-lt"/>
                          <a:ea typeface="+mn-ea"/>
                          <a:cs typeface="+mn-cs"/>
                        </a:rPr>
                        <a:t>Обеспечение жильем семей, выезжающих из села Новый Тевриз Каргасокского района</a:t>
                      </a:r>
                      <a:endParaRPr lang="ru-RU" sz="1400" b="1" dirty="0"/>
                    </a:p>
                  </a:txBody>
                  <a:tcPr anchor="ctr"/>
                </a:tc>
                <a:tc>
                  <a:txBody>
                    <a:bodyPr/>
                    <a:lstStyle/>
                    <a:p>
                      <a:pPr algn="ctr">
                        <a:spcAft>
                          <a:spcPts val="0"/>
                        </a:spcAft>
                      </a:pPr>
                      <a:r>
                        <a:rPr lang="ru-RU" sz="1600" dirty="0">
                          <a:effectLst/>
                          <a:latin typeface="+mn-lt"/>
                          <a:ea typeface="Times New Roman"/>
                        </a:rPr>
                        <a:t>1 </a:t>
                      </a:r>
                      <a:r>
                        <a:rPr lang="ru-RU" sz="1600" dirty="0" smtClean="0">
                          <a:effectLst/>
                          <a:latin typeface="+mn-lt"/>
                          <a:ea typeface="Times New Roman"/>
                        </a:rPr>
                        <a:t>359</a:t>
                      </a:r>
                      <a:r>
                        <a:rPr lang="en-US" sz="1600" dirty="0" smtClean="0">
                          <a:effectLst/>
                          <a:latin typeface="+mn-lt"/>
                          <a:ea typeface="Times New Roman"/>
                        </a:rPr>
                        <a:t>,1</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1 </a:t>
                      </a:r>
                      <a:r>
                        <a:rPr lang="ru-RU" sz="1600" dirty="0" smtClean="0">
                          <a:effectLst/>
                          <a:latin typeface="+mn-lt"/>
                          <a:ea typeface="Times New Roman"/>
                        </a:rPr>
                        <a:t>359</a:t>
                      </a:r>
                      <a:r>
                        <a:rPr lang="en-US" sz="1600" dirty="0" smtClean="0">
                          <a:effectLst/>
                          <a:latin typeface="+mn-lt"/>
                          <a:ea typeface="Times New Roman"/>
                        </a:rPr>
                        <a:t>,1</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100,00</a:t>
                      </a:r>
                      <a:r>
                        <a:rPr lang="en-US" sz="1600" dirty="0" smtClean="0">
                          <a:effectLst/>
                          <a:latin typeface="+mn-lt"/>
                          <a:ea typeface="Times New Roman"/>
                        </a:rPr>
                        <a:t>%</a:t>
                      </a:r>
                      <a:endParaRPr lang="ru-RU" sz="1600" dirty="0">
                        <a:effectLst/>
                        <a:latin typeface="+mn-lt"/>
                        <a:ea typeface="Times New Roman"/>
                      </a:endParaRPr>
                    </a:p>
                  </a:txBody>
                  <a:tcPr marL="68580" marR="68580" marT="0" marB="0" anchor="ctr"/>
                </a:tc>
              </a:tr>
              <a:tr h="517835">
                <a:tc>
                  <a:txBody>
                    <a:bodyPr/>
                    <a:lstStyle/>
                    <a:p>
                      <a:pPr algn="r"/>
                      <a:r>
                        <a:rPr lang="ru-RU" sz="1800" b="1" dirty="0" smtClean="0">
                          <a:latin typeface="+mn-lt"/>
                        </a:rPr>
                        <a:t>ВСЕГО</a:t>
                      </a:r>
                      <a:endParaRPr lang="ru-RU" sz="1800" b="1" dirty="0">
                        <a:latin typeface="+mn-lt"/>
                      </a:endParaRPr>
                    </a:p>
                  </a:txBody>
                  <a:tcPr anchor="ctr"/>
                </a:tc>
                <a:tc>
                  <a:txBody>
                    <a:bodyPr/>
                    <a:lstStyle/>
                    <a:p>
                      <a:pPr algn="ctr">
                        <a:spcAft>
                          <a:spcPts val="0"/>
                        </a:spcAft>
                      </a:pPr>
                      <a:r>
                        <a:rPr lang="ru-RU" sz="1800" b="1" dirty="0">
                          <a:effectLst/>
                          <a:latin typeface="+mn-lt"/>
                          <a:ea typeface="Times New Roman"/>
                        </a:rPr>
                        <a:t>115 </a:t>
                      </a:r>
                      <a:r>
                        <a:rPr lang="ru-RU" sz="1800" b="1" dirty="0" smtClean="0">
                          <a:effectLst/>
                          <a:latin typeface="+mn-lt"/>
                          <a:ea typeface="Times New Roman"/>
                        </a:rPr>
                        <a:t>431</a:t>
                      </a:r>
                      <a:r>
                        <a:rPr lang="en-US" sz="1800" b="1" dirty="0" smtClean="0">
                          <a:effectLst/>
                          <a:latin typeface="+mn-lt"/>
                          <a:ea typeface="Times New Roman"/>
                        </a:rPr>
                        <a:t>,1</a:t>
                      </a:r>
                      <a:endParaRPr lang="ru-RU" sz="1800" b="1" dirty="0">
                        <a:effectLst/>
                        <a:latin typeface="+mn-lt"/>
                        <a:ea typeface="Times New Roman"/>
                      </a:endParaRPr>
                    </a:p>
                  </a:txBody>
                  <a:tcPr marL="68580" marR="68580" marT="0" marB="0" anchor="ctr"/>
                </a:tc>
                <a:tc>
                  <a:txBody>
                    <a:bodyPr/>
                    <a:lstStyle/>
                    <a:p>
                      <a:pPr algn="ctr">
                        <a:spcAft>
                          <a:spcPts val="0"/>
                        </a:spcAft>
                      </a:pPr>
                      <a:r>
                        <a:rPr lang="ru-RU" sz="1800" b="1" dirty="0">
                          <a:effectLst/>
                          <a:latin typeface="+mn-lt"/>
                          <a:ea typeface="Times New Roman"/>
                        </a:rPr>
                        <a:t>102 </a:t>
                      </a:r>
                      <a:r>
                        <a:rPr lang="ru-RU" sz="1800" b="1" dirty="0" smtClean="0">
                          <a:effectLst/>
                          <a:latin typeface="+mn-lt"/>
                          <a:ea typeface="Times New Roman"/>
                        </a:rPr>
                        <a:t>256</a:t>
                      </a:r>
                      <a:r>
                        <a:rPr lang="en-US" sz="1800" b="1" dirty="0" smtClean="0">
                          <a:effectLst/>
                          <a:latin typeface="+mn-lt"/>
                          <a:ea typeface="Times New Roman"/>
                        </a:rPr>
                        <a:t>,1</a:t>
                      </a:r>
                      <a:endParaRPr lang="ru-RU" sz="1800" b="1" dirty="0">
                        <a:effectLst/>
                        <a:latin typeface="+mn-lt"/>
                        <a:ea typeface="Times New Roman"/>
                      </a:endParaRPr>
                    </a:p>
                  </a:txBody>
                  <a:tcPr marL="68580" marR="68580" marT="0" marB="0" anchor="ctr"/>
                </a:tc>
                <a:tc>
                  <a:txBody>
                    <a:bodyPr/>
                    <a:lstStyle/>
                    <a:p>
                      <a:pPr algn="ctr">
                        <a:spcAft>
                          <a:spcPts val="0"/>
                        </a:spcAft>
                      </a:pPr>
                      <a:r>
                        <a:rPr lang="ru-RU" sz="1800" b="1" dirty="0" smtClean="0">
                          <a:effectLst/>
                          <a:latin typeface="+mn-lt"/>
                          <a:ea typeface="Times New Roman"/>
                        </a:rPr>
                        <a:t>88,59</a:t>
                      </a:r>
                      <a:r>
                        <a:rPr lang="en-US" sz="1800" b="1" dirty="0" smtClean="0">
                          <a:effectLst/>
                          <a:latin typeface="+mn-lt"/>
                          <a:ea typeface="Times New Roman"/>
                        </a:rPr>
                        <a:t>%</a:t>
                      </a:r>
                      <a:endParaRPr lang="ru-RU" sz="1800" b="1" dirty="0">
                        <a:effectLst/>
                        <a:latin typeface="+mn-lt"/>
                        <a:ea typeface="Times New Roman"/>
                      </a:endParaRPr>
                    </a:p>
                  </a:txBody>
                  <a:tcPr marL="68580" marR="68580" marT="0" marB="0" anchor="ctr"/>
                </a:tc>
              </a:tr>
            </a:tbl>
          </a:graphicData>
        </a:graphic>
      </p:graphicFrame>
      <p:sp>
        <p:nvSpPr>
          <p:cNvPr id="5" name="Объект 2"/>
          <p:cNvSpPr txBox="1">
            <a:spLocks/>
          </p:cNvSpPr>
          <p:nvPr/>
        </p:nvSpPr>
        <p:spPr>
          <a:xfrm>
            <a:off x="2905472" y="1052736"/>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323666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832648"/>
          </a:xfrm>
        </p:spPr>
        <p:txBody>
          <a:bodyPr>
            <a:normAutofit lnSpcReduction="10000"/>
          </a:bodyPr>
          <a:lstStyle/>
          <a:p>
            <a:pPr marL="0" lvl="0" indent="0" algn="just" eaLnBrk="0" fontAlgn="base" hangingPunct="0">
              <a:spcBef>
                <a:spcPct val="0"/>
              </a:spcBef>
              <a:spcAft>
                <a:spcPct val="0"/>
              </a:spcAft>
              <a:buNone/>
            </a:pPr>
            <a:r>
              <a:rPr lang="ru-RU" sz="1600" b="1" i="1" u="sng" dirty="0" smtClean="0">
                <a:solidFill>
                  <a:schemeClr val="bg2">
                    <a:lumMod val="25000"/>
                  </a:schemeClr>
                </a:solidFill>
                <a:ea typeface="Times New Roman" pitchFamily="18" charset="0"/>
                <a:cs typeface="Times New Roman" pitchFamily="18" charset="0"/>
              </a:rPr>
              <a:t>Основные направления расходования средств по Подпрограмме № </a:t>
            </a:r>
            <a:r>
              <a:rPr lang="ru-RU" sz="1600" b="1" i="1" u="sng" dirty="0">
                <a:solidFill>
                  <a:schemeClr val="bg2">
                    <a:lumMod val="25000"/>
                  </a:schemeClr>
                </a:solidFill>
                <a:ea typeface="Times New Roman" pitchFamily="18" charset="0"/>
                <a:cs typeface="Times New Roman" pitchFamily="18" charset="0"/>
              </a:rPr>
              <a:t>1. «Ликвидация ветхого и  аварийного муниципального жилищного фонда</a:t>
            </a:r>
            <a:r>
              <a:rPr lang="ru-RU" sz="1600" b="1" i="1" u="sng" dirty="0" smtClean="0">
                <a:solidFill>
                  <a:schemeClr val="bg2">
                    <a:lumMod val="25000"/>
                  </a:schemeClr>
                </a:solidFill>
                <a:ea typeface="Times New Roman" pitchFamily="18" charset="0"/>
                <a:cs typeface="Times New Roman" pitchFamily="18" charset="0"/>
              </a:rPr>
              <a:t>»:</a:t>
            </a:r>
            <a:endParaRPr lang="ru-RU" sz="1600" b="1" i="1" u="sng" dirty="0">
              <a:solidFill>
                <a:schemeClr val="bg2">
                  <a:lumMod val="25000"/>
                </a:schemeClr>
              </a:solidFill>
              <a:cs typeface="Arial" pitchFamily="34" charset="0"/>
            </a:endParaRPr>
          </a:p>
          <a:p>
            <a:pPr lvl="0" algn="just" eaLnBrk="0" fontAlgn="base" hangingPunct="0">
              <a:spcBef>
                <a:spcPct val="0"/>
              </a:spcBef>
              <a:spcAft>
                <a:spcPct val="0"/>
              </a:spcAft>
            </a:pPr>
            <a:r>
              <a:rPr lang="ru-RU" sz="1600" dirty="0" smtClean="0">
                <a:solidFill>
                  <a:schemeClr val="bg2">
                    <a:lumMod val="25000"/>
                  </a:schemeClr>
                </a:solidFill>
                <a:ea typeface="Times New Roman" pitchFamily="18" charset="0"/>
                <a:cs typeface="Times New Roman" pitchFamily="18" charset="0"/>
              </a:rPr>
              <a:t>Расселение </a:t>
            </a:r>
            <a:r>
              <a:rPr lang="ru-RU" sz="1600" dirty="0">
                <a:solidFill>
                  <a:schemeClr val="bg2">
                    <a:lumMod val="25000"/>
                  </a:schemeClr>
                </a:solidFill>
                <a:ea typeface="Times New Roman" pitchFamily="18" charset="0"/>
                <a:cs typeface="Times New Roman" pitchFamily="18" charset="0"/>
              </a:rPr>
              <a:t>жилищного фонда, признанного аварийным или непригодным для </a:t>
            </a:r>
            <a:r>
              <a:rPr lang="ru-RU" sz="1600" dirty="0" smtClean="0">
                <a:solidFill>
                  <a:schemeClr val="bg2">
                    <a:lumMod val="25000"/>
                  </a:schemeClr>
                </a:solidFill>
                <a:ea typeface="Times New Roman" pitchFamily="18" charset="0"/>
                <a:cs typeface="Times New Roman" pitchFamily="18" charset="0"/>
              </a:rPr>
              <a:t>проживания ( 4 жилых помещения).</a:t>
            </a:r>
          </a:p>
          <a:p>
            <a:pPr marL="0" lvl="0" indent="0" algn="just" eaLnBrk="0" fontAlgn="base" hangingPunct="0">
              <a:spcBef>
                <a:spcPct val="0"/>
              </a:spcBef>
              <a:spcAft>
                <a:spcPct val="0"/>
              </a:spcAft>
              <a:buNone/>
            </a:pPr>
            <a:r>
              <a:rPr lang="ru-RU" sz="1600" b="1" i="1" u="sng" dirty="0">
                <a:solidFill>
                  <a:schemeClr val="bg2">
                    <a:lumMod val="25000"/>
                  </a:schemeClr>
                </a:solidFill>
                <a:ea typeface="Times New Roman" pitchFamily="18" charset="0"/>
                <a:cs typeface="Times New Roman" pitchFamily="18" charset="0"/>
              </a:rPr>
              <a:t>Основные направления расходования средств по </a:t>
            </a:r>
            <a:r>
              <a:rPr lang="ru-RU" sz="1600" b="1" i="1" u="sng" dirty="0" smtClean="0">
                <a:solidFill>
                  <a:schemeClr val="bg2">
                    <a:lumMod val="25000"/>
                  </a:schemeClr>
                </a:solidFill>
                <a:ea typeface="Times New Roman" pitchFamily="18" charset="0"/>
                <a:cs typeface="Times New Roman" pitchFamily="18" charset="0"/>
              </a:rPr>
              <a:t>Подпрограмме № 3. </a:t>
            </a:r>
            <a:r>
              <a:rPr lang="ru-RU" sz="1600" b="1" i="1" u="sng" dirty="0">
                <a:solidFill>
                  <a:schemeClr val="bg2">
                    <a:lumMod val="25000"/>
                  </a:schemeClr>
                </a:solidFill>
                <a:ea typeface="Times New Roman" pitchFamily="18" charset="0"/>
                <a:cs typeface="Times New Roman" pitchFamily="18" charset="0"/>
              </a:rPr>
              <a:t>«Устойчивое развитие  сельских территорий Каргасокского района</a:t>
            </a:r>
            <a:r>
              <a:rPr lang="ru-RU" sz="1600" b="1" i="1" u="sng" dirty="0" smtClean="0">
                <a:solidFill>
                  <a:schemeClr val="bg2">
                    <a:lumMod val="25000"/>
                  </a:schemeClr>
                </a:solidFill>
                <a:ea typeface="Times New Roman" pitchFamily="18" charset="0"/>
                <a:cs typeface="Times New Roman" pitchFamily="18" charset="0"/>
              </a:rPr>
              <a:t>»:</a:t>
            </a:r>
            <a:r>
              <a:rPr lang="ru-RU" sz="1600" dirty="0" smtClean="0">
                <a:solidFill>
                  <a:schemeClr val="bg2">
                    <a:lumMod val="25000"/>
                  </a:schemeClr>
                </a:solidFill>
                <a:ea typeface="Times New Roman" pitchFamily="18" charset="0"/>
                <a:cs typeface="Times New Roman" pitchFamily="18" charset="0"/>
              </a:rPr>
              <a:t> </a:t>
            </a:r>
            <a:endParaRPr lang="ru-RU" sz="1600" dirty="0">
              <a:solidFill>
                <a:schemeClr val="bg2">
                  <a:lumMod val="25000"/>
                </a:schemeClr>
              </a:solidFill>
              <a:cs typeface="Arial" pitchFamily="34" charset="0"/>
            </a:endParaRPr>
          </a:p>
          <a:p>
            <a:pPr lvl="0" algn="just" eaLnBrk="0" fontAlgn="base" hangingPunct="0">
              <a:spcBef>
                <a:spcPct val="0"/>
              </a:spcBef>
              <a:spcAft>
                <a:spcPct val="0"/>
              </a:spcAft>
            </a:pPr>
            <a:r>
              <a:rPr lang="ru-RU" sz="1600" dirty="0" smtClean="0">
                <a:solidFill>
                  <a:schemeClr val="bg2">
                    <a:lumMod val="25000"/>
                  </a:schemeClr>
                </a:solidFill>
                <a:ea typeface="Times New Roman" pitchFamily="18" charset="0"/>
                <a:cs typeface="Times New Roman" pitchFamily="18" charset="0"/>
              </a:rPr>
              <a:t>Строительство  </a:t>
            </a:r>
            <a:r>
              <a:rPr lang="ru-RU" sz="1600" dirty="0">
                <a:solidFill>
                  <a:schemeClr val="bg2">
                    <a:lumMod val="25000"/>
                  </a:schemeClr>
                </a:solidFill>
                <a:ea typeface="Times New Roman" pitchFamily="18" charset="0"/>
                <a:cs typeface="Times New Roman" pitchFamily="18" charset="0"/>
              </a:rPr>
              <a:t>объектов социальной и инженерной инфраструктуры (протяженность построенных газораспределительных сетей – 16,4 км); </a:t>
            </a:r>
            <a:endParaRPr lang="ru-RU" sz="1600" dirty="0">
              <a:solidFill>
                <a:schemeClr val="bg2">
                  <a:lumMod val="25000"/>
                </a:schemeClr>
              </a:solidFill>
              <a:cs typeface="Arial" pitchFamily="34" charset="0"/>
            </a:endParaRPr>
          </a:p>
          <a:p>
            <a:pPr lvl="0" algn="just" eaLnBrk="0" fontAlgn="base" hangingPunct="0">
              <a:spcBef>
                <a:spcPct val="0"/>
              </a:spcBef>
              <a:spcAft>
                <a:spcPct val="0"/>
              </a:spcAft>
            </a:pPr>
            <a:r>
              <a:rPr lang="ru-RU" sz="1600" dirty="0" smtClean="0">
                <a:solidFill>
                  <a:schemeClr val="bg2">
                    <a:lumMod val="25000"/>
                  </a:schemeClr>
                </a:solidFill>
                <a:ea typeface="Times New Roman" pitchFamily="18" charset="0"/>
                <a:cs typeface="Times New Roman" pitchFamily="18" charset="0"/>
              </a:rPr>
              <a:t>Предоставление </a:t>
            </a:r>
            <a:r>
              <a:rPr lang="ru-RU" sz="1600" dirty="0">
                <a:solidFill>
                  <a:schemeClr val="bg2">
                    <a:lumMod val="25000"/>
                  </a:schemeClr>
                </a:solidFill>
                <a:ea typeface="Times New Roman" pitchFamily="18" charset="0"/>
                <a:cs typeface="Times New Roman" pitchFamily="18" charset="0"/>
              </a:rPr>
              <a:t>государственной поддержки на улучшение жилищных условий гражданам,  в том числе молодым семьям и молодым специалистам (количество семей, которым </a:t>
            </a:r>
            <a:r>
              <a:rPr lang="ru-RU" sz="1600" dirty="0" smtClean="0">
                <a:solidFill>
                  <a:schemeClr val="bg2">
                    <a:lumMod val="25000"/>
                  </a:schemeClr>
                </a:solidFill>
                <a:ea typeface="Times New Roman" pitchFamily="18" charset="0"/>
                <a:cs typeface="Times New Roman" pitchFamily="18" charset="0"/>
              </a:rPr>
              <a:t>предоставлена </a:t>
            </a:r>
            <a:r>
              <a:rPr lang="ru-RU" sz="1600" dirty="0">
                <a:solidFill>
                  <a:schemeClr val="bg2">
                    <a:lumMod val="25000"/>
                  </a:schemeClr>
                </a:solidFill>
                <a:ea typeface="Times New Roman" pitchFamily="18" charset="0"/>
                <a:cs typeface="Times New Roman" pitchFamily="18" charset="0"/>
              </a:rPr>
              <a:t>государственная поддержка – 2 семьи</a:t>
            </a:r>
            <a:r>
              <a:rPr lang="ru-RU" sz="1600" dirty="0" smtClean="0">
                <a:solidFill>
                  <a:schemeClr val="bg2">
                    <a:lumMod val="25000"/>
                  </a:schemeClr>
                </a:solidFill>
                <a:ea typeface="Times New Roman" pitchFamily="18" charset="0"/>
                <a:cs typeface="Times New Roman" pitchFamily="18" charset="0"/>
              </a:rPr>
              <a:t>).</a:t>
            </a:r>
          </a:p>
          <a:p>
            <a:pPr marL="0" lvl="0" indent="0" algn="just" eaLnBrk="0" fontAlgn="base" hangingPunct="0">
              <a:spcBef>
                <a:spcPct val="0"/>
              </a:spcBef>
              <a:spcAft>
                <a:spcPct val="0"/>
              </a:spcAft>
              <a:buNone/>
            </a:pPr>
            <a:r>
              <a:rPr lang="ru-RU" sz="1600" b="1" i="1" u="sng" dirty="0">
                <a:solidFill>
                  <a:schemeClr val="bg2">
                    <a:lumMod val="25000"/>
                  </a:schemeClr>
                </a:solidFill>
                <a:ea typeface="Times New Roman" pitchFamily="18" charset="0"/>
                <a:cs typeface="Times New Roman" pitchFamily="18" charset="0"/>
              </a:rPr>
              <a:t>Основные направления расходования средств по </a:t>
            </a:r>
            <a:r>
              <a:rPr lang="ru-RU" sz="1600" b="1" i="1" u="sng" dirty="0" smtClean="0">
                <a:solidFill>
                  <a:schemeClr val="bg2">
                    <a:lumMod val="25000"/>
                  </a:schemeClr>
                </a:solidFill>
                <a:ea typeface="Times New Roman" pitchFamily="18" charset="0"/>
                <a:cs typeface="Times New Roman" pitchFamily="18" charset="0"/>
              </a:rPr>
              <a:t>Подпрограмме № 4. </a:t>
            </a:r>
            <a:r>
              <a:rPr lang="ru-RU" sz="1600" b="1" i="1" u="sng" dirty="0">
                <a:solidFill>
                  <a:schemeClr val="bg2">
                    <a:lumMod val="25000"/>
                  </a:schemeClr>
                </a:solidFill>
                <a:ea typeface="Times New Roman" pitchFamily="18" charset="0"/>
                <a:cs typeface="Times New Roman" pitchFamily="18" charset="0"/>
              </a:rPr>
              <a:t>«Обеспечение жильем молодых семей в Каргасокском районе</a:t>
            </a:r>
            <a:r>
              <a:rPr lang="ru-RU" sz="1600" b="1" i="1" u="sng" dirty="0" smtClean="0">
                <a:solidFill>
                  <a:schemeClr val="bg2">
                    <a:lumMod val="25000"/>
                  </a:schemeClr>
                </a:solidFill>
                <a:ea typeface="Times New Roman" pitchFamily="18" charset="0"/>
                <a:cs typeface="Times New Roman" pitchFamily="18" charset="0"/>
              </a:rPr>
              <a:t>»:</a:t>
            </a:r>
            <a:endParaRPr lang="ru-RU" sz="1600" b="1" i="1" u="sng" dirty="0">
              <a:solidFill>
                <a:schemeClr val="bg2">
                  <a:lumMod val="25000"/>
                </a:schemeClr>
              </a:solidFill>
              <a:cs typeface="Arial" pitchFamily="34" charset="0"/>
            </a:endParaRPr>
          </a:p>
          <a:p>
            <a:pPr lvl="0" algn="just" eaLnBrk="0" fontAlgn="base" hangingPunct="0">
              <a:spcBef>
                <a:spcPct val="0"/>
              </a:spcBef>
              <a:spcAft>
                <a:spcPct val="0"/>
              </a:spcAft>
            </a:pPr>
            <a:r>
              <a:rPr lang="ru-RU" sz="1600" dirty="0" smtClean="0">
                <a:solidFill>
                  <a:schemeClr val="bg2">
                    <a:lumMod val="25000"/>
                  </a:schemeClr>
                </a:solidFill>
                <a:ea typeface="Times New Roman" pitchFamily="18" charset="0"/>
                <a:cs typeface="Times New Roman" pitchFamily="18" charset="0"/>
              </a:rPr>
              <a:t>Оказание </a:t>
            </a:r>
            <a:r>
              <a:rPr lang="ru-RU" sz="1600" dirty="0">
                <a:solidFill>
                  <a:schemeClr val="bg2">
                    <a:lumMod val="25000"/>
                  </a:schemeClr>
                </a:solidFill>
                <a:ea typeface="Times New Roman" pitchFamily="18" charset="0"/>
                <a:cs typeface="Times New Roman" pitchFamily="18" charset="0"/>
              </a:rPr>
              <a:t>молодым семьям государственной поддержки в целях улучшения жилищных условий путем предоставления социальных выплат на приобретение жилых помещений или создание объекта индивидуального жилищного </a:t>
            </a:r>
            <a:r>
              <a:rPr lang="ru-RU" sz="1600" dirty="0" smtClean="0">
                <a:solidFill>
                  <a:schemeClr val="bg2">
                    <a:lumMod val="25000"/>
                  </a:schemeClr>
                </a:solidFill>
                <a:ea typeface="Times New Roman" pitchFamily="18" charset="0"/>
                <a:cs typeface="Times New Roman" pitchFamily="18" charset="0"/>
              </a:rPr>
              <a:t>строительства.</a:t>
            </a:r>
          </a:p>
          <a:p>
            <a:pPr marL="0" lvl="0" indent="0" algn="just" eaLnBrk="0" fontAlgn="base" hangingPunct="0">
              <a:spcBef>
                <a:spcPct val="0"/>
              </a:spcBef>
              <a:spcAft>
                <a:spcPct val="0"/>
              </a:spcAft>
              <a:buNone/>
            </a:pPr>
            <a:r>
              <a:rPr lang="ru-RU" sz="1600" b="1" i="1" u="sng" dirty="0">
                <a:solidFill>
                  <a:schemeClr val="bg2">
                    <a:lumMod val="25000"/>
                  </a:schemeClr>
                </a:solidFill>
                <a:ea typeface="Times New Roman" pitchFamily="18" charset="0"/>
                <a:cs typeface="Times New Roman" pitchFamily="18" charset="0"/>
              </a:rPr>
              <a:t>Основные направления расходования средств по </a:t>
            </a:r>
            <a:r>
              <a:rPr lang="ru-RU" sz="1600" b="1" i="1" u="sng" dirty="0" smtClean="0">
                <a:solidFill>
                  <a:schemeClr val="bg2">
                    <a:lumMod val="25000"/>
                  </a:schemeClr>
                </a:solidFill>
                <a:ea typeface="Times New Roman" pitchFamily="18" charset="0"/>
                <a:cs typeface="Times New Roman" pitchFamily="18" charset="0"/>
              </a:rPr>
              <a:t>Подпрограмме №</a:t>
            </a:r>
            <a:r>
              <a:rPr lang="ru-RU" sz="1600" b="1" i="1" u="sng" dirty="0" smtClean="0">
                <a:solidFill>
                  <a:schemeClr val="bg2">
                    <a:lumMod val="25000"/>
                  </a:schemeClr>
                </a:solidFill>
                <a:cs typeface="Times New Roman" pitchFamily="18" charset="0"/>
              </a:rPr>
              <a:t> 5. </a:t>
            </a:r>
            <a:r>
              <a:rPr lang="ru-RU" sz="1600" b="1" i="1" u="sng" dirty="0">
                <a:solidFill>
                  <a:schemeClr val="bg2">
                    <a:lumMod val="25000"/>
                  </a:schemeClr>
                </a:solidFill>
                <a:cs typeface="Times New Roman" pitchFamily="18" charset="0"/>
              </a:rPr>
              <a:t>«Газификация Каргасокского района»</a:t>
            </a:r>
          </a:p>
          <a:p>
            <a:pPr lvl="0" algn="just" eaLnBrk="0" fontAlgn="base" hangingPunct="0">
              <a:spcBef>
                <a:spcPct val="0"/>
              </a:spcBef>
              <a:spcAft>
                <a:spcPct val="0"/>
              </a:spcAft>
            </a:pPr>
            <a:r>
              <a:rPr lang="ru-RU" sz="1600" dirty="0" smtClean="0">
                <a:solidFill>
                  <a:schemeClr val="bg2">
                    <a:lumMod val="25000"/>
                  </a:schemeClr>
                </a:solidFill>
                <a:ea typeface="Times New Roman" pitchFamily="18" charset="0"/>
                <a:cs typeface="Times New Roman" pitchFamily="18" charset="0"/>
              </a:rPr>
              <a:t>Развитие газораспределительных сетей (оформлен кадастровый паспорт на объект газификации).</a:t>
            </a:r>
            <a:endParaRPr lang="ru-RU" sz="1600" dirty="0">
              <a:solidFill>
                <a:schemeClr val="bg2">
                  <a:lumMod val="25000"/>
                </a:schemeClr>
              </a:solidFill>
              <a:cs typeface="Arial" pitchFamily="34" charset="0"/>
            </a:endParaRPr>
          </a:p>
          <a:p>
            <a:pPr marL="0" lvl="0" indent="0" algn="just" eaLnBrk="0" fontAlgn="base" hangingPunct="0">
              <a:spcBef>
                <a:spcPct val="0"/>
              </a:spcBef>
              <a:spcAft>
                <a:spcPct val="0"/>
              </a:spcAft>
              <a:buNone/>
            </a:pPr>
            <a:r>
              <a:rPr lang="ru-RU" sz="1600" b="1" i="1" u="sng" dirty="0">
                <a:solidFill>
                  <a:schemeClr val="bg2">
                    <a:lumMod val="25000"/>
                  </a:schemeClr>
                </a:solidFill>
                <a:ea typeface="Times New Roman" pitchFamily="18" charset="0"/>
                <a:cs typeface="Times New Roman" pitchFamily="18" charset="0"/>
              </a:rPr>
              <a:t>Основные направления расходования средств по </a:t>
            </a:r>
            <a:r>
              <a:rPr lang="ru-RU" sz="1600" b="1" i="1" u="sng" dirty="0" smtClean="0">
                <a:solidFill>
                  <a:schemeClr val="bg2">
                    <a:lumMod val="25000"/>
                  </a:schemeClr>
                </a:solidFill>
                <a:ea typeface="Times New Roman" pitchFamily="18" charset="0"/>
                <a:cs typeface="Times New Roman" pitchFamily="18" charset="0"/>
              </a:rPr>
              <a:t>Подпрограмме № 6. </a:t>
            </a:r>
            <a:r>
              <a:rPr lang="ru-RU" sz="1600" b="1" i="1" u="sng" dirty="0">
                <a:solidFill>
                  <a:schemeClr val="bg2">
                    <a:lumMod val="25000"/>
                  </a:schemeClr>
                </a:solidFill>
                <a:ea typeface="Times New Roman" pitchFamily="18" charset="0"/>
                <a:cs typeface="Times New Roman" pitchFamily="18" charset="0"/>
              </a:rPr>
              <a:t>«Оказание помощи в ремонте жилья ветеранов Великой Отечественной войны 1941-1945 годов и вдов участников Великой Отечественной войны 1941-1945 годов</a:t>
            </a:r>
            <a:r>
              <a:rPr lang="ru-RU" sz="1600" b="1" i="1" u="sng" dirty="0" smtClean="0">
                <a:solidFill>
                  <a:schemeClr val="bg2">
                    <a:lumMod val="25000"/>
                  </a:schemeClr>
                </a:solidFill>
                <a:ea typeface="Times New Roman" pitchFamily="18" charset="0"/>
                <a:cs typeface="Calibri" pitchFamily="34" charset="0"/>
              </a:rPr>
              <a:t>»:</a:t>
            </a:r>
            <a:endParaRPr lang="ru-RU" sz="1600" b="1" i="1" u="sng" dirty="0">
              <a:solidFill>
                <a:schemeClr val="bg2">
                  <a:lumMod val="25000"/>
                </a:schemeClr>
              </a:solidFill>
              <a:cs typeface="Arial" pitchFamily="34" charset="0"/>
            </a:endParaRPr>
          </a:p>
          <a:p>
            <a:pPr lvl="0" algn="just" eaLnBrk="0" fontAlgn="base" hangingPunct="0">
              <a:spcBef>
                <a:spcPct val="0"/>
              </a:spcBef>
              <a:spcAft>
                <a:spcPct val="0"/>
              </a:spcAft>
            </a:pPr>
            <a:r>
              <a:rPr lang="ru-RU" sz="1600" dirty="0" smtClean="0">
                <a:solidFill>
                  <a:schemeClr val="bg2">
                    <a:lumMod val="25000"/>
                  </a:schemeClr>
                </a:solidFill>
                <a:ea typeface="Times New Roman" pitchFamily="18" charset="0"/>
                <a:cs typeface="Times New Roman" pitchFamily="18" charset="0"/>
              </a:rPr>
              <a:t>Проведение </a:t>
            </a:r>
            <a:r>
              <a:rPr lang="ru-RU" sz="1600" dirty="0">
                <a:solidFill>
                  <a:schemeClr val="bg2">
                    <a:lumMod val="25000"/>
                  </a:schemeClr>
                </a:solidFill>
                <a:ea typeface="Times New Roman" pitchFamily="18" charset="0"/>
                <a:cs typeface="Times New Roman" pitchFamily="18" charset="0"/>
              </a:rPr>
              <a:t>ремонта </a:t>
            </a:r>
            <a:r>
              <a:rPr lang="ru-RU" sz="1600" dirty="0" smtClean="0">
                <a:solidFill>
                  <a:schemeClr val="bg2">
                    <a:lumMod val="25000"/>
                  </a:schemeClr>
                </a:solidFill>
                <a:ea typeface="Times New Roman" pitchFamily="18" charset="0"/>
                <a:cs typeface="Times New Roman" pitchFamily="18" charset="0"/>
              </a:rPr>
              <a:t>14 жилых </a:t>
            </a:r>
            <a:r>
              <a:rPr lang="ru-RU" sz="1600" dirty="0">
                <a:solidFill>
                  <a:schemeClr val="bg2">
                    <a:lumMod val="25000"/>
                  </a:schemeClr>
                </a:solidFill>
                <a:ea typeface="Times New Roman" pitchFamily="18" charset="0"/>
                <a:cs typeface="Times New Roman" pitchFamily="18" charset="0"/>
              </a:rPr>
              <a:t>помещений ветеранов ВОВ и вдов участников </a:t>
            </a:r>
            <a:r>
              <a:rPr lang="ru-RU" sz="1600" dirty="0" smtClean="0">
                <a:solidFill>
                  <a:schemeClr val="bg2">
                    <a:lumMod val="25000"/>
                  </a:schemeClr>
                </a:solidFill>
                <a:ea typeface="Times New Roman" pitchFamily="18" charset="0"/>
                <a:cs typeface="Times New Roman" pitchFamily="18" charset="0"/>
              </a:rPr>
              <a:t>ВОВ.</a:t>
            </a:r>
            <a:endParaRPr lang="ru-RU" sz="1600" dirty="0">
              <a:solidFill>
                <a:schemeClr val="bg2">
                  <a:lumMod val="25000"/>
                </a:schemeClr>
              </a:solidFill>
              <a:ea typeface="Times New Roman" pitchFamily="18" charset="0"/>
              <a:cs typeface="Times New Roman" pitchFamily="18" charset="0"/>
            </a:endParaRPr>
          </a:p>
          <a:p>
            <a:pPr marL="0" lvl="0" indent="0" algn="just" eaLnBrk="0" fontAlgn="base" hangingPunct="0">
              <a:spcBef>
                <a:spcPct val="0"/>
              </a:spcBef>
              <a:spcAft>
                <a:spcPct val="0"/>
              </a:spcAft>
              <a:buNone/>
            </a:pPr>
            <a:endParaRPr lang="ru-RU" sz="1600" dirty="0">
              <a:solidFill>
                <a:schemeClr val="bg2">
                  <a:lumMod val="25000"/>
                </a:schemeClr>
              </a:solidFill>
            </a:endParaRPr>
          </a:p>
        </p:txBody>
      </p:sp>
    </p:spTree>
    <p:extLst>
      <p:ext uri="{BB962C8B-B14F-4D97-AF65-F5344CB8AC3E}">
        <p14:creationId xmlns:p14="http://schemas.microsoft.com/office/powerpoint/2010/main" val="2826253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559896"/>
          </a:xfrm>
        </p:spPr>
        <p:txBody>
          <a:bodyPr>
            <a:normAutofit/>
          </a:bodyPr>
          <a:lstStyle/>
          <a:p>
            <a:pPr marL="0" lvl="0" indent="0" algn="just" eaLnBrk="0" fontAlgn="base" hangingPunct="0">
              <a:spcBef>
                <a:spcPct val="0"/>
              </a:spcBef>
              <a:spcAft>
                <a:spcPct val="0"/>
              </a:spcAft>
              <a:buNone/>
            </a:pPr>
            <a:r>
              <a:rPr lang="ru-RU" sz="1600" b="1" i="1" u="sng" dirty="0">
                <a:solidFill>
                  <a:schemeClr val="bg2">
                    <a:lumMod val="25000"/>
                  </a:schemeClr>
                </a:solidFill>
                <a:ea typeface="Times New Roman" pitchFamily="18" charset="0"/>
                <a:cs typeface="Times New Roman" pitchFamily="18" charset="0"/>
              </a:rPr>
              <a:t>Основные направления расходования средств по Подпрограмме </a:t>
            </a:r>
            <a:r>
              <a:rPr lang="ru-RU" sz="1600" b="1" i="1" u="sng" dirty="0" smtClean="0">
                <a:solidFill>
                  <a:schemeClr val="bg2">
                    <a:lumMod val="25000"/>
                  </a:schemeClr>
                </a:solidFill>
                <a:ea typeface="Times New Roman" pitchFamily="18" charset="0"/>
                <a:cs typeface="Times New Roman" pitchFamily="18" charset="0"/>
              </a:rPr>
              <a:t>№</a:t>
            </a:r>
            <a:r>
              <a:rPr lang="ru-RU" sz="1600" b="1" i="1" u="sng" dirty="0">
                <a:solidFill>
                  <a:schemeClr val="bg2">
                    <a:lumMod val="25000"/>
                  </a:schemeClr>
                </a:solidFill>
                <a:ea typeface="Times New Roman" pitchFamily="18" charset="0"/>
                <a:cs typeface="Times New Roman" pitchFamily="18" charset="0"/>
              </a:rPr>
              <a:t> 7</a:t>
            </a:r>
            <a:r>
              <a:rPr lang="ru-RU" sz="1600" b="1" i="1" u="sng" dirty="0" smtClean="0">
                <a:solidFill>
                  <a:schemeClr val="bg2">
                    <a:lumMod val="25000"/>
                  </a:schemeClr>
                </a:solidFill>
                <a:ea typeface="Times New Roman" pitchFamily="18" charset="0"/>
                <a:cs typeface="Times New Roman" pitchFamily="18" charset="0"/>
              </a:rPr>
              <a:t>. </a:t>
            </a:r>
            <a:r>
              <a:rPr lang="ru-RU" sz="1600" b="1" i="1" u="sng" dirty="0">
                <a:solidFill>
                  <a:schemeClr val="bg2">
                    <a:lumMod val="25000"/>
                  </a:schemeClr>
                </a:solidFill>
                <a:ea typeface="Times New Roman" pitchFamily="18" charset="0"/>
                <a:cs typeface="Times New Roman" pitchFamily="18" charset="0"/>
              </a:rPr>
              <a:t>«Обеспечивающая подпрограмма</a:t>
            </a:r>
            <a:r>
              <a:rPr lang="ru-RU" sz="1600" b="1" i="1" u="sng" dirty="0" smtClean="0">
                <a:solidFill>
                  <a:schemeClr val="bg2">
                    <a:lumMod val="25000"/>
                  </a:schemeClr>
                </a:solidFill>
                <a:ea typeface="Times New Roman" pitchFamily="18" charset="0"/>
                <a:cs typeface="Calibri" pitchFamily="34" charset="0"/>
              </a:rPr>
              <a:t>»:</a:t>
            </a:r>
            <a:endParaRPr lang="ru-RU" sz="1600" b="1" i="1" u="sng" dirty="0">
              <a:solidFill>
                <a:schemeClr val="bg2">
                  <a:lumMod val="25000"/>
                </a:schemeClr>
              </a:solidFill>
              <a:cs typeface="Arial" pitchFamily="34" charset="0"/>
            </a:endParaRPr>
          </a:p>
          <a:p>
            <a:pPr lvl="0" algn="just" eaLnBrk="0" fontAlgn="base" hangingPunct="0">
              <a:spcBef>
                <a:spcPct val="0"/>
              </a:spcBef>
              <a:spcAft>
                <a:spcPct val="0"/>
              </a:spcAft>
            </a:pPr>
            <a:r>
              <a:rPr lang="ru-RU" sz="1600" dirty="0">
                <a:solidFill>
                  <a:schemeClr val="bg2">
                    <a:lumMod val="25000"/>
                  </a:schemeClr>
                </a:solidFill>
                <a:ea typeface="Times New Roman" pitchFamily="18" charset="0"/>
                <a:cs typeface="Times New Roman" pitchFamily="18" charset="0"/>
              </a:rPr>
              <a:t>С</a:t>
            </a:r>
            <a:r>
              <a:rPr lang="ru-RU" sz="1600" dirty="0" smtClean="0">
                <a:solidFill>
                  <a:schemeClr val="bg2">
                    <a:lumMod val="25000"/>
                  </a:schemeClr>
                </a:solidFill>
                <a:ea typeface="Times New Roman" pitchFamily="18" charset="0"/>
                <a:cs typeface="Times New Roman" pitchFamily="18" charset="0"/>
              </a:rPr>
              <a:t>одержание </a:t>
            </a:r>
            <a:r>
              <a:rPr lang="ru-RU" sz="1600" dirty="0">
                <a:solidFill>
                  <a:schemeClr val="bg2">
                    <a:lumMod val="25000"/>
                  </a:schemeClr>
                </a:solidFill>
                <a:ea typeface="Times New Roman" pitchFamily="18" charset="0"/>
                <a:cs typeface="Times New Roman" pitchFamily="18" charset="0"/>
              </a:rPr>
              <a:t>Администрации Каргасокского района.</a:t>
            </a:r>
          </a:p>
          <a:p>
            <a:pPr marL="0" lvl="0" indent="0" algn="just" eaLnBrk="0" fontAlgn="base" hangingPunct="0">
              <a:spcBef>
                <a:spcPct val="0"/>
              </a:spcBef>
              <a:spcAft>
                <a:spcPct val="0"/>
              </a:spcAft>
              <a:buNone/>
            </a:pPr>
            <a:r>
              <a:rPr lang="ru-RU" sz="1600" b="1" i="1" u="sng" dirty="0">
                <a:solidFill>
                  <a:schemeClr val="bg2">
                    <a:lumMod val="25000"/>
                  </a:schemeClr>
                </a:solidFill>
                <a:ea typeface="Times New Roman" pitchFamily="18" charset="0"/>
                <a:cs typeface="Times New Roman" pitchFamily="18" charset="0"/>
              </a:rPr>
              <a:t>Основные направления расходования средств по Подпрограмме №</a:t>
            </a:r>
            <a:r>
              <a:rPr lang="ru-RU" sz="1600" b="1" i="1" u="sng" dirty="0" smtClean="0">
                <a:solidFill>
                  <a:schemeClr val="bg2">
                    <a:lumMod val="25000"/>
                  </a:schemeClr>
                </a:solidFill>
                <a:cs typeface="Times New Roman" pitchFamily="18" charset="0"/>
              </a:rPr>
              <a:t> </a:t>
            </a:r>
            <a:r>
              <a:rPr lang="ru-RU" sz="1600" b="1" i="1" u="sng" dirty="0">
                <a:solidFill>
                  <a:schemeClr val="bg2">
                    <a:lumMod val="25000"/>
                  </a:schemeClr>
                </a:solidFill>
                <a:cs typeface="Times New Roman" pitchFamily="18" charset="0"/>
              </a:rPr>
              <a:t>8. «Обеспечение жильем семей, выезжающих из села Новый Тевриз Каргасокского </a:t>
            </a:r>
            <a:r>
              <a:rPr lang="ru-RU" sz="1600" b="1" i="1" u="sng" dirty="0" smtClean="0">
                <a:solidFill>
                  <a:schemeClr val="bg2">
                    <a:lumMod val="25000"/>
                  </a:schemeClr>
                </a:solidFill>
                <a:cs typeface="Times New Roman" pitchFamily="18" charset="0"/>
              </a:rPr>
              <a:t>района":</a:t>
            </a:r>
            <a:endParaRPr lang="ru-RU" sz="1600" dirty="0">
              <a:solidFill>
                <a:schemeClr val="bg2">
                  <a:lumMod val="25000"/>
                </a:schemeClr>
              </a:solidFill>
              <a:cs typeface="Times New Roman" pitchFamily="18" charset="0"/>
            </a:endParaRPr>
          </a:p>
          <a:p>
            <a:pPr lvl="0" algn="just" eaLnBrk="0" fontAlgn="base" hangingPunct="0">
              <a:spcBef>
                <a:spcPct val="0"/>
              </a:spcBef>
              <a:spcAft>
                <a:spcPct val="0"/>
              </a:spcAft>
            </a:pPr>
            <a:r>
              <a:rPr lang="ru-RU" sz="1600" dirty="0" smtClean="0">
                <a:solidFill>
                  <a:schemeClr val="bg2">
                    <a:lumMod val="25000"/>
                  </a:schemeClr>
                </a:solidFill>
              </a:rPr>
              <a:t>Оказание материальной поддержки </a:t>
            </a:r>
            <a:r>
              <a:rPr lang="ru-RU" sz="1600" dirty="0">
                <a:solidFill>
                  <a:schemeClr val="bg2">
                    <a:lumMod val="25000"/>
                  </a:schemeClr>
                </a:solidFill>
              </a:rPr>
              <a:t>в решении жилищной проблемы </a:t>
            </a:r>
            <a:r>
              <a:rPr lang="ru-RU" sz="1600" dirty="0" smtClean="0">
                <a:solidFill>
                  <a:schemeClr val="bg2">
                    <a:lumMod val="25000"/>
                  </a:schemeClr>
                </a:solidFill>
              </a:rPr>
              <a:t>3 семьям, имеющим </a:t>
            </a:r>
            <a:r>
              <a:rPr lang="ru-RU" sz="1600" dirty="0">
                <a:solidFill>
                  <a:schemeClr val="bg2">
                    <a:lumMod val="25000"/>
                  </a:schemeClr>
                </a:solidFill>
              </a:rPr>
              <a:t>несовершеннолетних детей, </a:t>
            </a:r>
            <a:r>
              <a:rPr lang="ru-RU" sz="1600" dirty="0" smtClean="0">
                <a:solidFill>
                  <a:schemeClr val="bg2">
                    <a:lumMod val="25000"/>
                  </a:schemeClr>
                </a:solidFill>
              </a:rPr>
              <a:t>и выезжающим </a:t>
            </a:r>
            <a:r>
              <a:rPr lang="ru-RU" sz="1600" dirty="0">
                <a:solidFill>
                  <a:schemeClr val="bg2">
                    <a:lumMod val="25000"/>
                  </a:schemeClr>
                </a:solidFill>
              </a:rPr>
              <a:t>из села Новый Тевриз Каргасокского </a:t>
            </a:r>
            <a:r>
              <a:rPr lang="ru-RU" sz="1600" dirty="0" smtClean="0">
                <a:solidFill>
                  <a:schemeClr val="bg2">
                    <a:lumMod val="25000"/>
                  </a:schemeClr>
                </a:solidFill>
              </a:rPr>
              <a:t>района.</a:t>
            </a:r>
            <a:endParaRPr lang="ru-RU" sz="1600" dirty="0">
              <a:solidFill>
                <a:schemeClr val="bg2">
                  <a:lumMod val="25000"/>
                </a:schemeClr>
              </a:solidFill>
            </a:endParaRPr>
          </a:p>
        </p:txBody>
      </p:sp>
    </p:spTree>
    <p:extLst>
      <p:ext uri="{BB962C8B-B14F-4D97-AF65-F5344CB8AC3E}">
        <p14:creationId xmlns:p14="http://schemas.microsoft.com/office/powerpoint/2010/main" val="17528197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125760"/>
            <a:ext cx="8229600" cy="1143000"/>
          </a:xfrm>
        </p:spPr>
        <p:txBody>
          <a:bodyPr>
            <a:normAutofit/>
          </a:bodyPr>
          <a:lstStyle/>
          <a:p>
            <a:r>
              <a:rPr lang="ru-RU" sz="2400" dirty="0" smtClean="0"/>
              <a:t>3.4. Исполнение </a:t>
            </a:r>
            <a:r>
              <a:rPr lang="ru-RU" sz="2400" dirty="0"/>
              <a:t>м</a:t>
            </a:r>
            <a:r>
              <a:rPr lang="ru-RU" sz="2400" dirty="0" smtClean="0"/>
              <a:t>униципальной программы «</a:t>
            </a:r>
            <a:r>
              <a:rPr lang="ru-RU" sz="2400" dirty="0"/>
              <a:t>Обеспечение безопасности жизнедеятельности населения муниципального образования "Каргасокский район"</a:t>
            </a:r>
            <a:r>
              <a:rPr lang="ru-RU" sz="2400" dirty="0" smtClean="0"/>
              <a:t>»</a:t>
            </a:r>
            <a:endParaRPr lang="ru-RU" sz="2400" dirty="0"/>
          </a:p>
        </p:txBody>
      </p:sp>
      <p:sp>
        <p:nvSpPr>
          <p:cNvPr id="2" name="Прямоугольник 1"/>
          <p:cNvSpPr/>
          <p:nvPr/>
        </p:nvSpPr>
        <p:spPr>
          <a:xfrm>
            <a:off x="467544" y="1628800"/>
            <a:ext cx="8208912" cy="923330"/>
          </a:xfrm>
          <a:prstGeom prst="rect">
            <a:avLst/>
          </a:prstGeom>
        </p:spPr>
        <p:txBody>
          <a:bodyPr wrap="square">
            <a:spAutoFit/>
          </a:bodyPr>
          <a:lstStyle/>
          <a:p>
            <a:pPr algn="just"/>
            <a:r>
              <a:rPr lang="ru-RU" b="1" u="sng" dirty="0">
                <a:solidFill>
                  <a:schemeClr val="bg2">
                    <a:lumMod val="25000"/>
                  </a:schemeClr>
                </a:solidFill>
              </a:rPr>
              <a:t>Цель муниципальной программы:</a:t>
            </a:r>
            <a:r>
              <a:rPr lang="ru-RU" u="sng" dirty="0">
                <a:solidFill>
                  <a:schemeClr val="bg2">
                    <a:lumMod val="25000"/>
                  </a:schemeClr>
                </a:solidFill>
              </a:rPr>
              <a:t> </a:t>
            </a:r>
            <a:endParaRPr lang="ru-RU" u="sng" dirty="0" smtClean="0">
              <a:solidFill>
                <a:schemeClr val="bg2">
                  <a:lumMod val="25000"/>
                </a:schemeClr>
              </a:solidFill>
            </a:endParaRPr>
          </a:p>
          <a:p>
            <a:pPr algn="just"/>
            <a:r>
              <a:rPr lang="ru-RU" dirty="0" smtClean="0">
                <a:solidFill>
                  <a:schemeClr val="bg2">
                    <a:lumMod val="25000"/>
                  </a:schemeClr>
                </a:solidFill>
              </a:rPr>
              <a:t>Повышение </a:t>
            </a:r>
            <a:r>
              <a:rPr lang="ru-RU" dirty="0">
                <a:solidFill>
                  <a:schemeClr val="bg2">
                    <a:lumMod val="25000"/>
                  </a:schemeClr>
                </a:solidFill>
              </a:rPr>
              <a:t>уровня безопасности населения муниципального образования «Каргасокский район»</a:t>
            </a:r>
          </a:p>
        </p:txBody>
      </p:sp>
      <p:graphicFrame>
        <p:nvGraphicFramePr>
          <p:cNvPr id="7" name="Таблица 6"/>
          <p:cNvGraphicFramePr>
            <a:graphicFrameLocks noGrp="1"/>
          </p:cNvGraphicFramePr>
          <p:nvPr>
            <p:extLst>
              <p:ext uri="{D42A27DB-BD31-4B8C-83A1-F6EECF244321}">
                <p14:modId xmlns:p14="http://schemas.microsoft.com/office/powerpoint/2010/main" val="3728785212"/>
              </p:ext>
            </p:extLst>
          </p:nvPr>
        </p:nvGraphicFramePr>
        <p:xfrm>
          <a:off x="539552" y="2708920"/>
          <a:ext cx="8064896" cy="3591947"/>
        </p:xfrm>
        <a:graphic>
          <a:graphicData uri="http://schemas.openxmlformats.org/drawingml/2006/table">
            <a:tbl>
              <a:tblPr firstRow="1" bandRow="1">
                <a:tableStyleId>{5C22544A-7EE6-4342-B048-85BDC9FD1C3A}</a:tableStyleId>
              </a:tblPr>
              <a:tblGrid>
                <a:gridCol w="4817047"/>
                <a:gridCol w="1637482"/>
                <a:gridCol w="1610367"/>
              </a:tblGrid>
              <a:tr h="665867">
                <a:tc>
                  <a:txBody>
                    <a:bodyPr/>
                    <a:lstStyle/>
                    <a:p>
                      <a:pPr algn="ctr"/>
                      <a:r>
                        <a:rPr lang="ru-RU" sz="1200" b="1" dirty="0" smtClean="0"/>
                        <a:t>Показатели цели</a:t>
                      </a:r>
                      <a:endParaRPr lang="ru-RU" sz="1200" b="1" dirty="0"/>
                    </a:p>
                  </a:txBody>
                  <a:tcPr anchor="ctr">
                    <a:solidFill>
                      <a:schemeClr val="bg2">
                        <a:lumMod val="50000"/>
                      </a:schemeClr>
                    </a:solidFill>
                  </a:tcPr>
                </a:tc>
                <a:tc>
                  <a:txBody>
                    <a:bodyPr/>
                    <a:lstStyle/>
                    <a:p>
                      <a:pPr algn="ctr"/>
                      <a:r>
                        <a:rPr lang="ru-RU" sz="1200" b="1" dirty="0" smtClean="0"/>
                        <a:t>План </a:t>
                      </a:r>
                      <a:r>
                        <a:rPr lang="ru-RU" sz="1200" b="1" baseline="0" dirty="0" smtClean="0"/>
                        <a:t>  </a:t>
                      </a:r>
                      <a:r>
                        <a:rPr lang="ru-RU" sz="1200" b="1" dirty="0" smtClean="0"/>
                        <a:t>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r>
              <a:tr h="669336">
                <a:tc>
                  <a:txBody>
                    <a:bodyPr/>
                    <a:lstStyle/>
                    <a:p>
                      <a:pPr>
                        <a:lnSpc>
                          <a:spcPct val="115000"/>
                        </a:lnSpc>
                        <a:spcAft>
                          <a:spcPts val="1000"/>
                        </a:spcAft>
                      </a:pPr>
                      <a:r>
                        <a:rPr lang="ru-RU" sz="1400" b="1" dirty="0" smtClean="0">
                          <a:effectLst/>
                          <a:latin typeface="+mn-lt"/>
                          <a:ea typeface="Calibri"/>
                          <a:cs typeface="Times New Roman"/>
                        </a:rPr>
                        <a:t>Сокращение </a:t>
                      </a:r>
                      <a:r>
                        <a:rPr lang="ru-RU" sz="1400" b="1" dirty="0">
                          <a:effectLst/>
                          <a:latin typeface="+mn-lt"/>
                          <a:ea typeface="Calibri"/>
                          <a:cs typeface="Times New Roman"/>
                        </a:rPr>
                        <a:t>количества погибших в результате дорожно-транспортных происшествий (далее - ДТП), преступных посягательств, ед.</a:t>
                      </a:r>
                    </a:p>
                  </a:txBody>
                  <a:tcPr marL="64770" marR="39370" marT="39370" marB="64770"/>
                </a:tc>
                <a:tc>
                  <a:txBody>
                    <a:bodyPr/>
                    <a:lstStyle/>
                    <a:p>
                      <a:pPr algn="ctr">
                        <a:spcAft>
                          <a:spcPts val="0"/>
                        </a:spcAft>
                      </a:pPr>
                      <a:r>
                        <a:rPr lang="ru-RU" sz="1600" dirty="0" smtClean="0">
                          <a:effectLst/>
                          <a:latin typeface="+mn-lt"/>
                          <a:ea typeface="Times New Roman"/>
                        </a:rPr>
                        <a:t>6</a:t>
                      </a:r>
                      <a:endParaRPr lang="ru-RU" sz="1600" dirty="0">
                        <a:effectLst/>
                        <a:latin typeface="+mn-lt"/>
                        <a:ea typeface="Times New Roman"/>
                      </a:endParaRPr>
                    </a:p>
                  </a:txBody>
                  <a:tcPr marL="68580" marR="68580" marT="0" marB="0" anchor="ctr"/>
                </a:tc>
                <a:tc>
                  <a:txBody>
                    <a:bodyPr/>
                    <a:lstStyle/>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r>
                        <a:rPr lang="ru-RU" sz="1600" dirty="0" smtClean="0">
                          <a:effectLst/>
                          <a:latin typeface="+mn-lt"/>
                          <a:ea typeface="Times New Roman"/>
                        </a:rPr>
                        <a:t>5</a:t>
                      </a:r>
                    </a:p>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a:effectLst/>
                        <a:latin typeface="+mn-lt"/>
                        <a:ea typeface="Times New Roman"/>
                      </a:endParaRPr>
                    </a:p>
                  </a:txBody>
                  <a:tcPr marL="68580" marR="68580" marT="0" marB="0" anchor="ctr"/>
                </a:tc>
              </a:tr>
              <a:tr h="669336">
                <a:tc>
                  <a:txBody>
                    <a:bodyPr/>
                    <a:lstStyle/>
                    <a:p>
                      <a:pPr>
                        <a:lnSpc>
                          <a:spcPct val="115000"/>
                        </a:lnSpc>
                        <a:spcAft>
                          <a:spcPts val="1000"/>
                        </a:spcAft>
                      </a:pPr>
                      <a:r>
                        <a:rPr lang="ru-RU" sz="1400" b="1" dirty="0" smtClean="0">
                          <a:effectLst/>
                          <a:latin typeface="+mn-lt"/>
                          <a:ea typeface="Calibri"/>
                          <a:cs typeface="Times New Roman"/>
                        </a:rPr>
                        <a:t>Сокращение </a:t>
                      </a:r>
                      <a:r>
                        <a:rPr lang="ru-RU" sz="1400" b="1" dirty="0">
                          <a:effectLst/>
                          <a:latin typeface="+mn-lt"/>
                          <a:ea typeface="Calibri"/>
                          <a:cs typeface="Times New Roman"/>
                        </a:rPr>
                        <a:t>количества пострадавших в результате ДТП, преступных посягательств, ед.</a:t>
                      </a:r>
                    </a:p>
                  </a:txBody>
                  <a:tcPr marL="64770" marR="39370" marT="39370" marB="64770"/>
                </a:tc>
                <a:tc>
                  <a:txBody>
                    <a:bodyPr/>
                    <a:lstStyle/>
                    <a:p>
                      <a:pPr algn="ctr">
                        <a:spcAft>
                          <a:spcPts val="0"/>
                        </a:spcAft>
                      </a:pPr>
                      <a:r>
                        <a:rPr lang="ru-RU" sz="1600" dirty="0" smtClean="0">
                          <a:effectLst/>
                          <a:latin typeface="+mn-lt"/>
                          <a:ea typeface="Times New Roman"/>
                        </a:rPr>
                        <a:t>285</a:t>
                      </a:r>
                      <a:endParaRPr lang="ru-RU" sz="1600" dirty="0">
                        <a:effectLst/>
                        <a:latin typeface="+mn-lt"/>
                        <a:ea typeface="Times New Roman"/>
                      </a:endParaRPr>
                    </a:p>
                  </a:txBody>
                  <a:tcPr marL="68580" marR="68580" marT="0" marB="0" anchor="ctr"/>
                </a:tc>
                <a:tc>
                  <a:txBody>
                    <a:bodyPr/>
                    <a:lstStyle/>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r>
                        <a:rPr lang="ru-RU" sz="1600" dirty="0" smtClean="0">
                          <a:effectLst/>
                          <a:latin typeface="+mn-lt"/>
                          <a:ea typeface="Times New Roman"/>
                        </a:rPr>
                        <a:t>285</a:t>
                      </a:r>
                    </a:p>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a:effectLst/>
                        <a:latin typeface="+mn-lt"/>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8103263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49751722"/>
              </p:ext>
            </p:extLst>
          </p:nvPr>
        </p:nvGraphicFramePr>
        <p:xfrm>
          <a:off x="395535" y="1556792"/>
          <a:ext cx="8352930" cy="3764434"/>
        </p:xfrm>
        <a:graphic>
          <a:graphicData uri="http://schemas.openxmlformats.org/drawingml/2006/table">
            <a:tbl>
              <a:tblPr firstRow="1" bandRow="1">
                <a:tableStyleId>{5C22544A-7EE6-4342-B048-85BDC9FD1C3A}</a:tableStyleId>
              </a:tblPr>
              <a:tblGrid>
                <a:gridCol w="4352935"/>
                <a:gridCol w="1479714"/>
                <a:gridCol w="1520282"/>
                <a:gridCol w="999999"/>
              </a:tblGrid>
              <a:tr h="665867">
                <a:tc>
                  <a:txBody>
                    <a:bodyPr/>
                    <a:lstStyle/>
                    <a:p>
                      <a:pPr algn="ctr"/>
                      <a:r>
                        <a:rPr lang="ru-RU" sz="1200" b="1" dirty="0" smtClean="0"/>
                        <a:t>Наименование подпрограммы</a:t>
                      </a:r>
                      <a:endParaRPr lang="ru-RU" sz="1200" b="1" dirty="0"/>
                    </a:p>
                  </a:txBody>
                  <a:tcPr anchor="ctr">
                    <a:solidFill>
                      <a:schemeClr val="bg2">
                        <a:lumMod val="50000"/>
                      </a:schemeClr>
                    </a:solidFill>
                  </a:tcPr>
                </a:tc>
                <a:tc>
                  <a:txBody>
                    <a:bodyPr/>
                    <a:lstStyle/>
                    <a:p>
                      <a:pPr algn="ctr"/>
                      <a:r>
                        <a:rPr lang="ru-RU" sz="1200" b="1" dirty="0" smtClean="0"/>
                        <a:t>План </a:t>
                      </a:r>
                      <a:r>
                        <a:rPr lang="ru-RU" sz="1200" b="1" baseline="0" dirty="0" smtClean="0"/>
                        <a:t> расходов </a:t>
                      </a:r>
                      <a:r>
                        <a:rPr lang="ru-RU" sz="1200" b="1" dirty="0" smtClean="0"/>
                        <a:t>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669336">
                <a:tc>
                  <a:txBody>
                    <a:bodyPr/>
                    <a:lstStyle/>
                    <a:p>
                      <a:pPr algn="l"/>
                      <a:r>
                        <a:rPr kumimoji="0" lang="ru-RU" sz="1400" b="1" kern="1200" dirty="0" smtClean="0">
                          <a:solidFill>
                            <a:schemeClr val="dk1"/>
                          </a:solidFill>
                          <a:effectLst/>
                          <a:latin typeface="+mn-lt"/>
                          <a:ea typeface="+mn-ea"/>
                          <a:cs typeface="+mn-cs"/>
                        </a:rPr>
                        <a:t>Подпрограмма "Профилактика преступности и наркомании"</a:t>
                      </a:r>
                      <a:endParaRPr lang="ru-RU" sz="1400" b="1" dirty="0">
                        <a:latin typeface="+mn-lt"/>
                      </a:endParaRPr>
                    </a:p>
                  </a:txBody>
                  <a:tcPr anchor="ctr"/>
                </a:tc>
                <a:tc>
                  <a:txBody>
                    <a:bodyPr/>
                    <a:lstStyle/>
                    <a:p>
                      <a:pPr algn="ctr">
                        <a:spcAft>
                          <a:spcPts val="0"/>
                        </a:spcAft>
                      </a:pPr>
                      <a:r>
                        <a:rPr lang="ru-RU" sz="1600" dirty="0" smtClean="0">
                          <a:effectLst/>
                          <a:latin typeface="+mn-lt"/>
                          <a:ea typeface="Times New Roman"/>
                        </a:rPr>
                        <a:t>50</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50</a:t>
                      </a:r>
                      <a:endParaRPr lang="ru-RU" sz="1600" dirty="0">
                        <a:effectLst/>
                        <a:latin typeface="+mn-lt"/>
                        <a:ea typeface="Times New Roman"/>
                      </a:endParaRPr>
                    </a:p>
                  </a:txBody>
                  <a:tcPr marL="68580" marR="68580" marT="0" marB="0" anchor="ctr"/>
                </a:tc>
                <a:tc>
                  <a:txBody>
                    <a:bodyPr/>
                    <a:lstStyle/>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r>
                        <a:rPr lang="ru-RU" sz="1600" dirty="0" smtClean="0">
                          <a:effectLst/>
                          <a:latin typeface="+mn-lt"/>
                          <a:ea typeface="Times New Roman"/>
                        </a:rPr>
                        <a:t>100,0</a:t>
                      </a:r>
                      <a:r>
                        <a:rPr lang="en-US" sz="1600" dirty="0" smtClean="0">
                          <a:effectLst/>
                          <a:latin typeface="+mn-lt"/>
                          <a:ea typeface="Times New Roman"/>
                        </a:rPr>
                        <a:t>%</a:t>
                      </a: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a:effectLst/>
                        <a:latin typeface="+mn-lt"/>
                        <a:ea typeface="Times New Roman"/>
                      </a:endParaRPr>
                    </a:p>
                  </a:txBody>
                  <a:tcPr marL="68580" marR="68580" marT="0" marB="0" anchor="ctr"/>
                </a:tc>
              </a:tr>
              <a:tr h="669336">
                <a:tc>
                  <a:txBody>
                    <a:bodyPr/>
                    <a:lstStyle/>
                    <a:p>
                      <a:pPr algn="l"/>
                      <a:r>
                        <a:rPr kumimoji="0" lang="ru-RU" sz="1400" b="1" kern="1200" dirty="0" smtClean="0">
                          <a:solidFill>
                            <a:schemeClr val="dk1"/>
                          </a:solidFill>
                          <a:effectLst/>
                          <a:latin typeface="+mn-lt"/>
                          <a:ea typeface="+mn-ea"/>
                          <a:cs typeface="+mn-cs"/>
                        </a:rPr>
                        <a:t>Подпрограмма "Повышение безопасности дорожного движения"</a:t>
                      </a:r>
                      <a:endParaRPr lang="ru-RU" sz="1400" b="1" dirty="0"/>
                    </a:p>
                  </a:txBody>
                  <a:tcPr anchor="ctr"/>
                </a:tc>
                <a:tc>
                  <a:txBody>
                    <a:bodyPr/>
                    <a:lstStyle/>
                    <a:p>
                      <a:pPr algn="ctr">
                        <a:spcAft>
                          <a:spcPts val="0"/>
                        </a:spcAft>
                      </a:pPr>
                      <a:r>
                        <a:rPr lang="ru-RU" sz="1600" dirty="0" smtClean="0">
                          <a:effectLst/>
                          <a:latin typeface="+mn-lt"/>
                          <a:ea typeface="Times New Roman"/>
                        </a:rPr>
                        <a:t>50</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50</a:t>
                      </a:r>
                      <a:endParaRPr lang="ru-RU" sz="1600" dirty="0">
                        <a:effectLst/>
                        <a:latin typeface="+mn-lt"/>
                        <a:ea typeface="Times New Roman"/>
                      </a:endParaRPr>
                    </a:p>
                  </a:txBody>
                  <a:tcPr marL="68580" marR="68580" marT="0" marB="0" anchor="ctr"/>
                </a:tc>
                <a:tc>
                  <a:txBody>
                    <a:bodyPr/>
                    <a:lstStyle/>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r>
                        <a:rPr lang="ru-RU" sz="1600" dirty="0" smtClean="0">
                          <a:effectLst/>
                          <a:latin typeface="+mn-lt"/>
                          <a:ea typeface="Times New Roman"/>
                        </a:rPr>
                        <a:t>100,00</a:t>
                      </a:r>
                      <a:r>
                        <a:rPr lang="en-US" sz="1600" dirty="0" smtClean="0">
                          <a:effectLst/>
                          <a:latin typeface="+mn-lt"/>
                          <a:ea typeface="Times New Roman"/>
                        </a:rPr>
                        <a:t>%</a:t>
                      </a: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a:effectLst/>
                        <a:latin typeface="+mn-lt"/>
                        <a:ea typeface="Times New Roman"/>
                      </a:endParaRPr>
                    </a:p>
                  </a:txBody>
                  <a:tcPr marL="68580" marR="68580" marT="0" marB="0" anchor="ctr"/>
                </a:tc>
              </a:tr>
              <a:tr h="660167">
                <a:tc>
                  <a:txBody>
                    <a:bodyPr/>
                    <a:lstStyle/>
                    <a:p>
                      <a:pPr algn="r"/>
                      <a:r>
                        <a:rPr lang="ru-RU" sz="1800" b="1" dirty="0" smtClean="0"/>
                        <a:t>ВСЕГО</a:t>
                      </a:r>
                      <a:endParaRPr lang="ru-RU" sz="1800" b="1" dirty="0"/>
                    </a:p>
                  </a:txBody>
                  <a:tcPr anchor="ctr"/>
                </a:tc>
                <a:tc>
                  <a:txBody>
                    <a:bodyPr/>
                    <a:lstStyle/>
                    <a:p>
                      <a:pPr algn="ctr">
                        <a:spcAft>
                          <a:spcPts val="0"/>
                        </a:spcAft>
                      </a:pPr>
                      <a:r>
                        <a:rPr lang="ru-RU" sz="1800" b="1" dirty="0" smtClean="0">
                          <a:effectLst/>
                          <a:latin typeface="+mn-lt"/>
                          <a:ea typeface="Times New Roman"/>
                        </a:rPr>
                        <a:t>100</a:t>
                      </a:r>
                      <a:endParaRPr lang="ru-RU" sz="1800" dirty="0">
                        <a:effectLst/>
                        <a:latin typeface="+mn-lt"/>
                        <a:ea typeface="Times New Roman"/>
                      </a:endParaRPr>
                    </a:p>
                  </a:txBody>
                  <a:tcPr marL="68580" marR="68580" marT="0" marB="0" anchor="ctr"/>
                </a:tc>
                <a:tc>
                  <a:txBody>
                    <a:bodyPr/>
                    <a:lstStyle/>
                    <a:p>
                      <a:pPr algn="ctr">
                        <a:spcAft>
                          <a:spcPts val="0"/>
                        </a:spcAft>
                      </a:pPr>
                      <a:r>
                        <a:rPr lang="ru-RU" sz="1800" b="1" dirty="0" smtClean="0">
                          <a:effectLst/>
                          <a:latin typeface="+mn-lt"/>
                          <a:ea typeface="Times New Roman"/>
                        </a:rPr>
                        <a:t>99</a:t>
                      </a:r>
                      <a:r>
                        <a:rPr lang="en-US" sz="1800" b="1" dirty="0" smtClean="0">
                          <a:effectLst/>
                          <a:latin typeface="+mn-lt"/>
                          <a:ea typeface="Times New Roman"/>
                        </a:rPr>
                        <a:t>,95</a:t>
                      </a:r>
                      <a:endParaRPr lang="ru-RU" sz="1800" dirty="0">
                        <a:effectLst/>
                        <a:latin typeface="+mn-lt"/>
                        <a:ea typeface="Times New Roman"/>
                      </a:endParaRPr>
                    </a:p>
                  </a:txBody>
                  <a:tcPr marL="68580" marR="68580" marT="0" marB="0" anchor="ctr"/>
                </a:tc>
                <a:tc>
                  <a:txBody>
                    <a:bodyPr/>
                    <a:lstStyle/>
                    <a:p>
                      <a:pPr algn="ctr">
                        <a:spcAft>
                          <a:spcPts val="0"/>
                        </a:spcAft>
                      </a:pPr>
                      <a:r>
                        <a:rPr lang="ru-RU" sz="1800" b="1" dirty="0" smtClean="0">
                          <a:effectLst/>
                          <a:latin typeface="+mn-lt"/>
                          <a:ea typeface="Times New Roman"/>
                        </a:rPr>
                        <a:t>99,95</a:t>
                      </a:r>
                      <a:r>
                        <a:rPr lang="en-US" sz="1800" b="1" dirty="0" smtClean="0">
                          <a:effectLst/>
                          <a:latin typeface="+mn-lt"/>
                          <a:ea typeface="Times New Roman"/>
                        </a:rPr>
                        <a:t>%</a:t>
                      </a:r>
                      <a:endParaRPr lang="ru-RU" sz="1800" dirty="0">
                        <a:effectLst/>
                        <a:latin typeface="+mn-lt"/>
                        <a:ea typeface="Times New Roman"/>
                      </a:endParaRPr>
                    </a:p>
                  </a:txBody>
                  <a:tcPr marL="68580" marR="68580" marT="0" marB="0" anchor="ctr"/>
                </a:tc>
              </a:tr>
            </a:tbl>
          </a:graphicData>
        </a:graphic>
      </p:graphicFrame>
      <p:sp>
        <p:nvSpPr>
          <p:cNvPr id="5" name="Объект 2"/>
          <p:cNvSpPr txBox="1">
            <a:spLocks/>
          </p:cNvSpPr>
          <p:nvPr/>
        </p:nvSpPr>
        <p:spPr>
          <a:xfrm>
            <a:off x="2905472" y="1215400"/>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1361972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304061"/>
            <a:ext cx="3529891" cy="4365299"/>
          </a:xfrm>
          <a:prstGeom prst="rect">
            <a:avLst/>
          </a:prstGeom>
        </p:spPr>
      </p:pic>
      <p:sp>
        <p:nvSpPr>
          <p:cNvPr id="2" name="Заголовок 1"/>
          <p:cNvSpPr>
            <a:spLocks noGrp="1"/>
          </p:cNvSpPr>
          <p:nvPr>
            <p:ph type="title"/>
          </p:nvPr>
        </p:nvSpPr>
        <p:spPr>
          <a:xfrm>
            <a:off x="323528" y="260648"/>
            <a:ext cx="8568952" cy="2592288"/>
          </a:xfrm>
        </p:spPr>
        <p:txBody>
          <a:bodyPr>
            <a:noAutofit/>
          </a:bodyPr>
          <a:lstStyle/>
          <a:p>
            <a:pPr algn="r">
              <a:spcBef>
                <a:spcPts val="600"/>
              </a:spcBef>
            </a:pPr>
            <a:r>
              <a:rPr lang="ru-RU" sz="4400" b="1" dirty="0" smtClean="0"/>
              <a:t>1. Общие сведения об исполнении бюджета за 2016 год</a:t>
            </a:r>
            <a:br>
              <a:rPr lang="ru-RU" sz="4400" b="1" dirty="0" smtClean="0"/>
            </a:br>
            <a:r>
              <a:rPr lang="ru-RU" sz="3200" b="1" dirty="0"/>
              <a:t>м</a:t>
            </a:r>
            <a:r>
              <a:rPr lang="ru-RU" sz="3200" b="1" dirty="0" smtClean="0"/>
              <a:t>униципального образования </a:t>
            </a:r>
            <a:br>
              <a:rPr lang="ru-RU" sz="3200" b="1" dirty="0" smtClean="0"/>
            </a:br>
            <a:r>
              <a:rPr lang="ru-RU" sz="3200" b="1" dirty="0" smtClean="0"/>
              <a:t>«Каргасокский район»</a:t>
            </a:r>
            <a:endParaRPr lang="ru-RU" sz="3200" dirty="0"/>
          </a:p>
        </p:txBody>
      </p:sp>
    </p:spTree>
    <p:extLst>
      <p:ext uri="{BB962C8B-B14F-4D97-AF65-F5344CB8AC3E}">
        <p14:creationId xmlns:p14="http://schemas.microsoft.com/office/powerpoint/2010/main" val="40360101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a:bodyPr>
          <a:lstStyle/>
          <a:p>
            <a:pPr marL="0" indent="0" algn="just">
              <a:buNone/>
            </a:pPr>
            <a:r>
              <a:rPr lang="ru-RU" sz="1800" dirty="0">
                <a:solidFill>
                  <a:schemeClr val="bg2">
                    <a:lumMod val="25000"/>
                  </a:schemeClr>
                </a:solidFill>
              </a:rPr>
              <a:t>Муниципальная программа реализуется в целях увеличения уровня общественной безопасности, снижения аварийности на автомобильных дорогах общего пользования местного значения муниципального образования «Каргасокский район», повышения защищенности населения и территории муниципального образования «Каргасокский район». </a:t>
            </a:r>
            <a:endParaRPr lang="ru-RU" sz="1800" dirty="0" smtClean="0">
              <a:solidFill>
                <a:schemeClr val="bg2">
                  <a:lumMod val="25000"/>
                </a:schemeClr>
              </a:solidFill>
            </a:endParaRPr>
          </a:p>
          <a:p>
            <a:pPr marL="0" indent="0" algn="just">
              <a:buNone/>
            </a:pPr>
            <a:r>
              <a:rPr lang="ru-RU" sz="1900" u="sng" dirty="0">
                <a:solidFill>
                  <a:schemeClr val="bg2">
                    <a:lumMod val="25000"/>
                  </a:schemeClr>
                </a:solidFill>
              </a:rPr>
              <a:t>В 2016 году финансирование муниципальной программы осуществлялось по двум основным направлениям:</a:t>
            </a:r>
          </a:p>
          <a:p>
            <a:pPr algn="just"/>
            <a:r>
              <a:rPr lang="ru-RU" sz="1900" dirty="0" smtClean="0">
                <a:solidFill>
                  <a:schemeClr val="bg2">
                    <a:lumMod val="25000"/>
                  </a:schemeClr>
                </a:solidFill>
              </a:rPr>
              <a:t>профилактика </a:t>
            </a:r>
            <a:r>
              <a:rPr lang="ru-RU" sz="1900" dirty="0">
                <a:solidFill>
                  <a:schemeClr val="bg2">
                    <a:lumMod val="25000"/>
                  </a:schemeClr>
                </a:solidFill>
              </a:rPr>
              <a:t>преступности и наркомании (в сумме 50 тыс. рублей было оплачено вознаграждение членам народной дружины Каргасокского сельского поселения);</a:t>
            </a:r>
          </a:p>
          <a:p>
            <a:pPr algn="just"/>
            <a:r>
              <a:rPr lang="ru-RU" sz="1900" dirty="0" smtClean="0">
                <a:solidFill>
                  <a:schemeClr val="bg2">
                    <a:lumMod val="25000"/>
                  </a:schemeClr>
                </a:solidFill>
              </a:rPr>
              <a:t>повышение </a:t>
            </a:r>
            <a:r>
              <a:rPr lang="ru-RU" sz="1900" dirty="0">
                <a:solidFill>
                  <a:schemeClr val="bg2">
                    <a:lumMod val="25000"/>
                  </a:schemeClr>
                </a:solidFill>
              </a:rPr>
              <a:t>безопасности дорожного движения (на сумму 50 тыс. рублей приобретены наглядные пособия и развивающие игры на тему дорожного движения для пяти школ Каргасокского района).</a:t>
            </a:r>
          </a:p>
          <a:p>
            <a:pPr marL="0" indent="0">
              <a:buNone/>
            </a:pPr>
            <a:endParaRPr lang="ru-RU" dirty="0"/>
          </a:p>
        </p:txBody>
      </p:sp>
    </p:spTree>
    <p:extLst>
      <p:ext uri="{BB962C8B-B14F-4D97-AF65-F5344CB8AC3E}">
        <p14:creationId xmlns:p14="http://schemas.microsoft.com/office/powerpoint/2010/main" val="2901679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332656"/>
            <a:ext cx="8229600" cy="1296144"/>
          </a:xfrm>
        </p:spPr>
        <p:txBody>
          <a:bodyPr>
            <a:noAutofit/>
          </a:bodyPr>
          <a:lstStyle/>
          <a:p>
            <a:r>
              <a:rPr lang="ru-RU" sz="2400" dirty="0" smtClean="0"/>
              <a:t>3.5. Исполнение </a:t>
            </a:r>
            <a:r>
              <a:rPr lang="ru-RU" sz="2400" dirty="0"/>
              <a:t>м</a:t>
            </a:r>
            <a:r>
              <a:rPr lang="ru-RU" sz="2400" dirty="0" smtClean="0"/>
              <a:t>униципальной программы «</a:t>
            </a:r>
            <a:r>
              <a:rPr lang="ru-RU" sz="2400" dirty="0"/>
              <a:t>Развитие молодежной политики, физической культуры и спорта на территории муниципального образования "Каргасокский район"</a:t>
            </a:r>
            <a:r>
              <a:rPr lang="ru-RU" sz="2400" dirty="0" smtClean="0"/>
              <a:t>»</a:t>
            </a:r>
            <a:endParaRPr lang="ru-RU" sz="2400" dirty="0"/>
          </a:p>
        </p:txBody>
      </p:sp>
      <p:sp>
        <p:nvSpPr>
          <p:cNvPr id="7" name="Прямоугольник 6"/>
          <p:cNvSpPr/>
          <p:nvPr/>
        </p:nvSpPr>
        <p:spPr>
          <a:xfrm>
            <a:off x="467544" y="1628800"/>
            <a:ext cx="8208912" cy="1200329"/>
          </a:xfrm>
          <a:prstGeom prst="rect">
            <a:avLst/>
          </a:prstGeom>
        </p:spPr>
        <p:txBody>
          <a:bodyPr wrap="square">
            <a:spAutoFit/>
          </a:bodyPr>
          <a:lstStyle/>
          <a:p>
            <a:pPr algn="just"/>
            <a:r>
              <a:rPr lang="ru-RU" b="1" u="sng" dirty="0">
                <a:solidFill>
                  <a:schemeClr val="bg2">
                    <a:lumMod val="25000"/>
                  </a:schemeClr>
                </a:solidFill>
              </a:rPr>
              <a:t>Цель муниципальной программы:</a:t>
            </a:r>
            <a:r>
              <a:rPr lang="ru-RU" u="sng" dirty="0">
                <a:solidFill>
                  <a:schemeClr val="bg2">
                    <a:lumMod val="25000"/>
                  </a:schemeClr>
                </a:solidFill>
              </a:rPr>
              <a:t> </a:t>
            </a:r>
          </a:p>
          <a:p>
            <a:pPr algn="just"/>
            <a:r>
              <a:rPr lang="ru-RU" dirty="0">
                <a:solidFill>
                  <a:schemeClr val="bg2">
                    <a:lumMod val="25000"/>
                  </a:schemeClr>
                </a:solidFill>
              </a:rPr>
              <a:t>с</a:t>
            </a:r>
            <a:r>
              <a:rPr lang="ru-RU" dirty="0" smtClean="0">
                <a:solidFill>
                  <a:schemeClr val="bg2">
                    <a:lumMod val="25000"/>
                  </a:schemeClr>
                </a:solidFill>
              </a:rPr>
              <a:t>оздание </a:t>
            </a:r>
            <a:r>
              <a:rPr lang="ru-RU" dirty="0">
                <a:solidFill>
                  <a:schemeClr val="bg2">
                    <a:lumMod val="25000"/>
                  </a:schemeClr>
                </a:solidFill>
              </a:rPr>
              <a:t>условий для развития физической культуры и спорта и эффективной молодежной политики в муниципальном образовании «Каргасокский район»</a:t>
            </a:r>
          </a:p>
        </p:txBody>
      </p:sp>
      <p:graphicFrame>
        <p:nvGraphicFramePr>
          <p:cNvPr id="8" name="Таблица 7"/>
          <p:cNvGraphicFramePr>
            <a:graphicFrameLocks noGrp="1"/>
          </p:cNvGraphicFramePr>
          <p:nvPr>
            <p:extLst>
              <p:ext uri="{D42A27DB-BD31-4B8C-83A1-F6EECF244321}">
                <p14:modId xmlns:p14="http://schemas.microsoft.com/office/powerpoint/2010/main" val="4222638810"/>
              </p:ext>
            </p:extLst>
          </p:nvPr>
        </p:nvGraphicFramePr>
        <p:xfrm>
          <a:off x="539552" y="3008637"/>
          <a:ext cx="8064896" cy="2860427"/>
        </p:xfrm>
        <a:graphic>
          <a:graphicData uri="http://schemas.openxmlformats.org/drawingml/2006/table">
            <a:tbl>
              <a:tblPr firstRow="1" bandRow="1">
                <a:tableStyleId>{5C22544A-7EE6-4342-B048-85BDC9FD1C3A}</a:tableStyleId>
              </a:tblPr>
              <a:tblGrid>
                <a:gridCol w="4817047"/>
                <a:gridCol w="1637482"/>
                <a:gridCol w="1610367"/>
              </a:tblGrid>
              <a:tr h="665867">
                <a:tc>
                  <a:txBody>
                    <a:bodyPr/>
                    <a:lstStyle/>
                    <a:p>
                      <a:pPr algn="ctr"/>
                      <a:r>
                        <a:rPr lang="ru-RU" sz="1200" b="1" dirty="0" smtClean="0"/>
                        <a:t>Показатели цели</a:t>
                      </a:r>
                      <a:endParaRPr lang="ru-RU" sz="1200" b="1" dirty="0"/>
                    </a:p>
                  </a:txBody>
                  <a:tcPr anchor="ctr">
                    <a:solidFill>
                      <a:schemeClr val="bg2">
                        <a:lumMod val="50000"/>
                      </a:schemeClr>
                    </a:solidFill>
                  </a:tcPr>
                </a:tc>
                <a:tc>
                  <a:txBody>
                    <a:bodyPr/>
                    <a:lstStyle/>
                    <a:p>
                      <a:pPr algn="ctr"/>
                      <a:r>
                        <a:rPr lang="ru-RU" sz="1200" b="1" dirty="0" smtClean="0"/>
                        <a:t>План</a:t>
                      </a:r>
                      <a:r>
                        <a:rPr lang="ru-RU" sz="1200" b="1" baseline="0" dirty="0" smtClean="0"/>
                        <a:t> </a:t>
                      </a:r>
                      <a:r>
                        <a:rPr lang="ru-RU" sz="1200" b="1" dirty="0" smtClean="0"/>
                        <a:t>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r>
              <a:tr h="669336">
                <a:tc>
                  <a:txBody>
                    <a:bodyPr/>
                    <a:lstStyle/>
                    <a:p>
                      <a:pPr>
                        <a:lnSpc>
                          <a:spcPct val="115000"/>
                        </a:lnSpc>
                        <a:spcAft>
                          <a:spcPts val="1000"/>
                        </a:spcAft>
                      </a:pPr>
                      <a:r>
                        <a:rPr kumimoji="0" lang="ru-RU" sz="1400" b="1" kern="1200" dirty="0" smtClean="0">
                          <a:solidFill>
                            <a:schemeClr val="dk1"/>
                          </a:solidFill>
                          <a:effectLst/>
                          <a:latin typeface="+mn-lt"/>
                          <a:ea typeface="+mn-ea"/>
                          <a:cs typeface="+mn-cs"/>
                        </a:rPr>
                        <a:t>Доля населения муниципального образования «Каргасокский район», систематически занимающегося физической культурой и спортом, %</a:t>
                      </a:r>
                      <a:endParaRPr lang="ru-RU" sz="1400" b="1" dirty="0">
                        <a:effectLst/>
                        <a:latin typeface="+mn-lt"/>
                        <a:ea typeface="Calibri"/>
                        <a:cs typeface="Times New Roman"/>
                      </a:endParaRPr>
                    </a:p>
                  </a:txBody>
                  <a:tcPr marL="64770" marR="39370" marT="39370" marB="64770"/>
                </a:tc>
                <a:tc>
                  <a:txBody>
                    <a:bodyPr/>
                    <a:lstStyle/>
                    <a:p>
                      <a:pPr algn="ctr">
                        <a:spcAft>
                          <a:spcPts val="0"/>
                        </a:spcAft>
                      </a:pPr>
                      <a:endParaRPr lang="ru-RU" sz="1600" dirty="0" smtClean="0">
                        <a:effectLst/>
                        <a:latin typeface="+mn-lt"/>
                        <a:ea typeface="Times New Roman"/>
                      </a:endParaRPr>
                    </a:p>
                    <a:p>
                      <a:pPr algn="ctr">
                        <a:spcAft>
                          <a:spcPts val="0"/>
                        </a:spcAft>
                      </a:pPr>
                      <a:r>
                        <a:rPr lang="ru-RU" sz="1600" dirty="0" smtClean="0">
                          <a:effectLst/>
                          <a:latin typeface="+mn-lt"/>
                          <a:ea typeface="Times New Roman"/>
                        </a:rPr>
                        <a:t>23,8</a:t>
                      </a:r>
                      <a:endParaRPr lang="ru-RU" sz="1600" dirty="0">
                        <a:effectLst/>
                        <a:latin typeface="+mn-lt"/>
                        <a:ea typeface="Times New Roman"/>
                      </a:endParaRPr>
                    </a:p>
                  </a:txBody>
                  <a:tcPr marL="68580" marR="68580" marT="0" marB="0" anchor="ctr"/>
                </a:tc>
                <a:tc>
                  <a:txBody>
                    <a:bodyPr/>
                    <a:lstStyle/>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r>
                        <a:rPr lang="ru-RU" sz="1600" dirty="0" smtClean="0">
                          <a:effectLst/>
                          <a:latin typeface="+mn-lt"/>
                          <a:ea typeface="Times New Roman"/>
                        </a:rPr>
                        <a:t>30,4</a:t>
                      </a:r>
                    </a:p>
                    <a:p>
                      <a:pPr algn="ctr">
                        <a:spcAft>
                          <a:spcPts val="0"/>
                        </a:spcAft>
                      </a:pPr>
                      <a:endParaRPr lang="ru-RU" sz="1600" dirty="0">
                        <a:effectLst/>
                        <a:latin typeface="+mn-lt"/>
                        <a:ea typeface="Times New Roman"/>
                      </a:endParaRPr>
                    </a:p>
                  </a:txBody>
                  <a:tcPr marL="68580" marR="68580" marT="0" marB="0" anchor="ctr"/>
                </a:tc>
              </a:tr>
              <a:tr h="669336">
                <a:tc>
                  <a:txBody>
                    <a:bodyPr/>
                    <a:lstStyle/>
                    <a:p>
                      <a:pPr>
                        <a:lnSpc>
                          <a:spcPct val="115000"/>
                        </a:lnSpc>
                        <a:spcAft>
                          <a:spcPts val="1000"/>
                        </a:spcAft>
                      </a:pPr>
                      <a:r>
                        <a:rPr kumimoji="0" lang="ru-RU" sz="1400" b="1" kern="1200" dirty="0" smtClean="0">
                          <a:solidFill>
                            <a:schemeClr val="dk1"/>
                          </a:solidFill>
                          <a:effectLst/>
                          <a:latin typeface="+mn-lt"/>
                          <a:ea typeface="+mn-ea"/>
                          <a:cs typeface="+mn-cs"/>
                        </a:rPr>
                        <a:t>Удельный вес молодежи (14 - 30 лет), положительно оценивающей возможности для развития и самореализации молодежи в Каргасокском районе, %</a:t>
                      </a:r>
                      <a:endParaRPr lang="ru-RU" sz="1400" b="1" dirty="0">
                        <a:effectLst/>
                        <a:latin typeface="+mn-lt"/>
                        <a:ea typeface="Calibri"/>
                        <a:cs typeface="Times New Roman"/>
                      </a:endParaRPr>
                    </a:p>
                  </a:txBody>
                  <a:tcPr marL="64770" marR="39370" marT="39370" marB="64770"/>
                </a:tc>
                <a:tc>
                  <a:txBody>
                    <a:bodyPr/>
                    <a:lstStyle/>
                    <a:p>
                      <a:pPr algn="ctr">
                        <a:spcAft>
                          <a:spcPts val="0"/>
                        </a:spcAft>
                      </a:pPr>
                      <a:r>
                        <a:rPr lang="ru-RU" sz="1600" dirty="0" smtClean="0">
                          <a:effectLst/>
                          <a:latin typeface="+mn-lt"/>
                          <a:ea typeface="Times New Roman"/>
                        </a:rPr>
                        <a:t>13,5</a:t>
                      </a:r>
                      <a:endParaRPr lang="ru-RU" sz="1600" dirty="0">
                        <a:effectLst/>
                        <a:latin typeface="+mn-lt"/>
                        <a:ea typeface="Times New Roman"/>
                      </a:endParaRPr>
                    </a:p>
                  </a:txBody>
                  <a:tcPr marL="68580" marR="68580" marT="0" marB="0" anchor="ctr"/>
                </a:tc>
                <a:tc>
                  <a:txBody>
                    <a:bodyPr/>
                    <a:lstStyle/>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r>
                        <a:rPr lang="ru-RU" sz="1600" dirty="0" smtClean="0">
                          <a:effectLst/>
                          <a:latin typeface="+mn-lt"/>
                          <a:ea typeface="Times New Roman"/>
                        </a:rPr>
                        <a:t>13,5</a:t>
                      </a:r>
                    </a:p>
                    <a:p>
                      <a:pPr algn="ctr">
                        <a:spcAft>
                          <a:spcPts val="0"/>
                        </a:spcAft>
                      </a:pPr>
                      <a:endParaRPr lang="ru-RU" sz="1600" dirty="0" smtClean="0">
                        <a:effectLst/>
                        <a:latin typeface="+mn-lt"/>
                        <a:ea typeface="Times New Roman"/>
                      </a:endParaRPr>
                    </a:p>
                    <a:p>
                      <a:pPr algn="ctr">
                        <a:spcAft>
                          <a:spcPts val="0"/>
                        </a:spcAft>
                      </a:pPr>
                      <a:endParaRPr lang="ru-RU" sz="1600" dirty="0">
                        <a:effectLst/>
                        <a:latin typeface="+mn-lt"/>
                        <a:ea typeface="Times New Roman"/>
                      </a:endParaRPr>
                    </a:p>
                  </a:txBody>
                  <a:tcPr marL="68580" marR="68580" marT="0" marB="0" anchor="ctr"/>
                </a:tc>
              </a:tr>
            </a:tbl>
          </a:graphicData>
        </a:graphic>
      </p:graphicFrame>
    </p:spTree>
    <p:extLst>
      <p:ext uri="{BB962C8B-B14F-4D97-AF65-F5344CB8AC3E}">
        <p14:creationId xmlns:p14="http://schemas.microsoft.com/office/powerpoint/2010/main" val="797758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557069432"/>
              </p:ext>
            </p:extLst>
          </p:nvPr>
        </p:nvGraphicFramePr>
        <p:xfrm>
          <a:off x="395535" y="1772406"/>
          <a:ext cx="8352930" cy="4252114"/>
        </p:xfrm>
        <a:graphic>
          <a:graphicData uri="http://schemas.openxmlformats.org/drawingml/2006/table">
            <a:tbl>
              <a:tblPr firstRow="1" bandRow="1">
                <a:tableStyleId>{5C22544A-7EE6-4342-B048-85BDC9FD1C3A}</a:tableStyleId>
              </a:tblPr>
              <a:tblGrid>
                <a:gridCol w="4352935"/>
                <a:gridCol w="1479714"/>
                <a:gridCol w="1520282"/>
                <a:gridCol w="999999"/>
              </a:tblGrid>
              <a:tr h="665867">
                <a:tc>
                  <a:txBody>
                    <a:bodyPr/>
                    <a:lstStyle/>
                    <a:p>
                      <a:pPr algn="ctr"/>
                      <a:r>
                        <a:rPr lang="ru-RU" sz="1200" b="1" dirty="0" smtClean="0"/>
                        <a:t>Наименование подпрограммы</a:t>
                      </a:r>
                      <a:endParaRPr lang="ru-RU" sz="1200" b="1" dirty="0"/>
                    </a:p>
                  </a:txBody>
                  <a:tcPr anchor="ctr">
                    <a:solidFill>
                      <a:schemeClr val="bg2">
                        <a:lumMod val="50000"/>
                      </a:schemeClr>
                    </a:solidFill>
                  </a:tcPr>
                </a:tc>
                <a:tc>
                  <a:txBody>
                    <a:bodyPr/>
                    <a:lstStyle/>
                    <a:p>
                      <a:pPr algn="ctr"/>
                      <a:r>
                        <a:rPr lang="ru-RU" sz="1200" b="1" dirty="0" smtClean="0"/>
                        <a:t>План </a:t>
                      </a:r>
                      <a:r>
                        <a:rPr lang="ru-RU" sz="1200" b="1" baseline="0" dirty="0" smtClean="0"/>
                        <a:t> расходов </a:t>
                      </a:r>
                      <a:r>
                        <a:rPr lang="ru-RU" sz="1200" b="1" dirty="0" smtClean="0"/>
                        <a:t>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669336">
                <a:tc>
                  <a:txBody>
                    <a:bodyPr/>
                    <a:lstStyle/>
                    <a:p>
                      <a:pPr algn="l"/>
                      <a:r>
                        <a:rPr kumimoji="0" lang="ru-RU" sz="1100" b="1" kern="1200" dirty="0" smtClean="0">
                          <a:solidFill>
                            <a:schemeClr val="dk1"/>
                          </a:solidFill>
                          <a:effectLst/>
                          <a:latin typeface="+mn-lt"/>
                          <a:ea typeface="+mn-ea"/>
                          <a:cs typeface="+mn-cs"/>
                        </a:rPr>
                        <a:t>Подпрограмма "Развитие физической культуры и спорта"</a:t>
                      </a:r>
                      <a:endParaRPr lang="ru-RU" sz="1100" b="1" dirty="0">
                        <a:latin typeface="+mn-lt"/>
                      </a:endParaRPr>
                    </a:p>
                  </a:txBody>
                  <a:tcPr anchor="ctr"/>
                </a:tc>
                <a:tc>
                  <a:txBody>
                    <a:bodyPr/>
                    <a:lstStyle/>
                    <a:p>
                      <a:pPr algn="ctr">
                        <a:spcAft>
                          <a:spcPts val="0"/>
                        </a:spcAft>
                      </a:pPr>
                      <a:r>
                        <a:rPr lang="ru-RU" sz="1600" dirty="0">
                          <a:effectLst/>
                          <a:latin typeface="+mn-lt"/>
                          <a:ea typeface="Times New Roman"/>
                        </a:rPr>
                        <a:t>7 </a:t>
                      </a:r>
                      <a:r>
                        <a:rPr lang="ru-RU" sz="1600" dirty="0" smtClean="0">
                          <a:effectLst/>
                          <a:latin typeface="+mn-lt"/>
                          <a:ea typeface="Times New Roman"/>
                        </a:rPr>
                        <a:t>769</a:t>
                      </a:r>
                      <a:r>
                        <a:rPr lang="en-US" sz="1600" dirty="0" smtClean="0">
                          <a:effectLst/>
                          <a:latin typeface="+mn-lt"/>
                          <a:ea typeface="Times New Roman"/>
                        </a:rPr>
                        <a:t>,8</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7 </a:t>
                      </a:r>
                      <a:r>
                        <a:rPr lang="ru-RU" sz="1600" dirty="0" smtClean="0">
                          <a:effectLst/>
                          <a:latin typeface="+mn-lt"/>
                          <a:ea typeface="Times New Roman"/>
                        </a:rPr>
                        <a:t>702</a:t>
                      </a:r>
                      <a:endParaRPr lang="ru-RU" sz="1600" dirty="0">
                        <a:effectLst/>
                        <a:latin typeface="+mn-lt"/>
                        <a:ea typeface="Times New Roman"/>
                      </a:endParaRPr>
                    </a:p>
                  </a:txBody>
                  <a:tcPr marL="68580" marR="68580" marT="0" marB="0" anchor="ctr"/>
                </a:tc>
                <a:tc>
                  <a:txBody>
                    <a:bodyPr/>
                    <a:lstStyle/>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r>
                        <a:rPr lang="ru-RU" sz="1600" dirty="0" smtClean="0">
                          <a:effectLst/>
                          <a:latin typeface="+mn-lt"/>
                          <a:ea typeface="Times New Roman"/>
                        </a:rPr>
                        <a:t>99,13</a:t>
                      </a:r>
                      <a:r>
                        <a:rPr lang="en-US" sz="1600" dirty="0" smtClean="0">
                          <a:effectLst/>
                          <a:latin typeface="+mn-lt"/>
                          <a:ea typeface="Times New Roman"/>
                        </a:rPr>
                        <a:t>%</a:t>
                      </a: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a:effectLst/>
                        <a:latin typeface="+mn-lt"/>
                        <a:ea typeface="Times New Roman"/>
                      </a:endParaRPr>
                    </a:p>
                  </a:txBody>
                  <a:tcPr marL="68580" marR="68580" marT="0" marB="0" anchor="ctr"/>
                </a:tc>
              </a:tr>
              <a:tr h="669336">
                <a:tc>
                  <a:txBody>
                    <a:bodyPr/>
                    <a:lstStyle/>
                    <a:p>
                      <a:pPr algn="l"/>
                      <a:r>
                        <a:rPr kumimoji="0" lang="ru-RU" sz="1100" b="1" kern="1200" dirty="0" smtClean="0">
                          <a:solidFill>
                            <a:schemeClr val="dk1"/>
                          </a:solidFill>
                          <a:effectLst/>
                          <a:latin typeface="+mn-lt"/>
                          <a:ea typeface="+mn-ea"/>
                          <a:cs typeface="+mn-cs"/>
                        </a:rPr>
                        <a:t>Подпрограмма "Развитие эффективной молодежной политики и патриотического воспитания в Каргасокском районе""</a:t>
                      </a:r>
                      <a:endParaRPr lang="ru-RU" sz="1100" b="1" dirty="0"/>
                    </a:p>
                  </a:txBody>
                  <a:tcPr anchor="ctr"/>
                </a:tc>
                <a:tc>
                  <a:txBody>
                    <a:bodyPr/>
                    <a:lstStyle/>
                    <a:p>
                      <a:pPr algn="ctr">
                        <a:spcAft>
                          <a:spcPts val="0"/>
                        </a:spcAft>
                      </a:pPr>
                      <a:r>
                        <a:rPr lang="ru-RU" sz="1600" dirty="0" smtClean="0">
                          <a:effectLst/>
                          <a:latin typeface="+mn-lt"/>
                          <a:ea typeface="Times New Roman"/>
                        </a:rPr>
                        <a:t>150</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150</a:t>
                      </a:r>
                      <a:endParaRPr lang="ru-RU" sz="1600" dirty="0">
                        <a:effectLst/>
                        <a:latin typeface="+mn-lt"/>
                        <a:ea typeface="Times New Roman"/>
                      </a:endParaRPr>
                    </a:p>
                  </a:txBody>
                  <a:tcPr marL="68580" marR="68580" marT="0" marB="0" anchor="ctr"/>
                </a:tc>
                <a:tc>
                  <a:txBody>
                    <a:bodyPr/>
                    <a:lstStyle/>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r>
                        <a:rPr lang="ru-RU" sz="1600" dirty="0" smtClean="0">
                          <a:effectLst/>
                          <a:latin typeface="+mn-lt"/>
                          <a:ea typeface="Times New Roman"/>
                        </a:rPr>
                        <a:t>100,00</a:t>
                      </a:r>
                      <a:r>
                        <a:rPr lang="en-US" sz="1600" dirty="0" smtClean="0">
                          <a:effectLst/>
                          <a:latin typeface="+mn-lt"/>
                          <a:ea typeface="Times New Roman"/>
                        </a:rPr>
                        <a:t>%</a:t>
                      </a: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a:effectLst/>
                        <a:latin typeface="+mn-lt"/>
                        <a:ea typeface="Times New Roman"/>
                      </a:endParaRPr>
                    </a:p>
                  </a:txBody>
                  <a:tcPr marL="68580" marR="68580" marT="0" marB="0" anchor="ctr"/>
                </a:tc>
              </a:tr>
              <a:tr h="660167">
                <a:tc>
                  <a:txBody>
                    <a:bodyPr/>
                    <a:lstStyle/>
                    <a:p>
                      <a:pPr algn="r"/>
                      <a:r>
                        <a:rPr lang="ru-RU" sz="1800" b="1" dirty="0" smtClean="0"/>
                        <a:t>ВСЕГО</a:t>
                      </a:r>
                      <a:endParaRPr lang="ru-RU" sz="1800" b="1" dirty="0"/>
                    </a:p>
                  </a:txBody>
                  <a:tcPr anchor="ctr"/>
                </a:tc>
                <a:tc>
                  <a:txBody>
                    <a:bodyPr/>
                    <a:lstStyle/>
                    <a:p>
                      <a:pPr algn="ctr">
                        <a:spcAft>
                          <a:spcPts val="0"/>
                        </a:spcAft>
                      </a:pPr>
                      <a:r>
                        <a:rPr lang="ru-RU" sz="1800" b="1" dirty="0">
                          <a:effectLst/>
                          <a:latin typeface="+mn-lt"/>
                          <a:ea typeface="Times New Roman"/>
                        </a:rPr>
                        <a:t>7 </a:t>
                      </a:r>
                      <a:r>
                        <a:rPr lang="ru-RU" sz="1800" b="1" dirty="0" smtClean="0">
                          <a:effectLst/>
                          <a:latin typeface="+mn-lt"/>
                          <a:ea typeface="Times New Roman"/>
                        </a:rPr>
                        <a:t>919</a:t>
                      </a:r>
                      <a:r>
                        <a:rPr lang="en-US" sz="1800" b="1" dirty="0" smtClean="0">
                          <a:effectLst/>
                          <a:latin typeface="+mn-lt"/>
                          <a:ea typeface="Times New Roman"/>
                        </a:rPr>
                        <a:t>,8</a:t>
                      </a:r>
                      <a:endParaRPr lang="ru-RU" sz="1800" dirty="0">
                        <a:effectLst/>
                        <a:latin typeface="+mn-lt"/>
                        <a:ea typeface="Times New Roman"/>
                      </a:endParaRPr>
                    </a:p>
                  </a:txBody>
                  <a:tcPr marL="68580" marR="68580" marT="0" marB="0" anchor="ctr"/>
                </a:tc>
                <a:tc>
                  <a:txBody>
                    <a:bodyPr/>
                    <a:lstStyle/>
                    <a:p>
                      <a:pPr algn="ctr">
                        <a:spcAft>
                          <a:spcPts val="0"/>
                        </a:spcAft>
                      </a:pPr>
                      <a:r>
                        <a:rPr lang="ru-RU" sz="1800" b="1" dirty="0">
                          <a:effectLst/>
                          <a:latin typeface="+mn-lt"/>
                          <a:ea typeface="Times New Roman"/>
                        </a:rPr>
                        <a:t>7 </a:t>
                      </a:r>
                      <a:r>
                        <a:rPr lang="ru-RU" sz="1800" b="1" dirty="0" smtClean="0">
                          <a:effectLst/>
                          <a:latin typeface="+mn-lt"/>
                          <a:ea typeface="Times New Roman"/>
                        </a:rPr>
                        <a:t>852</a:t>
                      </a:r>
                      <a:endParaRPr lang="ru-RU" sz="1800" dirty="0">
                        <a:effectLst/>
                        <a:latin typeface="+mn-lt"/>
                        <a:ea typeface="Times New Roman"/>
                      </a:endParaRPr>
                    </a:p>
                  </a:txBody>
                  <a:tcPr marL="68580" marR="68580" marT="0" marB="0" anchor="ctr"/>
                </a:tc>
                <a:tc>
                  <a:txBody>
                    <a:bodyPr/>
                    <a:lstStyle/>
                    <a:p>
                      <a:pPr algn="ctr">
                        <a:spcAft>
                          <a:spcPts val="0"/>
                        </a:spcAft>
                      </a:pPr>
                      <a:r>
                        <a:rPr lang="ru-RU" sz="1800" b="1" dirty="0" smtClean="0">
                          <a:effectLst/>
                          <a:latin typeface="+mn-lt"/>
                          <a:ea typeface="Times New Roman"/>
                        </a:rPr>
                        <a:t>99,14</a:t>
                      </a:r>
                      <a:r>
                        <a:rPr lang="en-US" sz="1800" b="1" dirty="0" smtClean="0">
                          <a:effectLst/>
                          <a:latin typeface="+mn-lt"/>
                          <a:ea typeface="Times New Roman"/>
                        </a:rPr>
                        <a:t>%</a:t>
                      </a:r>
                      <a:endParaRPr lang="ru-RU" sz="1800" dirty="0">
                        <a:effectLst/>
                        <a:latin typeface="+mn-lt"/>
                        <a:ea typeface="Times New Roman"/>
                      </a:endParaRPr>
                    </a:p>
                  </a:txBody>
                  <a:tcPr marL="68580" marR="68580" marT="0" marB="0" anchor="ctr"/>
                </a:tc>
              </a:tr>
            </a:tbl>
          </a:graphicData>
        </a:graphic>
      </p:graphicFrame>
      <p:sp>
        <p:nvSpPr>
          <p:cNvPr id="5" name="Объект 2"/>
          <p:cNvSpPr txBox="1">
            <a:spLocks/>
          </p:cNvSpPr>
          <p:nvPr/>
        </p:nvSpPr>
        <p:spPr>
          <a:xfrm>
            <a:off x="2905472" y="1431424"/>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2693402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49424"/>
            <a:ext cx="8229600" cy="5919936"/>
          </a:xfrm>
        </p:spPr>
        <p:txBody>
          <a:bodyPr>
            <a:normAutofit fontScale="70000" lnSpcReduction="20000"/>
          </a:bodyPr>
          <a:lstStyle/>
          <a:p>
            <a:pPr marL="0" indent="0" algn="just">
              <a:buNone/>
            </a:pPr>
            <a:r>
              <a:rPr lang="ru-RU" dirty="0">
                <a:solidFill>
                  <a:schemeClr val="bg2">
                    <a:lumMod val="25000"/>
                  </a:schemeClr>
                </a:solidFill>
              </a:rPr>
              <a:t>Реализация основных мероприятий </a:t>
            </a:r>
            <a:r>
              <a:rPr lang="ru-RU" dirty="0" smtClean="0">
                <a:solidFill>
                  <a:schemeClr val="bg2">
                    <a:lumMod val="25000"/>
                  </a:schemeClr>
                </a:solidFill>
              </a:rPr>
              <a:t>программы осуществлялась </a:t>
            </a:r>
            <a:r>
              <a:rPr lang="ru-RU" dirty="0">
                <a:solidFill>
                  <a:schemeClr val="bg2">
                    <a:lumMod val="25000"/>
                  </a:schemeClr>
                </a:solidFill>
              </a:rPr>
              <a:t>исходя из поставленных </a:t>
            </a:r>
            <a:r>
              <a:rPr lang="ru-RU" dirty="0" smtClean="0">
                <a:solidFill>
                  <a:schemeClr val="bg2">
                    <a:lumMod val="25000"/>
                  </a:schemeClr>
                </a:solidFill>
              </a:rPr>
              <a:t>задач.</a:t>
            </a:r>
            <a:endParaRPr lang="ru-RU" dirty="0">
              <a:solidFill>
                <a:schemeClr val="bg2">
                  <a:lumMod val="25000"/>
                </a:schemeClr>
              </a:solidFill>
            </a:endParaRPr>
          </a:p>
          <a:p>
            <a:pPr marL="0" indent="0" algn="just">
              <a:buNone/>
            </a:pPr>
            <a:r>
              <a:rPr lang="ru-RU" dirty="0">
                <a:solidFill>
                  <a:schemeClr val="bg2">
                    <a:lumMod val="25000"/>
                  </a:schemeClr>
                </a:solidFill>
              </a:rPr>
              <a:t>Задача 1. </a:t>
            </a:r>
            <a:r>
              <a:rPr lang="ru-RU" dirty="0" smtClean="0">
                <a:solidFill>
                  <a:schemeClr val="bg2">
                    <a:lumMod val="25000"/>
                  </a:schemeClr>
                </a:solidFill>
              </a:rPr>
              <a:t>- Создание </a:t>
            </a:r>
            <a:r>
              <a:rPr lang="ru-RU" dirty="0">
                <a:solidFill>
                  <a:schemeClr val="bg2">
                    <a:lumMod val="25000"/>
                  </a:schemeClr>
                </a:solidFill>
              </a:rPr>
              <a:t>условий для развития физической культуры и спорта на территории Каргасокского </a:t>
            </a:r>
            <a:r>
              <a:rPr lang="ru-RU" dirty="0" smtClean="0">
                <a:solidFill>
                  <a:schemeClr val="bg2">
                    <a:lumMod val="25000"/>
                  </a:schemeClr>
                </a:solidFill>
              </a:rPr>
              <a:t>района. </a:t>
            </a:r>
            <a:endParaRPr lang="ru-RU" dirty="0">
              <a:solidFill>
                <a:schemeClr val="bg2">
                  <a:lumMod val="25000"/>
                </a:schemeClr>
              </a:solidFill>
            </a:endParaRPr>
          </a:p>
          <a:p>
            <a:pPr marL="0" indent="0" algn="just">
              <a:buNone/>
            </a:pPr>
            <a:r>
              <a:rPr lang="ru-RU" b="1" u="sng" dirty="0">
                <a:solidFill>
                  <a:schemeClr val="bg2">
                    <a:lumMod val="25000"/>
                  </a:schemeClr>
                </a:solidFill>
              </a:rPr>
              <a:t>Средства Программы в рамках реализации Задачи </a:t>
            </a:r>
            <a:r>
              <a:rPr lang="ru-RU" b="1" u="sng" dirty="0" smtClean="0">
                <a:solidFill>
                  <a:schemeClr val="bg2">
                    <a:lumMod val="25000"/>
                  </a:schemeClr>
                </a:solidFill>
              </a:rPr>
              <a:t>1, </a:t>
            </a:r>
            <a:r>
              <a:rPr lang="ru-RU" b="1" u="sng" dirty="0">
                <a:solidFill>
                  <a:schemeClr val="bg2">
                    <a:lumMod val="25000"/>
                  </a:schemeClr>
                </a:solidFill>
              </a:rPr>
              <a:t>расходовались </a:t>
            </a:r>
            <a:r>
              <a:rPr lang="ru-RU" b="1" u="sng" dirty="0" smtClean="0">
                <a:solidFill>
                  <a:schemeClr val="bg2">
                    <a:lumMod val="25000"/>
                  </a:schemeClr>
                </a:solidFill>
              </a:rPr>
              <a:t>по </a:t>
            </a:r>
            <a:r>
              <a:rPr lang="ru-RU" b="1" u="sng" dirty="0">
                <a:solidFill>
                  <a:schemeClr val="bg2">
                    <a:lumMod val="25000"/>
                  </a:schemeClr>
                </a:solidFill>
              </a:rPr>
              <a:t>следующим направлениям: </a:t>
            </a:r>
          </a:p>
          <a:p>
            <a:pPr lvl="0" algn="just"/>
            <a:r>
              <a:rPr lang="ru-RU" dirty="0">
                <a:solidFill>
                  <a:schemeClr val="bg2">
                    <a:lumMod val="25000"/>
                  </a:schemeClr>
                </a:solidFill>
              </a:rPr>
              <a:t>Организация и проведение официальных спортивно-массовых мероприятий среди населения;</a:t>
            </a:r>
          </a:p>
          <a:p>
            <a:pPr lvl="0" algn="just"/>
            <a:r>
              <a:rPr lang="ru-RU" dirty="0">
                <a:solidFill>
                  <a:schemeClr val="bg2">
                    <a:lumMod val="25000"/>
                  </a:schemeClr>
                </a:solidFill>
              </a:rPr>
              <a:t>Обеспечение условий для развития физической культуры и массового спорта путем осуществления секционной работы инструкторов по спорту;</a:t>
            </a:r>
          </a:p>
          <a:p>
            <a:pPr lvl="0" algn="just"/>
            <a:r>
              <a:rPr lang="ru-RU" dirty="0" smtClean="0">
                <a:solidFill>
                  <a:schemeClr val="bg2">
                    <a:lumMod val="25000"/>
                  </a:schemeClr>
                </a:solidFill>
              </a:rPr>
              <a:t>Стимулирование </a:t>
            </a:r>
            <a:r>
              <a:rPr lang="ru-RU" dirty="0">
                <a:solidFill>
                  <a:schemeClr val="bg2">
                    <a:lumMod val="25000"/>
                  </a:schemeClr>
                </a:solidFill>
              </a:rPr>
              <a:t>спортсменов Каргасокского района и их тренеров к высоким спортивным достижениям;</a:t>
            </a:r>
          </a:p>
          <a:p>
            <a:pPr lvl="0" algn="just"/>
            <a:r>
              <a:rPr lang="ru-RU" dirty="0">
                <a:solidFill>
                  <a:schemeClr val="bg2">
                    <a:lumMod val="25000"/>
                  </a:schemeClr>
                </a:solidFill>
              </a:rPr>
              <a:t>Развитие спортивной инфраструктуры</a:t>
            </a:r>
            <a:r>
              <a:rPr lang="ru-RU" dirty="0" smtClean="0">
                <a:solidFill>
                  <a:schemeClr val="bg2">
                    <a:lumMod val="25000"/>
                  </a:schemeClr>
                </a:solidFill>
              </a:rPr>
              <a:t>.</a:t>
            </a:r>
            <a:endParaRPr lang="ru-RU" dirty="0">
              <a:solidFill>
                <a:schemeClr val="bg2">
                  <a:lumMod val="25000"/>
                </a:schemeClr>
              </a:solidFill>
            </a:endParaRPr>
          </a:p>
          <a:p>
            <a:pPr marL="0" indent="0" algn="just">
              <a:buNone/>
            </a:pPr>
            <a:r>
              <a:rPr lang="ru-RU" b="1" u="sng" dirty="0">
                <a:solidFill>
                  <a:schemeClr val="bg2">
                    <a:lumMod val="25000"/>
                  </a:schemeClr>
                </a:solidFill>
              </a:rPr>
              <a:t>Задача 2. Развитие эффективной молодежной политики и патриотического воспитания в Каргасокском </a:t>
            </a:r>
            <a:r>
              <a:rPr lang="ru-RU" b="1" u="sng" dirty="0" smtClean="0">
                <a:solidFill>
                  <a:schemeClr val="bg2">
                    <a:lumMod val="25000"/>
                  </a:schemeClr>
                </a:solidFill>
              </a:rPr>
              <a:t>районе:</a:t>
            </a:r>
            <a:endParaRPr lang="ru-RU" b="1" u="sng" dirty="0">
              <a:solidFill>
                <a:schemeClr val="bg2">
                  <a:lumMod val="25000"/>
                </a:schemeClr>
              </a:solidFill>
            </a:endParaRPr>
          </a:p>
          <a:p>
            <a:pPr lvl="0" algn="just"/>
            <a:r>
              <a:rPr lang="ru-RU" dirty="0">
                <a:solidFill>
                  <a:schemeClr val="bg2">
                    <a:lumMod val="25000"/>
                  </a:schemeClr>
                </a:solidFill>
              </a:rPr>
              <a:t>Организация участия талантливой молодёжи в региональных </a:t>
            </a:r>
            <a:r>
              <a:rPr lang="ru-RU" dirty="0" smtClean="0">
                <a:solidFill>
                  <a:schemeClr val="bg2">
                    <a:lumMod val="25000"/>
                  </a:schemeClr>
                </a:solidFill>
              </a:rPr>
              <a:t>форумах, конкурсах</a:t>
            </a:r>
            <a:r>
              <a:rPr lang="ru-RU" dirty="0">
                <a:solidFill>
                  <a:schemeClr val="bg2">
                    <a:lumMod val="25000"/>
                  </a:schemeClr>
                </a:solidFill>
              </a:rPr>
              <a:t>, выставках, фестивалях, олимпиадах и др.;</a:t>
            </a:r>
          </a:p>
          <a:p>
            <a:pPr lvl="0" algn="just"/>
            <a:r>
              <a:rPr lang="ru-RU" dirty="0">
                <a:solidFill>
                  <a:schemeClr val="bg2">
                    <a:lumMod val="25000"/>
                  </a:schemeClr>
                </a:solidFill>
              </a:rPr>
              <a:t>Организация и проведение праздничных и досуговых мероприятий, в их числе: «День молодежи», «Рождественские старты», «Семейная Олимпиада</a:t>
            </a:r>
            <a:r>
              <a:rPr lang="ru-RU" dirty="0" smtClean="0">
                <a:solidFill>
                  <a:schemeClr val="bg2">
                    <a:lumMod val="25000"/>
                  </a:schemeClr>
                </a:solidFill>
              </a:rPr>
              <a:t>», «</a:t>
            </a:r>
            <a:r>
              <a:rPr lang="ru-RU" dirty="0">
                <a:solidFill>
                  <a:schemeClr val="bg2">
                    <a:lumMod val="25000"/>
                  </a:schemeClr>
                </a:solidFill>
              </a:rPr>
              <a:t>Талантливый выпускник» и др</a:t>
            </a:r>
            <a:r>
              <a:rPr lang="ru-RU" dirty="0" smtClean="0">
                <a:solidFill>
                  <a:schemeClr val="bg2">
                    <a:lumMod val="25000"/>
                  </a:schemeClr>
                </a:solidFill>
              </a:rPr>
              <a:t>.;</a:t>
            </a:r>
            <a:endParaRPr lang="ru-RU" dirty="0">
              <a:solidFill>
                <a:schemeClr val="bg2">
                  <a:lumMod val="25000"/>
                </a:schemeClr>
              </a:solidFill>
            </a:endParaRPr>
          </a:p>
          <a:p>
            <a:pPr lvl="0" algn="just"/>
            <a:r>
              <a:rPr lang="ru-RU" dirty="0">
                <a:solidFill>
                  <a:schemeClr val="bg2">
                    <a:lumMod val="25000"/>
                  </a:schemeClr>
                </a:solidFill>
              </a:rPr>
              <a:t>Выплата стипендий талантливой молодёжи;</a:t>
            </a:r>
          </a:p>
          <a:p>
            <a:pPr lvl="0" algn="just"/>
            <a:r>
              <a:rPr lang="ru-RU" dirty="0">
                <a:solidFill>
                  <a:schemeClr val="bg2">
                    <a:lumMod val="25000"/>
                  </a:schemeClr>
                </a:solidFill>
              </a:rPr>
              <a:t>Организация семинаров, круглых столов, акций; торжественное вручение паспортов РФ; соревнования по футболу «Кубок Содружества», и др.</a:t>
            </a:r>
          </a:p>
          <a:p>
            <a:pPr marL="0" indent="0">
              <a:buNone/>
            </a:pPr>
            <a:endParaRPr lang="ru-RU" dirty="0"/>
          </a:p>
        </p:txBody>
      </p:sp>
    </p:spTree>
    <p:extLst>
      <p:ext uri="{BB962C8B-B14F-4D97-AF65-F5344CB8AC3E}">
        <p14:creationId xmlns:p14="http://schemas.microsoft.com/office/powerpoint/2010/main" val="28612482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116632"/>
            <a:ext cx="8229600" cy="1143000"/>
          </a:xfrm>
        </p:spPr>
        <p:txBody>
          <a:bodyPr>
            <a:normAutofit/>
          </a:bodyPr>
          <a:lstStyle/>
          <a:p>
            <a:r>
              <a:rPr lang="ru-RU" sz="2400" dirty="0" smtClean="0"/>
              <a:t>3.6. Исполнение </a:t>
            </a:r>
            <a:r>
              <a:rPr lang="ru-RU" sz="2400" dirty="0"/>
              <a:t>м</a:t>
            </a:r>
            <a:r>
              <a:rPr lang="ru-RU" sz="2400" dirty="0" smtClean="0"/>
              <a:t>униципальной программы «</a:t>
            </a:r>
            <a:r>
              <a:rPr lang="ru-RU" sz="2400" dirty="0"/>
              <a:t>Повышение энергоэффективности в муниципальном образовании "Каргасокский район"</a:t>
            </a:r>
            <a:r>
              <a:rPr lang="ru-RU" sz="2400" dirty="0" smtClean="0"/>
              <a:t>»</a:t>
            </a:r>
            <a:endParaRPr lang="ru-RU" sz="2400" dirty="0"/>
          </a:p>
        </p:txBody>
      </p:sp>
      <p:sp>
        <p:nvSpPr>
          <p:cNvPr id="7" name="Прямоугольник 6"/>
          <p:cNvSpPr/>
          <p:nvPr/>
        </p:nvSpPr>
        <p:spPr>
          <a:xfrm>
            <a:off x="467544" y="1497558"/>
            <a:ext cx="8208912" cy="923330"/>
          </a:xfrm>
          <a:prstGeom prst="rect">
            <a:avLst/>
          </a:prstGeom>
        </p:spPr>
        <p:txBody>
          <a:bodyPr wrap="square">
            <a:spAutoFit/>
          </a:bodyPr>
          <a:lstStyle/>
          <a:p>
            <a:pPr algn="just"/>
            <a:r>
              <a:rPr lang="ru-RU" b="1" u="sng" dirty="0">
                <a:solidFill>
                  <a:schemeClr val="bg2">
                    <a:lumMod val="25000"/>
                  </a:schemeClr>
                </a:solidFill>
              </a:rPr>
              <a:t>Цель муниципальной программы:</a:t>
            </a:r>
            <a:r>
              <a:rPr lang="ru-RU" u="sng" dirty="0">
                <a:solidFill>
                  <a:schemeClr val="bg2">
                    <a:lumMod val="25000"/>
                  </a:schemeClr>
                </a:solidFill>
              </a:rPr>
              <a:t> </a:t>
            </a:r>
          </a:p>
          <a:p>
            <a:pPr algn="just"/>
            <a:r>
              <a:rPr lang="ru-RU" dirty="0" smtClean="0">
                <a:solidFill>
                  <a:schemeClr val="bg2">
                    <a:lumMod val="25000"/>
                  </a:schemeClr>
                </a:solidFill>
              </a:rPr>
              <a:t>Обеспечение энергосбережения в социальной сфере, жилищно-коммунальном хозяйстве и транспортном комплексе. </a:t>
            </a:r>
            <a:endParaRPr lang="ru-RU" dirty="0">
              <a:solidFill>
                <a:schemeClr val="bg2">
                  <a:lumMod val="25000"/>
                </a:schemeClr>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076720896"/>
              </p:ext>
            </p:extLst>
          </p:nvPr>
        </p:nvGraphicFramePr>
        <p:xfrm>
          <a:off x="457200" y="2564904"/>
          <a:ext cx="8064896" cy="3333937"/>
        </p:xfrm>
        <a:graphic>
          <a:graphicData uri="http://schemas.openxmlformats.org/drawingml/2006/table">
            <a:tbl>
              <a:tblPr firstRow="1" bandRow="1">
                <a:tableStyleId>{5C22544A-7EE6-4342-B048-85BDC9FD1C3A}</a:tableStyleId>
              </a:tblPr>
              <a:tblGrid>
                <a:gridCol w="4817047"/>
                <a:gridCol w="1637482"/>
                <a:gridCol w="1610367"/>
              </a:tblGrid>
              <a:tr h="677605">
                <a:tc>
                  <a:txBody>
                    <a:bodyPr/>
                    <a:lstStyle/>
                    <a:p>
                      <a:pPr algn="ctr"/>
                      <a:r>
                        <a:rPr lang="ru-RU" sz="1200" b="1" dirty="0" smtClean="0"/>
                        <a:t>Показатели цели</a:t>
                      </a:r>
                      <a:endParaRPr lang="ru-RU" sz="1200" b="1" dirty="0"/>
                    </a:p>
                  </a:txBody>
                  <a:tcPr anchor="ctr">
                    <a:solidFill>
                      <a:schemeClr val="bg2">
                        <a:lumMod val="50000"/>
                      </a:schemeClr>
                    </a:solidFill>
                  </a:tcPr>
                </a:tc>
                <a:tc>
                  <a:txBody>
                    <a:bodyPr/>
                    <a:lstStyle/>
                    <a:p>
                      <a:pPr algn="ctr"/>
                      <a:r>
                        <a:rPr lang="ru-RU" sz="1200" b="1" dirty="0" smtClean="0"/>
                        <a:t>План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r>
              <a:tr h="568110">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endParaRPr kumimoji="0" lang="ru-RU"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ru-RU"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Сокращение потребления топливно-энергетических ресурсов объектами социальной сферы, %</a:t>
                      </a:r>
                      <a:endParaRPr kumimoji="0" lang="ru-RU"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70" marR="39370" marT="39370" marB="64770"/>
                </a:tc>
                <a:tc>
                  <a:txBody>
                    <a:bodyPr/>
                    <a:lstStyle/>
                    <a:p>
                      <a:pPr algn="ctr">
                        <a:spcAft>
                          <a:spcPts val="0"/>
                        </a:spcAft>
                      </a:pPr>
                      <a:r>
                        <a:rPr lang="ru-RU" sz="1600" dirty="0" smtClean="0">
                          <a:effectLst/>
                          <a:latin typeface="+mn-lt"/>
                          <a:ea typeface="Times New Roman"/>
                        </a:rPr>
                        <a:t>0,5</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0,45</a:t>
                      </a:r>
                      <a:endParaRPr lang="ru-RU" sz="1600" dirty="0">
                        <a:effectLst/>
                        <a:latin typeface="+mn-lt"/>
                        <a:ea typeface="Times New Roman"/>
                      </a:endParaRPr>
                    </a:p>
                  </a:txBody>
                  <a:tcPr marL="68580" marR="68580" marT="0" marB="0" anchor="ctr"/>
                </a:tc>
              </a:tr>
              <a:tr h="512942">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endParaRPr kumimoji="0" lang="ru-RU"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ru-RU"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Сокращение расхода топлива котельными, %</a:t>
                      </a:r>
                      <a:endParaRPr kumimoji="0" lang="ru-RU"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70" marR="39370" marT="39370" marB="64770"/>
                </a:tc>
                <a:tc>
                  <a:txBody>
                    <a:bodyPr/>
                    <a:lstStyle/>
                    <a:p>
                      <a:pPr algn="ctr">
                        <a:spcAft>
                          <a:spcPts val="0"/>
                        </a:spcAft>
                      </a:pPr>
                      <a:r>
                        <a:rPr lang="ru-RU" sz="1600" dirty="0" smtClean="0">
                          <a:effectLst/>
                          <a:latin typeface="+mn-lt"/>
                          <a:ea typeface="Times New Roman"/>
                        </a:rPr>
                        <a:t>0</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2,05</a:t>
                      </a:r>
                      <a:endParaRPr lang="ru-RU" sz="1600" dirty="0">
                        <a:effectLst/>
                        <a:latin typeface="+mn-lt"/>
                        <a:ea typeface="Times New Roman"/>
                      </a:endParaRPr>
                    </a:p>
                  </a:txBody>
                  <a:tcPr marL="68580" marR="68580" marT="0" marB="0" anchor="ctr"/>
                </a:tc>
              </a:tr>
              <a:tr h="586219">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endParaRPr kumimoji="0" lang="ru-RU"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ru-RU" sz="1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Сокращение потребления бензина муниципальным автотранспортом, %</a:t>
                      </a:r>
                      <a:endParaRPr kumimoji="0" lang="ru-RU"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70" marR="39370" marT="39370" marB="64770"/>
                </a:tc>
                <a:tc>
                  <a:txBody>
                    <a:bodyPr/>
                    <a:lstStyle/>
                    <a:p>
                      <a:pPr algn="ctr">
                        <a:spcAft>
                          <a:spcPts val="0"/>
                        </a:spcAft>
                      </a:pPr>
                      <a:r>
                        <a:rPr lang="ru-RU" sz="1600" dirty="0" smtClean="0">
                          <a:effectLst/>
                          <a:latin typeface="+mn-lt"/>
                          <a:ea typeface="Times New Roman"/>
                        </a:rPr>
                        <a:t>0</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0</a:t>
                      </a:r>
                      <a:endParaRPr lang="ru-RU" sz="1600" dirty="0">
                        <a:effectLst/>
                        <a:latin typeface="+mn-lt"/>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071631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805173934"/>
              </p:ext>
            </p:extLst>
          </p:nvPr>
        </p:nvGraphicFramePr>
        <p:xfrm>
          <a:off x="395535" y="1772406"/>
          <a:ext cx="8352930" cy="3927227"/>
        </p:xfrm>
        <a:graphic>
          <a:graphicData uri="http://schemas.openxmlformats.org/drawingml/2006/table">
            <a:tbl>
              <a:tblPr firstRow="1" bandRow="1">
                <a:tableStyleId>{5C22544A-7EE6-4342-B048-85BDC9FD1C3A}</a:tableStyleId>
              </a:tblPr>
              <a:tblGrid>
                <a:gridCol w="4352935"/>
                <a:gridCol w="1479714"/>
                <a:gridCol w="1520282"/>
                <a:gridCol w="999999"/>
              </a:tblGrid>
              <a:tr h="665867">
                <a:tc>
                  <a:txBody>
                    <a:bodyPr/>
                    <a:lstStyle/>
                    <a:p>
                      <a:pPr algn="ctr"/>
                      <a:r>
                        <a:rPr lang="ru-RU" sz="1200" b="1" dirty="0" smtClean="0"/>
                        <a:t>Наименование подпрограммы</a:t>
                      </a:r>
                      <a:endParaRPr lang="ru-RU" sz="1200" b="1" dirty="0"/>
                    </a:p>
                  </a:txBody>
                  <a:tcPr anchor="ctr">
                    <a:solidFill>
                      <a:schemeClr val="bg2">
                        <a:lumMod val="50000"/>
                      </a:schemeClr>
                    </a:solidFill>
                  </a:tcPr>
                </a:tc>
                <a:tc>
                  <a:txBody>
                    <a:bodyPr/>
                    <a:lstStyle/>
                    <a:p>
                      <a:pPr algn="ctr"/>
                      <a:r>
                        <a:rPr lang="ru-RU" sz="1200" b="1" dirty="0" smtClean="0"/>
                        <a:t>План </a:t>
                      </a:r>
                      <a:r>
                        <a:rPr lang="ru-RU" sz="1200" b="1" baseline="0" dirty="0" smtClean="0"/>
                        <a:t> расходов</a:t>
                      </a:r>
                      <a:r>
                        <a:rPr lang="ru-RU" sz="1200" b="1" dirty="0" smtClean="0"/>
                        <a:t>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669336">
                <a:tc>
                  <a:txBody>
                    <a:bodyPr/>
                    <a:lstStyle/>
                    <a:p>
                      <a:pPr algn="l"/>
                      <a:r>
                        <a:rPr kumimoji="0" lang="ru-RU" sz="1400" b="1" kern="1200" dirty="0" smtClean="0">
                          <a:solidFill>
                            <a:schemeClr val="dk1"/>
                          </a:solidFill>
                          <a:effectLst/>
                          <a:latin typeface="+mn-lt"/>
                          <a:ea typeface="+mn-ea"/>
                          <a:cs typeface="+mn-cs"/>
                        </a:rPr>
                        <a:t>Подпрограмма "Повышение энергетической эффективности в ЖКХ Каргасокского района"</a:t>
                      </a:r>
                      <a:endParaRPr lang="ru-RU" sz="1400" b="1" dirty="0">
                        <a:latin typeface="+mn-lt"/>
                      </a:endParaRPr>
                    </a:p>
                  </a:txBody>
                  <a:tcPr anchor="ctr"/>
                </a:tc>
                <a:tc>
                  <a:txBody>
                    <a:bodyPr/>
                    <a:lstStyle/>
                    <a:p>
                      <a:pPr algn="ctr">
                        <a:spcAft>
                          <a:spcPts val="0"/>
                        </a:spcAft>
                      </a:pPr>
                      <a:r>
                        <a:rPr lang="ru-RU" sz="1600" dirty="0">
                          <a:effectLst/>
                          <a:latin typeface="+mn-lt"/>
                          <a:ea typeface="Times New Roman"/>
                        </a:rPr>
                        <a:t>5 </a:t>
                      </a:r>
                      <a:r>
                        <a:rPr lang="ru-RU" sz="1600" dirty="0" smtClean="0">
                          <a:effectLst/>
                          <a:latin typeface="+mn-lt"/>
                          <a:ea typeface="Times New Roman"/>
                        </a:rPr>
                        <a:t>851</a:t>
                      </a:r>
                      <a:r>
                        <a:rPr lang="en-US" sz="1600" dirty="0" smtClean="0">
                          <a:effectLst/>
                          <a:latin typeface="+mn-lt"/>
                          <a:ea typeface="Times New Roman"/>
                        </a:rPr>
                        <a:t>,4</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5 </a:t>
                      </a:r>
                      <a:r>
                        <a:rPr lang="ru-RU" sz="1600" dirty="0" smtClean="0">
                          <a:effectLst/>
                          <a:latin typeface="+mn-lt"/>
                          <a:ea typeface="Times New Roman"/>
                        </a:rPr>
                        <a:t>779</a:t>
                      </a:r>
                      <a:r>
                        <a:rPr lang="en-US" sz="1600" dirty="0" smtClean="0">
                          <a:effectLst/>
                          <a:latin typeface="+mn-lt"/>
                          <a:ea typeface="Times New Roman"/>
                        </a:rPr>
                        <a:t>,4</a:t>
                      </a:r>
                      <a:endParaRPr lang="ru-RU" sz="1600" dirty="0">
                        <a:effectLst/>
                        <a:latin typeface="+mn-lt"/>
                        <a:ea typeface="Times New Roman"/>
                      </a:endParaRPr>
                    </a:p>
                  </a:txBody>
                  <a:tcPr marL="68580" marR="68580" marT="0" marB="0" anchor="ctr"/>
                </a:tc>
                <a:tc>
                  <a:txBody>
                    <a:bodyPr/>
                    <a:lstStyle/>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r>
                        <a:rPr lang="ru-RU" sz="1600" dirty="0" smtClean="0">
                          <a:effectLst/>
                          <a:latin typeface="+mn-lt"/>
                          <a:ea typeface="Times New Roman"/>
                        </a:rPr>
                        <a:t>98,77</a:t>
                      </a:r>
                      <a:r>
                        <a:rPr lang="en-US" sz="1600" dirty="0" smtClean="0">
                          <a:effectLst/>
                          <a:latin typeface="+mn-lt"/>
                          <a:ea typeface="Times New Roman"/>
                        </a:rPr>
                        <a:t>%</a:t>
                      </a: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a:effectLst/>
                        <a:latin typeface="+mn-lt"/>
                        <a:ea typeface="Times New Roman"/>
                      </a:endParaRPr>
                    </a:p>
                  </a:txBody>
                  <a:tcPr marL="68580" marR="68580" marT="0" marB="0" anchor="ctr"/>
                </a:tc>
              </a:tr>
              <a:tr h="669336">
                <a:tc>
                  <a:txBody>
                    <a:bodyPr/>
                    <a:lstStyle/>
                    <a:p>
                      <a:pPr algn="l"/>
                      <a:r>
                        <a:rPr kumimoji="0" lang="ru-RU" sz="1400" b="1" kern="1200" dirty="0" smtClean="0">
                          <a:solidFill>
                            <a:schemeClr val="dk1"/>
                          </a:solidFill>
                          <a:effectLst/>
                          <a:latin typeface="+mn-lt"/>
                          <a:ea typeface="+mn-ea"/>
                          <a:cs typeface="+mn-cs"/>
                        </a:rPr>
                        <a:t>Обеспечивающая подпрограмма (УЖКХ и КС)</a:t>
                      </a:r>
                      <a:endParaRPr lang="ru-RU" sz="1400" b="1" dirty="0"/>
                    </a:p>
                  </a:txBody>
                  <a:tcPr anchor="ctr"/>
                </a:tc>
                <a:tc>
                  <a:txBody>
                    <a:bodyPr/>
                    <a:lstStyle/>
                    <a:p>
                      <a:pPr algn="ctr">
                        <a:spcAft>
                          <a:spcPts val="0"/>
                        </a:spcAft>
                      </a:pPr>
                      <a:r>
                        <a:rPr lang="ru-RU" sz="1600" dirty="0">
                          <a:effectLst/>
                          <a:latin typeface="+mn-lt"/>
                          <a:ea typeface="Times New Roman"/>
                        </a:rPr>
                        <a:t>6 </a:t>
                      </a:r>
                      <a:r>
                        <a:rPr lang="ru-RU" sz="1600" dirty="0" smtClean="0">
                          <a:effectLst/>
                          <a:latin typeface="+mn-lt"/>
                          <a:ea typeface="Times New Roman"/>
                        </a:rPr>
                        <a:t>175</a:t>
                      </a:r>
                      <a:r>
                        <a:rPr lang="en-US" sz="1600" dirty="0" smtClean="0">
                          <a:effectLst/>
                          <a:latin typeface="+mn-lt"/>
                          <a:ea typeface="Times New Roman"/>
                        </a:rPr>
                        <a:t>,1</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6 </a:t>
                      </a:r>
                      <a:r>
                        <a:rPr lang="ru-RU" sz="1600" dirty="0" smtClean="0">
                          <a:effectLst/>
                          <a:latin typeface="+mn-lt"/>
                          <a:ea typeface="Times New Roman"/>
                        </a:rPr>
                        <a:t>109</a:t>
                      </a:r>
                      <a:endParaRPr lang="ru-RU" sz="1600" dirty="0">
                        <a:effectLst/>
                        <a:latin typeface="+mn-lt"/>
                        <a:ea typeface="Times New Roman"/>
                      </a:endParaRPr>
                    </a:p>
                  </a:txBody>
                  <a:tcPr marL="68580" marR="68580" marT="0" marB="0" anchor="ctr"/>
                </a:tc>
                <a:tc>
                  <a:txBody>
                    <a:bodyPr/>
                    <a:lstStyle/>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r>
                        <a:rPr lang="ru-RU" sz="1600" dirty="0" smtClean="0">
                          <a:effectLst/>
                          <a:latin typeface="+mn-lt"/>
                          <a:ea typeface="Times New Roman"/>
                        </a:rPr>
                        <a:t>98,93</a:t>
                      </a:r>
                      <a:r>
                        <a:rPr lang="en-US" sz="1600" dirty="0" smtClean="0">
                          <a:effectLst/>
                          <a:latin typeface="+mn-lt"/>
                          <a:ea typeface="Times New Roman"/>
                        </a:rPr>
                        <a:t>%</a:t>
                      </a: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a:effectLst/>
                        <a:latin typeface="+mn-lt"/>
                        <a:ea typeface="Times New Roman"/>
                      </a:endParaRPr>
                    </a:p>
                  </a:txBody>
                  <a:tcPr marL="68580" marR="68580" marT="0" marB="0" anchor="ctr"/>
                </a:tc>
              </a:tr>
              <a:tr h="660167">
                <a:tc>
                  <a:txBody>
                    <a:bodyPr/>
                    <a:lstStyle/>
                    <a:p>
                      <a:pPr algn="r"/>
                      <a:r>
                        <a:rPr lang="ru-RU" sz="1800" b="1" dirty="0" smtClean="0"/>
                        <a:t>ВСЕГО</a:t>
                      </a:r>
                      <a:endParaRPr lang="ru-RU" sz="1800" b="1" dirty="0"/>
                    </a:p>
                  </a:txBody>
                  <a:tcPr anchor="ctr"/>
                </a:tc>
                <a:tc>
                  <a:txBody>
                    <a:bodyPr/>
                    <a:lstStyle/>
                    <a:p>
                      <a:pPr algn="ctr">
                        <a:spcAft>
                          <a:spcPts val="0"/>
                        </a:spcAft>
                      </a:pPr>
                      <a:r>
                        <a:rPr lang="ru-RU" sz="1800" b="1" dirty="0">
                          <a:effectLst/>
                          <a:latin typeface="+mn-lt"/>
                          <a:ea typeface="Times New Roman"/>
                        </a:rPr>
                        <a:t>12 </a:t>
                      </a:r>
                      <a:r>
                        <a:rPr lang="ru-RU" sz="1800" b="1" dirty="0" smtClean="0">
                          <a:effectLst/>
                          <a:latin typeface="+mn-lt"/>
                          <a:ea typeface="Times New Roman"/>
                        </a:rPr>
                        <a:t>026</a:t>
                      </a:r>
                      <a:r>
                        <a:rPr lang="en-US" sz="1800" b="1" dirty="0" smtClean="0">
                          <a:effectLst/>
                          <a:latin typeface="+mn-lt"/>
                          <a:ea typeface="Times New Roman"/>
                        </a:rPr>
                        <a:t>,5</a:t>
                      </a:r>
                      <a:endParaRPr lang="ru-RU" sz="1800" dirty="0">
                        <a:effectLst/>
                        <a:latin typeface="+mn-lt"/>
                        <a:ea typeface="Times New Roman"/>
                      </a:endParaRPr>
                    </a:p>
                  </a:txBody>
                  <a:tcPr marL="68580" marR="68580" marT="0" marB="0" anchor="ctr"/>
                </a:tc>
                <a:tc>
                  <a:txBody>
                    <a:bodyPr/>
                    <a:lstStyle/>
                    <a:p>
                      <a:pPr algn="ctr">
                        <a:spcAft>
                          <a:spcPts val="0"/>
                        </a:spcAft>
                      </a:pPr>
                      <a:r>
                        <a:rPr lang="ru-RU" sz="1800" b="1" dirty="0">
                          <a:effectLst/>
                          <a:latin typeface="+mn-lt"/>
                          <a:ea typeface="Times New Roman"/>
                        </a:rPr>
                        <a:t>11 </a:t>
                      </a:r>
                      <a:r>
                        <a:rPr lang="ru-RU" sz="1800" b="1" dirty="0" smtClean="0">
                          <a:effectLst/>
                          <a:latin typeface="+mn-lt"/>
                          <a:ea typeface="Times New Roman"/>
                        </a:rPr>
                        <a:t>888</a:t>
                      </a:r>
                      <a:r>
                        <a:rPr lang="en-US" sz="1800" b="1" dirty="0" smtClean="0">
                          <a:effectLst/>
                          <a:latin typeface="+mn-lt"/>
                          <a:ea typeface="Times New Roman"/>
                        </a:rPr>
                        <a:t>,4</a:t>
                      </a:r>
                      <a:endParaRPr lang="ru-RU" sz="1800" dirty="0">
                        <a:effectLst/>
                        <a:latin typeface="+mn-lt"/>
                        <a:ea typeface="Times New Roman"/>
                      </a:endParaRPr>
                    </a:p>
                  </a:txBody>
                  <a:tcPr marL="68580" marR="68580" marT="0" marB="0" anchor="ctr"/>
                </a:tc>
                <a:tc>
                  <a:txBody>
                    <a:bodyPr/>
                    <a:lstStyle/>
                    <a:p>
                      <a:pPr algn="ctr">
                        <a:spcAft>
                          <a:spcPts val="0"/>
                        </a:spcAft>
                      </a:pPr>
                      <a:endParaRPr lang="ru-RU" sz="1800" b="1" dirty="0" smtClean="0">
                        <a:effectLst/>
                        <a:latin typeface="+mn-lt"/>
                        <a:ea typeface="Times New Roman"/>
                      </a:endParaRPr>
                    </a:p>
                    <a:p>
                      <a:pPr algn="ctr">
                        <a:spcAft>
                          <a:spcPts val="0"/>
                        </a:spcAft>
                      </a:pPr>
                      <a:r>
                        <a:rPr lang="ru-RU" sz="1800" b="1" dirty="0" smtClean="0">
                          <a:effectLst/>
                          <a:latin typeface="+mn-lt"/>
                          <a:ea typeface="Times New Roman"/>
                        </a:rPr>
                        <a:t>98,85</a:t>
                      </a:r>
                      <a:r>
                        <a:rPr lang="en-US" sz="1800" b="1" dirty="0" smtClean="0">
                          <a:effectLst/>
                          <a:latin typeface="+mn-lt"/>
                          <a:ea typeface="Times New Roman"/>
                        </a:rPr>
                        <a:t>%</a:t>
                      </a:r>
                      <a:endParaRPr lang="ru-RU" sz="1800" b="1" dirty="0" smtClean="0">
                        <a:effectLst/>
                        <a:latin typeface="+mn-lt"/>
                        <a:ea typeface="Times New Roman"/>
                      </a:endParaRPr>
                    </a:p>
                    <a:p>
                      <a:pPr algn="ctr">
                        <a:spcAft>
                          <a:spcPts val="0"/>
                        </a:spcAft>
                      </a:pPr>
                      <a:endParaRPr lang="ru-RU" sz="1800" dirty="0">
                        <a:effectLst/>
                        <a:latin typeface="+mn-lt"/>
                        <a:ea typeface="Times New Roman"/>
                      </a:endParaRPr>
                    </a:p>
                  </a:txBody>
                  <a:tcPr marL="68580" marR="68580" marT="0" marB="0" anchor="ctr"/>
                </a:tc>
              </a:tr>
            </a:tbl>
          </a:graphicData>
        </a:graphic>
      </p:graphicFrame>
      <p:sp>
        <p:nvSpPr>
          <p:cNvPr id="5" name="Объект 2"/>
          <p:cNvSpPr txBox="1">
            <a:spLocks/>
          </p:cNvSpPr>
          <p:nvPr/>
        </p:nvSpPr>
        <p:spPr>
          <a:xfrm>
            <a:off x="2905472" y="1431424"/>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2180495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480720"/>
          </a:xfrm>
        </p:spPr>
        <p:txBody>
          <a:bodyPr/>
          <a:lstStyle/>
          <a:p>
            <a:pPr marL="0" indent="0" algn="just">
              <a:buNone/>
            </a:pPr>
            <a:r>
              <a:rPr lang="ru-RU" sz="1600" b="1" u="sng" dirty="0">
                <a:solidFill>
                  <a:schemeClr val="bg2">
                    <a:lumMod val="25000"/>
                  </a:schemeClr>
                </a:solidFill>
              </a:rPr>
              <a:t>В 2016 году финансирование муниципальной программы осуществлялось по двум основным направлениям</a:t>
            </a:r>
            <a:r>
              <a:rPr lang="ru-RU" sz="1600" b="1" u="sng" dirty="0" smtClean="0">
                <a:solidFill>
                  <a:schemeClr val="bg2">
                    <a:lumMod val="25000"/>
                  </a:schemeClr>
                </a:solidFill>
              </a:rPr>
              <a:t>:</a:t>
            </a:r>
          </a:p>
          <a:p>
            <a:pPr algn="just"/>
            <a:r>
              <a:rPr lang="ru-RU" sz="1600" dirty="0" smtClean="0">
                <a:solidFill>
                  <a:schemeClr val="bg2">
                    <a:lumMod val="25000"/>
                  </a:schemeClr>
                </a:solidFill>
              </a:rPr>
              <a:t>Ремонт ветхих сетей теплоснабжения, водоснабжения, электроснабжения, замена оборудования в котельных и дизельных электростанциях;</a:t>
            </a:r>
          </a:p>
          <a:p>
            <a:pPr algn="just"/>
            <a:r>
              <a:rPr lang="ru-RU" sz="1600" dirty="0" smtClean="0">
                <a:solidFill>
                  <a:schemeClr val="bg2">
                    <a:lumMod val="25000"/>
                  </a:schemeClr>
                </a:solidFill>
              </a:rPr>
              <a:t>Осуществлялось обеспечение реализации Программы.</a:t>
            </a:r>
            <a:endParaRPr lang="ru-RU" sz="1600" dirty="0">
              <a:solidFill>
                <a:schemeClr val="bg2">
                  <a:lumMod val="25000"/>
                </a:schemeClr>
              </a:solidFill>
            </a:endParaRPr>
          </a:p>
          <a:p>
            <a:pPr marL="0" indent="0" algn="just">
              <a:buNone/>
            </a:pPr>
            <a:r>
              <a:rPr lang="ru-RU" sz="1600" b="1" u="sng" dirty="0" smtClean="0">
                <a:solidFill>
                  <a:schemeClr val="bg2">
                    <a:lumMod val="25000"/>
                  </a:schemeClr>
                </a:solidFill>
              </a:rPr>
              <a:t>В рамках выполнения муниципальной программы, были проведены следующие мероприятия:</a:t>
            </a:r>
            <a:endParaRPr lang="ru-RU" b="1" u="sng" dirty="0">
              <a:solidFill>
                <a:schemeClr val="bg2">
                  <a:lumMod val="25000"/>
                </a:schemeClr>
              </a:solidFill>
            </a:endParaRPr>
          </a:p>
          <a:p>
            <a:pPr algn="just"/>
            <a:r>
              <a:rPr lang="ru-RU" sz="1600" dirty="0" smtClean="0">
                <a:solidFill>
                  <a:schemeClr val="bg2">
                    <a:lumMod val="25000"/>
                  </a:schemeClr>
                </a:solidFill>
              </a:rPr>
              <a:t>Замена стальных труб тепловой сети Д=100мм – 350м, Д=125мм – 300м и Д=80мм – 20м;</a:t>
            </a:r>
          </a:p>
          <a:p>
            <a:pPr algn="just"/>
            <a:r>
              <a:rPr lang="ru-RU" sz="1600" dirty="0" smtClean="0">
                <a:solidFill>
                  <a:schemeClr val="bg2">
                    <a:lumMod val="25000"/>
                  </a:schemeClr>
                </a:solidFill>
              </a:rPr>
              <a:t>Замена стальных трубопроводов водоснабжения Д=50мм – 60м, Д=40мм – 170м и Д=20мм – 20м;</a:t>
            </a:r>
          </a:p>
          <a:p>
            <a:pPr algn="just"/>
            <a:r>
              <a:rPr lang="ru-RU" sz="1600" dirty="0" smtClean="0">
                <a:solidFill>
                  <a:schemeClr val="bg2">
                    <a:lumMod val="25000"/>
                  </a:schemeClr>
                </a:solidFill>
              </a:rPr>
              <a:t>Замена канализационных чугунных труб Д=150 мм на полиэтиленовые трубы Д=150мм – 44м;</a:t>
            </a:r>
          </a:p>
          <a:p>
            <a:pPr algn="just"/>
            <a:r>
              <a:rPr lang="ru-RU" sz="1600" dirty="0" smtClean="0">
                <a:solidFill>
                  <a:schemeClr val="bg2">
                    <a:lumMod val="25000"/>
                  </a:schemeClr>
                </a:solidFill>
              </a:rPr>
              <a:t>Замена кирпичных колодцев на железобетонные – 3шт. в с. Каргасок;</a:t>
            </a:r>
          </a:p>
          <a:p>
            <a:pPr algn="just"/>
            <a:r>
              <a:rPr lang="ru-RU" sz="1600" dirty="0" smtClean="0">
                <a:solidFill>
                  <a:schemeClr val="bg2">
                    <a:lumMod val="25000"/>
                  </a:schemeClr>
                </a:solidFill>
              </a:rPr>
              <a:t>Замена трубы, для отвода дымовых газов, металлической, высота 22м, Д=530*8мм;</a:t>
            </a:r>
          </a:p>
          <a:p>
            <a:pPr algn="just"/>
            <a:r>
              <a:rPr lang="ru-RU" sz="1600" dirty="0" smtClean="0">
                <a:solidFill>
                  <a:schemeClr val="bg2">
                    <a:lumMod val="25000"/>
                  </a:schemeClr>
                </a:solidFill>
              </a:rPr>
              <a:t>Наращивание железобетонного фундамента в котельной «Центральная», с. Сосновка;</a:t>
            </a:r>
          </a:p>
          <a:p>
            <a:pPr algn="just"/>
            <a:r>
              <a:rPr lang="ru-RU" sz="1600" dirty="0" smtClean="0">
                <a:solidFill>
                  <a:schemeClr val="bg2">
                    <a:lumMod val="25000"/>
                  </a:schemeClr>
                </a:solidFill>
              </a:rPr>
              <a:t>Замена котлов на КВр-0,25КБ – 1 шт. в п. Киевский Еган и КВр-0,20КБ – 1 шт. в п. Неготка;</a:t>
            </a:r>
          </a:p>
          <a:p>
            <a:pPr algn="just"/>
            <a:r>
              <a:rPr lang="ru-RU" sz="1600" dirty="0" smtClean="0">
                <a:solidFill>
                  <a:schemeClr val="bg2">
                    <a:lumMod val="25000"/>
                  </a:schemeClr>
                </a:solidFill>
              </a:rPr>
              <a:t>Замена газохода ДУ-250*8мм – 10м, обвязочных трубопроводов ДУ-65*4мм – 40м, запорной трубопроводной арматуры – 12шт.;</a:t>
            </a:r>
          </a:p>
          <a:p>
            <a:pPr algn="just"/>
            <a:r>
              <a:rPr lang="ru-RU" sz="1600" dirty="0" smtClean="0">
                <a:solidFill>
                  <a:schemeClr val="bg2">
                    <a:lumMod val="25000"/>
                  </a:schemeClr>
                </a:solidFill>
              </a:rPr>
              <a:t>Капитальный ремонт участка ВЛ 10/0,4 кВт в с. Каргасок – 2250м и в с. Вертикос – 260м.</a:t>
            </a:r>
          </a:p>
          <a:p>
            <a:endParaRPr lang="ru-RU" sz="1600" dirty="0"/>
          </a:p>
          <a:p>
            <a:endParaRPr lang="ru-RU" sz="1600" dirty="0" smtClean="0"/>
          </a:p>
          <a:p>
            <a:endParaRPr lang="ru-RU" sz="1600" dirty="0" smtClean="0"/>
          </a:p>
        </p:txBody>
      </p:sp>
    </p:spTree>
    <p:extLst>
      <p:ext uri="{BB962C8B-B14F-4D97-AF65-F5344CB8AC3E}">
        <p14:creationId xmlns:p14="http://schemas.microsoft.com/office/powerpoint/2010/main" val="13372318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116632"/>
            <a:ext cx="8229600" cy="1143000"/>
          </a:xfrm>
        </p:spPr>
        <p:txBody>
          <a:bodyPr>
            <a:normAutofit/>
          </a:bodyPr>
          <a:lstStyle/>
          <a:p>
            <a:r>
              <a:rPr lang="ru-RU" sz="2400" dirty="0" smtClean="0"/>
              <a:t>3.7. Исполнение </a:t>
            </a:r>
            <a:r>
              <a:rPr lang="ru-RU" sz="2400" dirty="0"/>
              <a:t>м</a:t>
            </a:r>
            <a:r>
              <a:rPr lang="ru-RU" sz="2400" dirty="0" smtClean="0"/>
              <a:t>униципальной программы «</a:t>
            </a:r>
            <a:r>
              <a:rPr lang="ru-RU" sz="2400" dirty="0"/>
              <a:t>Создание условий для устойчивого экономического развития муниципального образования "Каргасокский район</a:t>
            </a:r>
            <a:r>
              <a:rPr lang="ru-RU" sz="2400" dirty="0" smtClean="0"/>
              <a:t>"» в 2016 г</a:t>
            </a:r>
            <a:endParaRPr lang="ru-RU" sz="2400" dirty="0"/>
          </a:p>
        </p:txBody>
      </p:sp>
      <p:sp>
        <p:nvSpPr>
          <p:cNvPr id="7" name="Объект 2"/>
          <p:cNvSpPr>
            <a:spLocks noGrp="1"/>
          </p:cNvSpPr>
          <p:nvPr>
            <p:ph idx="1"/>
          </p:nvPr>
        </p:nvSpPr>
        <p:spPr>
          <a:xfrm>
            <a:off x="457200" y="1700808"/>
            <a:ext cx="8229600" cy="4968552"/>
          </a:xfrm>
        </p:spPr>
        <p:txBody>
          <a:bodyPr/>
          <a:lstStyle/>
          <a:p>
            <a:pPr marL="0" indent="0" algn="just">
              <a:spcBef>
                <a:spcPts val="600"/>
              </a:spcBef>
              <a:buNone/>
            </a:pPr>
            <a:r>
              <a:rPr lang="ru-RU" sz="1800" b="1" u="sng" dirty="0">
                <a:solidFill>
                  <a:schemeClr val="bg2">
                    <a:lumMod val="25000"/>
                  </a:schemeClr>
                </a:solidFill>
              </a:rPr>
              <a:t>Цель программы:</a:t>
            </a:r>
            <a:r>
              <a:rPr lang="ru-RU" sz="1800" b="1" dirty="0">
                <a:solidFill>
                  <a:schemeClr val="bg2">
                    <a:lumMod val="25000"/>
                  </a:schemeClr>
                </a:solidFill>
              </a:rPr>
              <a:t> </a:t>
            </a:r>
            <a:r>
              <a:rPr lang="ru-RU" sz="1800" dirty="0" smtClean="0">
                <a:solidFill>
                  <a:schemeClr val="bg2">
                    <a:lumMod val="25000"/>
                  </a:schemeClr>
                </a:solidFill>
              </a:rPr>
              <a:t>Создание </a:t>
            </a:r>
            <a:r>
              <a:rPr lang="ru-RU" sz="1800" dirty="0">
                <a:solidFill>
                  <a:schemeClr val="bg2">
                    <a:lumMod val="25000"/>
                  </a:schemeClr>
                </a:solidFill>
              </a:rPr>
              <a:t>условий для устойчивого экономического развития муниципального образования «Каргасокский район».</a:t>
            </a:r>
          </a:p>
          <a:p>
            <a:pPr marL="0" indent="0">
              <a:buNone/>
            </a:pPr>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2562455768"/>
              </p:ext>
            </p:extLst>
          </p:nvPr>
        </p:nvGraphicFramePr>
        <p:xfrm>
          <a:off x="539552" y="2492896"/>
          <a:ext cx="8064896" cy="2872165"/>
        </p:xfrm>
        <a:graphic>
          <a:graphicData uri="http://schemas.openxmlformats.org/drawingml/2006/table">
            <a:tbl>
              <a:tblPr firstRow="1" bandRow="1">
                <a:tableStyleId>{5C22544A-7EE6-4342-B048-85BDC9FD1C3A}</a:tableStyleId>
              </a:tblPr>
              <a:tblGrid>
                <a:gridCol w="4817047"/>
                <a:gridCol w="1637482"/>
                <a:gridCol w="1610367"/>
              </a:tblGrid>
              <a:tr h="677605">
                <a:tc>
                  <a:txBody>
                    <a:bodyPr/>
                    <a:lstStyle/>
                    <a:p>
                      <a:pPr algn="ctr"/>
                      <a:r>
                        <a:rPr lang="ru-RU" sz="1200" b="1" dirty="0" smtClean="0"/>
                        <a:t>Показатели цели</a:t>
                      </a:r>
                      <a:endParaRPr lang="ru-RU" sz="1200" b="1" dirty="0"/>
                    </a:p>
                  </a:txBody>
                  <a:tcPr anchor="ctr">
                    <a:solidFill>
                      <a:schemeClr val="bg2">
                        <a:lumMod val="50000"/>
                      </a:schemeClr>
                    </a:solidFill>
                  </a:tcPr>
                </a:tc>
                <a:tc>
                  <a:txBody>
                    <a:bodyPr/>
                    <a:lstStyle/>
                    <a:p>
                      <a:pPr algn="ctr"/>
                      <a:r>
                        <a:rPr lang="ru-RU" sz="1200" b="1" dirty="0" smtClean="0"/>
                        <a:t>План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r>
              <a:tr h="568110">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endParaRPr lang="ru-RU" sz="1100" b="1" dirty="0" smtClean="0">
                        <a:solidFill>
                          <a:schemeClr val="tx1"/>
                        </a:solidFill>
                      </a:endParaRPr>
                    </a:p>
                    <a:p>
                      <a:pPr marL="0" marR="0" lvl="0" indent="0" algn="l" defTabSz="914400" rtl="0" eaLnBrk="1" fontAlgn="auto" latinLnBrk="0" hangingPunct="1">
                        <a:lnSpc>
                          <a:spcPct val="115000"/>
                        </a:lnSpc>
                        <a:spcBef>
                          <a:spcPts val="0"/>
                        </a:spcBef>
                        <a:spcAft>
                          <a:spcPts val="1000"/>
                        </a:spcAft>
                        <a:buClrTx/>
                        <a:buSzTx/>
                        <a:buFontTx/>
                        <a:buNone/>
                        <a:tabLst/>
                        <a:defRPr/>
                      </a:pPr>
                      <a:endParaRPr lang="ru-RU" sz="1400" b="1" dirty="0" smtClean="0">
                        <a:solidFill>
                          <a:schemeClr val="tx1"/>
                        </a:solidFill>
                      </a:endParaRPr>
                    </a:p>
                    <a:p>
                      <a:pPr marL="0" marR="0" lvl="0" indent="0" algn="l" defTabSz="914400" rtl="0" eaLnBrk="1" fontAlgn="auto" latinLnBrk="0" hangingPunct="1">
                        <a:lnSpc>
                          <a:spcPct val="115000"/>
                        </a:lnSpc>
                        <a:spcBef>
                          <a:spcPts val="0"/>
                        </a:spcBef>
                        <a:spcAft>
                          <a:spcPts val="1000"/>
                        </a:spcAft>
                        <a:buClrTx/>
                        <a:buSzTx/>
                        <a:buFontTx/>
                        <a:buNone/>
                        <a:tabLst/>
                        <a:defRPr/>
                      </a:pPr>
                      <a:r>
                        <a:rPr lang="ru-RU" sz="1400" b="1" dirty="0" smtClean="0">
                          <a:solidFill>
                            <a:schemeClr val="tx1"/>
                          </a:solidFill>
                        </a:rPr>
                        <a:t>Объем отгруженных товаров собственного производства, выполненных работ и услуг собственными силами по «чистым» видам деятельности (итого по разделам C,D,E), млн. руб.</a:t>
                      </a:r>
                      <a:endParaRPr kumimoji="0" lang="ru-RU"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70" marR="39370" marT="39370" marB="64770"/>
                </a:tc>
                <a:tc>
                  <a:txBody>
                    <a:bodyPr/>
                    <a:lstStyle/>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r>
                        <a:rPr lang="ru-RU" sz="1600" dirty="0" smtClean="0">
                          <a:effectLst/>
                          <a:latin typeface="+mn-lt"/>
                          <a:ea typeface="Times New Roman"/>
                        </a:rPr>
                        <a:t>129,3</a:t>
                      </a:r>
                      <a:endParaRPr lang="ru-RU" sz="1600" dirty="0">
                        <a:effectLst/>
                        <a:latin typeface="+mn-lt"/>
                        <a:ea typeface="Times New Roman"/>
                      </a:endParaRPr>
                    </a:p>
                  </a:txBody>
                  <a:tcPr marL="68580" marR="68580" marT="0" marB="0" anchor="ctr"/>
                </a:tc>
                <a:tc>
                  <a:txBody>
                    <a:bodyPr/>
                    <a:lstStyle/>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r>
                        <a:rPr lang="ru-RU" sz="1600" dirty="0" smtClean="0">
                          <a:effectLst/>
                          <a:latin typeface="+mn-lt"/>
                          <a:ea typeface="Times New Roman"/>
                        </a:rPr>
                        <a:t>96,93</a:t>
                      </a:r>
                    </a:p>
                    <a:p>
                      <a:pPr algn="ctr">
                        <a:spcAft>
                          <a:spcPts val="0"/>
                        </a:spcAft>
                      </a:pPr>
                      <a:endParaRPr lang="ru-RU" sz="1600" dirty="0" smtClean="0">
                        <a:effectLst/>
                        <a:latin typeface="+mn-lt"/>
                        <a:ea typeface="Times New Roman"/>
                      </a:endParaRPr>
                    </a:p>
                    <a:p>
                      <a:pPr algn="ctr">
                        <a:spcAft>
                          <a:spcPts val="0"/>
                        </a:spcAft>
                      </a:pPr>
                      <a:endParaRPr lang="ru-RU" sz="1600" dirty="0" smtClean="0">
                        <a:effectLst/>
                        <a:latin typeface="+mn-lt"/>
                        <a:ea typeface="Times New Roman"/>
                      </a:endParaRPr>
                    </a:p>
                    <a:p>
                      <a:pPr algn="ctr">
                        <a:spcAft>
                          <a:spcPts val="0"/>
                        </a:spcAft>
                      </a:pPr>
                      <a:endParaRPr lang="ru-RU" sz="1600" dirty="0">
                        <a:effectLst/>
                        <a:latin typeface="+mn-lt"/>
                        <a:ea typeface="Times New Roman"/>
                      </a:endParaRPr>
                    </a:p>
                  </a:txBody>
                  <a:tcPr marL="68580" marR="68580" marT="0" marB="0" anchor="ctr"/>
                </a:tc>
              </a:tr>
            </a:tbl>
          </a:graphicData>
        </a:graphic>
      </p:graphicFrame>
    </p:spTree>
    <p:extLst>
      <p:ext uri="{BB962C8B-B14F-4D97-AF65-F5344CB8AC3E}">
        <p14:creationId xmlns:p14="http://schemas.microsoft.com/office/powerpoint/2010/main" val="29275006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700984965"/>
              </p:ext>
            </p:extLst>
          </p:nvPr>
        </p:nvGraphicFramePr>
        <p:xfrm>
          <a:off x="395535" y="980728"/>
          <a:ext cx="8352930" cy="5757852"/>
        </p:xfrm>
        <a:graphic>
          <a:graphicData uri="http://schemas.openxmlformats.org/drawingml/2006/table">
            <a:tbl>
              <a:tblPr firstRow="1" bandRow="1">
                <a:tableStyleId>{5C22544A-7EE6-4342-B048-85BDC9FD1C3A}</a:tableStyleId>
              </a:tblPr>
              <a:tblGrid>
                <a:gridCol w="4352935"/>
                <a:gridCol w="1479714"/>
                <a:gridCol w="1520282"/>
                <a:gridCol w="999999"/>
              </a:tblGrid>
              <a:tr h="710987">
                <a:tc>
                  <a:txBody>
                    <a:bodyPr/>
                    <a:lstStyle/>
                    <a:p>
                      <a:pPr algn="ctr"/>
                      <a:r>
                        <a:rPr lang="ru-RU" sz="1200" b="1" dirty="0" smtClean="0"/>
                        <a:t>Наименование подпрограммы</a:t>
                      </a:r>
                      <a:endParaRPr lang="ru-RU" sz="1200" b="1" dirty="0"/>
                    </a:p>
                  </a:txBody>
                  <a:tcPr anchor="ctr">
                    <a:solidFill>
                      <a:schemeClr val="bg2">
                        <a:lumMod val="50000"/>
                      </a:schemeClr>
                    </a:solidFill>
                  </a:tcPr>
                </a:tc>
                <a:tc>
                  <a:txBody>
                    <a:bodyPr/>
                    <a:lstStyle/>
                    <a:p>
                      <a:pPr algn="ctr"/>
                      <a:r>
                        <a:rPr lang="ru-RU" sz="1200" b="1" dirty="0" smtClean="0"/>
                        <a:t>План </a:t>
                      </a:r>
                      <a:r>
                        <a:rPr lang="ru-RU" sz="1200" b="1" baseline="0" dirty="0" smtClean="0"/>
                        <a:t> расходов </a:t>
                      </a:r>
                      <a:r>
                        <a:rPr lang="ru-RU" sz="1200" b="1" dirty="0" smtClean="0"/>
                        <a:t>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491432">
                <a:tc>
                  <a:txBody>
                    <a:bodyPr/>
                    <a:lstStyle/>
                    <a:p>
                      <a:pPr algn="l"/>
                      <a:r>
                        <a:rPr kumimoji="0" lang="ru-RU" sz="1200" b="1" kern="1200" dirty="0" smtClean="0">
                          <a:solidFill>
                            <a:schemeClr val="dk1"/>
                          </a:solidFill>
                          <a:effectLst/>
                          <a:latin typeface="+mn-lt"/>
                          <a:ea typeface="+mn-ea"/>
                          <a:cs typeface="+mn-cs"/>
                        </a:rPr>
                        <a:t>Подпрограмма "Развитие субъектов малого и среднего предпринимательства, поддержка сельского хозяйства"</a:t>
                      </a:r>
                      <a:endParaRPr lang="ru-RU" sz="1200" b="1" dirty="0"/>
                    </a:p>
                  </a:txBody>
                  <a:tcPr anchor="ctr"/>
                </a:tc>
                <a:tc>
                  <a:txBody>
                    <a:bodyPr/>
                    <a:lstStyle/>
                    <a:p>
                      <a:pPr algn="ctr">
                        <a:spcAft>
                          <a:spcPts val="0"/>
                        </a:spcAft>
                      </a:pPr>
                      <a:r>
                        <a:rPr lang="ru-RU" sz="1600" dirty="0">
                          <a:effectLst/>
                          <a:latin typeface="+mn-lt"/>
                          <a:ea typeface="Times New Roman"/>
                        </a:rPr>
                        <a:t>4 </a:t>
                      </a:r>
                      <a:r>
                        <a:rPr lang="ru-RU" sz="1600" dirty="0" smtClean="0">
                          <a:effectLst/>
                          <a:latin typeface="+mn-lt"/>
                          <a:ea typeface="Times New Roman"/>
                        </a:rPr>
                        <a:t>97</a:t>
                      </a:r>
                      <a:r>
                        <a:rPr lang="en-US" sz="1600" dirty="0" smtClean="0">
                          <a:effectLst/>
                          <a:latin typeface="+mn-lt"/>
                          <a:ea typeface="Times New Roman"/>
                        </a:rPr>
                        <a:t>4</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4 </a:t>
                      </a:r>
                      <a:r>
                        <a:rPr lang="ru-RU" sz="1600" dirty="0" smtClean="0">
                          <a:effectLst/>
                          <a:latin typeface="+mn-lt"/>
                          <a:ea typeface="Times New Roman"/>
                        </a:rPr>
                        <a:t>97</a:t>
                      </a:r>
                      <a:r>
                        <a:rPr lang="en-US" sz="1600" dirty="0" smtClean="0">
                          <a:effectLst/>
                          <a:latin typeface="+mn-lt"/>
                          <a:ea typeface="Times New Roman"/>
                        </a:rPr>
                        <a:t>4</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100,00</a:t>
                      </a:r>
                      <a:r>
                        <a:rPr lang="en-US" sz="1600" dirty="0" smtClean="0">
                          <a:effectLst/>
                          <a:latin typeface="+mn-lt"/>
                          <a:ea typeface="Times New Roman"/>
                        </a:rPr>
                        <a:t>%</a:t>
                      </a:r>
                      <a:endParaRPr lang="ru-RU" sz="1600" dirty="0">
                        <a:effectLst/>
                        <a:latin typeface="+mn-lt"/>
                        <a:ea typeface="Times New Roman"/>
                      </a:endParaRPr>
                    </a:p>
                  </a:txBody>
                  <a:tcPr marL="68580" marR="68580" marT="0" marB="0" anchor="ctr"/>
                </a:tc>
              </a:tr>
              <a:tr h="509452">
                <a:tc>
                  <a:txBody>
                    <a:bodyPr/>
                    <a:lstStyle/>
                    <a:p>
                      <a:pPr algn="l"/>
                      <a:r>
                        <a:rPr kumimoji="0" lang="ru-RU" sz="1200" b="1" kern="1200" dirty="0" smtClean="0">
                          <a:solidFill>
                            <a:schemeClr val="dk1"/>
                          </a:solidFill>
                          <a:effectLst/>
                          <a:latin typeface="+mn-lt"/>
                          <a:ea typeface="+mn-ea"/>
                          <a:cs typeface="+mn-cs"/>
                        </a:rPr>
                        <a:t>Подпрограмма "Охрана окружающей среды"</a:t>
                      </a:r>
                      <a:endParaRPr lang="ru-RU" sz="1200" b="1" dirty="0"/>
                    </a:p>
                  </a:txBody>
                  <a:tcPr anchor="ctr"/>
                </a:tc>
                <a:tc>
                  <a:txBody>
                    <a:bodyPr/>
                    <a:lstStyle/>
                    <a:p>
                      <a:pPr algn="ctr">
                        <a:spcAft>
                          <a:spcPts val="0"/>
                        </a:spcAft>
                      </a:pPr>
                      <a:r>
                        <a:rPr lang="ru-RU" sz="1600" dirty="0">
                          <a:effectLst/>
                          <a:latin typeface="+mn-lt"/>
                          <a:ea typeface="Times New Roman"/>
                        </a:rPr>
                        <a:t>4 </a:t>
                      </a:r>
                      <a:r>
                        <a:rPr lang="ru-RU" sz="1600" dirty="0" smtClean="0">
                          <a:effectLst/>
                          <a:latin typeface="+mn-lt"/>
                          <a:ea typeface="Times New Roman"/>
                        </a:rPr>
                        <a:t>318</a:t>
                      </a:r>
                      <a:r>
                        <a:rPr lang="en-US" sz="1600" dirty="0" smtClean="0">
                          <a:effectLst/>
                          <a:latin typeface="+mn-lt"/>
                          <a:ea typeface="Times New Roman"/>
                        </a:rPr>
                        <a:t>,6</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4 </a:t>
                      </a:r>
                      <a:r>
                        <a:rPr lang="ru-RU" sz="1600" dirty="0" smtClean="0">
                          <a:effectLst/>
                          <a:latin typeface="+mn-lt"/>
                          <a:ea typeface="Times New Roman"/>
                        </a:rPr>
                        <a:t>318</a:t>
                      </a:r>
                      <a:r>
                        <a:rPr lang="en-US" sz="1600" dirty="0" smtClean="0">
                          <a:effectLst/>
                          <a:latin typeface="+mn-lt"/>
                          <a:ea typeface="Times New Roman"/>
                        </a:rPr>
                        <a:t>,6</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100,00</a:t>
                      </a:r>
                      <a:r>
                        <a:rPr lang="en-US" sz="1600" dirty="0" smtClean="0">
                          <a:effectLst/>
                          <a:latin typeface="+mn-lt"/>
                          <a:ea typeface="Times New Roman"/>
                        </a:rPr>
                        <a:t>%</a:t>
                      </a:r>
                      <a:endParaRPr lang="ru-RU" sz="1600" dirty="0">
                        <a:effectLst/>
                        <a:latin typeface="+mn-lt"/>
                        <a:ea typeface="Times New Roman"/>
                      </a:endParaRPr>
                    </a:p>
                  </a:txBody>
                  <a:tcPr marL="68580" marR="68580" marT="0" marB="0" anchor="ctr"/>
                </a:tc>
              </a:tr>
              <a:tr h="527471">
                <a:tc>
                  <a:txBody>
                    <a:bodyPr/>
                    <a:lstStyle/>
                    <a:p>
                      <a:pPr algn="l"/>
                      <a:r>
                        <a:rPr kumimoji="0" lang="ru-RU" sz="1200" b="1" kern="1200" dirty="0" smtClean="0">
                          <a:solidFill>
                            <a:schemeClr val="dk1"/>
                          </a:solidFill>
                          <a:effectLst/>
                          <a:latin typeface="+mn-lt"/>
                          <a:ea typeface="+mn-ea"/>
                          <a:cs typeface="+mn-cs"/>
                        </a:rPr>
                        <a:t>Подпрограмма "Обеспечение транспортной доступности внутри Каргасокского района"</a:t>
                      </a:r>
                      <a:endParaRPr lang="ru-RU" sz="1200" b="1" dirty="0"/>
                    </a:p>
                  </a:txBody>
                  <a:tcPr anchor="ctr"/>
                </a:tc>
                <a:tc>
                  <a:txBody>
                    <a:bodyPr/>
                    <a:lstStyle/>
                    <a:p>
                      <a:pPr algn="ctr">
                        <a:spcAft>
                          <a:spcPts val="0"/>
                        </a:spcAft>
                      </a:pPr>
                      <a:r>
                        <a:rPr lang="ru-RU" sz="1600" dirty="0">
                          <a:effectLst/>
                          <a:latin typeface="+mn-lt"/>
                          <a:ea typeface="Times New Roman"/>
                        </a:rPr>
                        <a:t>101 </a:t>
                      </a:r>
                      <a:r>
                        <a:rPr lang="ru-RU" sz="1600" dirty="0" smtClean="0">
                          <a:effectLst/>
                          <a:latin typeface="+mn-lt"/>
                          <a:ea typeface="Times New Roman"/>
                        </a:rPr>
                        <a:t>428</a:t>
                      </a:r>
                      <a:r>
                        <a:rPr lang="en-US" sz="1600" dirty="0" smtClean="0">
                          <a:effectLst/>
                          <a:latin typeface="+mn-lt"/>
                          <a:ea typeface="Times New Roman"/>
                        </a:rPr>
                        <a:t>,5</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100 </a:t>
                      </a:r>
                      <a:r>
                        <a:rPr lang="ru-RU" sz="1600" dirty="0" smtClean="0">
                          <a:effectLst/>
                          <a:latin typeface="+mn-lt"/>
                          <a:ea typeface="Times New Roman"/>
                        </a:rPr>
                        <a:t>654</a:t>
                      </a:r>
                      <a:r>
                        <a:rPr lang="en-US" sz="1600" dirty="0" smtClean="0">
                          <a:effectLst/>
                          <a:latin typeface="+mn-lt"/>
                          <a:ea typeface="Times New Roman"/>
                        </a:rPr>
                        <a:t>,6</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99,24</a:t>
                      </a:r>
                      <a:r>
                        <a:rPr lang="en-US" sz="1600" dirty="0" smtClean="0">
                          <a:effectLst/>
                          <a:latin typeface="+mn-lt"/>
                          <a:ea typeface="Times New Roman"/>
                        </a:rPr>
                        <a:t>%</a:t>
                      </a:r>
                      <a:endParaRPr lang="ru-RU" sz="1600" dirty="0">
                        <a:effectLst/>
                        <a:latin typeface="+mn-lt"/>
                        <a:ea typeface="Times New Roman"/>
                      </a:endParaRPr>
                    </a:p>
                  </a:txBody>
                  <a:tcPr marL="68580" marR="68580" marT="0" marB="0" anchor="ctr"/>
                </a:tc>
              </a:tr>
              <a:tr h="470340">
                <a:tc>
                  <a:txBody>
                    <a:bodyPr/>
                    <a:lstStyle/>
                    <a:p>
                      <a:pPr algn="l"/>
                      <a:r>
                        <a:rPr kumimoji="0" lang="ru-RU" sz="1200" b="1" kern="1200" dirty="0" smtClean="0">
                          <a:solidFill>
                            <a:schemeClr val="dk1"/>
                          </a:solidFill>
                          <a:effectLst/>
                          <a:latin typeface="+mn-lt"/>
                          <a:ea typeface="+mn-ea"/>
                          <a:cs typeface="+mn-cs"/>
                        </a:rPr>
                        <a:t>Подпрограмма "Повышение эффективности управления муниципальными финансами, достижение сбалансированности бюджетов сельских поселений"</a:t>
                      </a:r>
                      <a:endParaRPr lang="ru-RU" sz="1200" b="1" dirty="0"/>
                    </a:p>
                  </a:txBody>
                  <a:tcPr anchor="ctr"/>
                </a:tc>
                <a:tc>
                  <a:txBody>
                    <a:bodyPr/>
                    <a:lstStyle/>
                    <a:p>
                      <a:pPr algn="ctr">
                        <a:spcAft>
                          <a:spcPts val="0"/>
                        </a:spcAft>
                      </a:pPr>
                      <a:r>
                        <a:rPr lang="ru-RU" sz="1600" dirty="0">
                          <a:effectLst/>
                          <a:latin typeface="+mn-lt"/>
                          <a:ea typeface="Times New Roman"/>
                        </a:rPr>
                        <a:t>189 </a:t>
                      </a:r>
                      <a:r>
                        <a:rPr lang="ru-RU" sz="1600" dirty="0" smtClean="0">
                          <a:effectLst/>
                          <a:latin typeface="+mn-lt"/>
                          <a:ea typeface="Times New Roman"/>
                        </a:rPr>
                        <a:t>606</a:t>
                      </a:r>
                      <a:r>
                        <a:rPr lang="en-US" sz="1600" dirty="0" smtClean="0">
                          <a:effectLst/>
                          <a:latin typeface="+mn-lt"/>
                          <a:ea typeface="Times New Roman"/>
                        </a:rPr>
                        <a:t>,7</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180 </a:t>
                      </a:r>
                      <a:r>
                        <a:rPr lang="ru-RU" sz="1600" dirty="0" smtClean="0">
                          <a:effectLst/>
                          <a:latin typeface="+mn-lt"/>
                          <a:ea typeface="Times New Roman"/>
                        </a:rPr>
                        <a:t>347</a:t>
                      </a:r>
                      <a:r>
                        <a:rPr lang="en-US" sz="1600" dirty="0" smtClean="0">
                          <a:effectLst/>
                          <a:latin typeface="+mn-lt"/>
                          <a:ea typeface="Times New Roman"/>
                        </a:rPr>
                        <a:t>,7</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95,12</a:t>
                      </a:r>
                      <a:r>
                        <a:rPr lang="en-US" sz="1600" dirty="0" smtClean="0">
                          <a:effectLst/>
                          <a:latin typeface="+mn-lt"/>
                          <a:ea typeface="Times New Roman"/>
                        </a:rPr>
                        <a:t>%</a:t>
                      </a:r>
                      <a:endParaRPr lang="ru-RU" sz="1600" dirty="0">
                        <a:effectLst/>
                        <a:latin typeface="+mn-lt"/>
                        <a:ea typeface="Times New Roman"/>
                      </a:endParaRPr>
                    </a:p>
                  </a:txBody>
                  <a:tcPr marL="68580" marR="68580" marT="0" marB="0" anchor="ctr"/>
                </a:tc>
              </a:tr>
              <a:tr h="488359">
                <a:tc>
                  <a:txBody>
                    <a:bodyPr/>
                    <a:lstStyle/>
                    <a:p>
                      <a:pPr algn="l"/>
                      <a:r>
                        <a:rPr kumimoji="0" lang="ru-RU" sz="1200" b="1" kern="1200" dirty="0" smtClean="0">
                          <a:solidFill>
                            <a:schemeClr val="dk1"/>
                          </a:solidFill>
                          <a:effectLst/>
                          <a:latin typeface="+mn-lt"/>
                          <a:ea typeface="+mn-ea"/>
                          <a:cs typeface="+mn-cs"/>
                        </a:rPr>
                        <a:t>Подпрограмма "Эффективное управление муниципальным имуществом Каргасокского района"</a:t>
                      </a:r>
                      <a:endParaRPr lang="ru-RU" sz="1200" b="1" dirty="0"/>
                    </a:p>
                  </a:txBody>
                  <a:tcPr anchor="ctr"/>
                </a:tc>
                <a:tc>
                  <a:txBody>
                    <a:bodyPr/>
                    <a:lstStyle/>
                    <a:p>
                      <a:pPr algn="ctr">
                        <a:spcAft>
                          <a:spcPts val="0"/>
                        </a:spcAft>
                      </a:pPr>
                      <a:r>
                        <a:rPr lang="ru-RU" sz="1600" dirty="0">
                          <a:effectLst/>
                          <a:latin typeface="+mn-lt"/>
                          <a:ea typeface="Times New Roman"/>
                        </a:rPr>
                        <a:t>35 </a:t>
                      </a:r>
                      <a:r>
                        <a:rPr lang="ru-RU" sz="1600" dirty="0" smtClean="0">
                          <a:effectLst/>
                          <a:latin typeface="+mn-lt"/>
                          <a:ea typeface="Times New Roman"/>
                        </a:rPr>
                        <a:t>627</a:t>
                      </a:r>
                      <a:r>
                        <a:rPr lang="en-US" sz="1600" dirty="0" smtClean="0">
                          <a:effectLst/>
                          <a:latin typeface="+mn-lt"/>
                          <a:ea typeface="Times New Roman"/>
                        </a:rPr>
                        <a:t>,2</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35 </a:t>
                      </a:r>
                      <a:r>
                        <a:rPr lang="ru-RU" sz="1600" dirty="0" smtClean="0">
                          <a:effectLst/>
                          <a:latin typeface="+mn-lt"/>
                          <a:ea typeface="Times New Roman"/>
                        </a:rPr>
                        <a:t>584</a:t>
                      </a:r>
                      <a:r>
                        <a:rPr lang="en-US" sz="1600" dirty="0" smtClean="0">
                          <a:effectLst/>
                          <a:latin typeface="+mn-lt"/>
                          <a:ea typeface="Times New Roman"/>
                        </a:rPr>
                        <a:t>,7</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99,88</a:t>
                      </a:r>
                      <a:r>
                        <a:rPr lang="en-US" sz="1600" dirty="0" smtClean="0">
                          <a:effectLst/>
                          <a:latin typeface="+mn-lt"/>
                          <a:ea typeface="Times New Roman"/>
                        </a:rPr>
                        <a:t>%</a:t>
                      </a:r>
                      <a:endParaRPr lang="ru-RU" sz="1600" dirty="0">
                        <a:effectLst/>
                        <a:latin typeface="+mn-lt"/>
                        <a:ea typeface="Times New Roman"/>
                      </a:endParaRPr>
                    </a:p>
                  </a:txBody>
                  <a:tcPr marL="68580" marR="68580" marT="0" marB="0" anchor="ctr"/>
                </a:tc>
              </a:tr>
              <a:tr h="431228">
                <a:tc>
                  <a:txBody>
                    <a:bodyPr/>
                    <a:lstStyle/>
                    <a:p>
                      <a:pPr algn="l"/>
                      <a:r>
                        <a:rPr kumimoji="0" lang="ru-RU" sz="1200" b="1" kern="1200" dirty="0" smtClean="0">
                          <a:solidFill>
                            <a:schemeClr val="dk1"/>
                          </a:solidFill>
                          <a:effectLst/>
                          <a:latin typeface="+mn-lt"/>
                          <a:ea typeface="+mn-ea"/>
                          <a:cs typeface="+mn-cs"/>
                        </a:rPr>
                        <a:t>Подпрограмма "Развитие муниципальной службы"</a:t>
                      </a:r>
                      <a:endParaRPr lang="ru-RU" sz="1200" b="1" dirty="0"/>
                    </a:p>
                  </a:txBody>
                  <a:tcPr anchor="ctr"/>
                </a:tc>
                <a:tc>
                  <a:txBody>
                    <a:bodyPr/>
                    <a:lstStyle/>
                    <a:p>
                      <a:pPr algn="ctr">
                        <a:spcAft>
                          <a:spcPts val="0"/>
                        </a:spcAft>
                      </a:pPr>
                      <a:r>
                        <a:rPr lang="ru-RU" sz="1600" dirty="0" smtClean="0">
                          <a:effectLst/>
                          <a:latin typeface="+mn-lt"/>
                          <a:ea typeface="Times New Roman"/>
                        </a:rPr>
                        <a:t>306</a:t>
                      </a:r>
                      <a:r>
                        <a:rPr lang="en-US" sz="1600" dirty="0" smtClean="0">
                          <a:effectLst/>
                          <a:latin typeface="+mn-lt"/>
                          <a:ea typeface="Times New Roman"/>
                        </a:rPr>
                        <a:t>,3</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253</a:t>
                      </a:r>
                      <a:r>
                        <a:rPr lang="en-US" sz="1600" dirty="0" smtClean="0">
                          <a:effectLst/>
                          <a:latin typeface="+mn-lt"/>
                          <a:ea typeface="Times New Roman"/>
                        </a:rPr>
                        <a:t>,3</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82,70</a:t>
                      </a:r>
                      <a:r>
                        <a:rPr lang="en-US" sz="1600" dirty="0" smtClean="0">
                          <a:effectLst/>
                          <a:latin typeface="+mn-lt"/>
                          <a:ea typeface="Times New Roman"/>
                        </a:rPr>
                        <a:t>%</a:t>
                      </a:r>
                      <a:endParaRPr lang="ru-RU" sz="1600" dirty="0">
                        <a:effectLst/>
                        <a:latin typeface="+mn-lt"/>
                        <a:ea typeface="Times New Roman"/>
                      </a:endParaRPr>
                    </a:p>
                  </a:txBody>
                  <a:tcPr marL="68580" marR="68580" marT="0" marB="0" anchor="ctr"/>
                </a:tc>
              </a:tr>
              <a:tr h="526058">
                <a:tc>
                  <a:txBody>
                    <a:bodyPr/>
                    <a:lstStyle/>
                    <a:p>
                      <a:pPr algn="l"/>
                      <a:r>
                        <a:rPr kumimoji="0" lang="ru-RU" sz="1200" b="1" kern="1200" dirty="0" smtClean="0">
                          <a:solidFill>
                            <a:schemeClr val="dk1"/>
                          </a:solidFill>
                          <a:effectLst/>
                          <a:latin typeface="+mn-lt"/>
                          <a:ea typeface="+mn-ea"/>
                          <a:cs typeface="+mn-cs"/>
                        </a:rPr>
                        <a:t>Подпрограмма "Развитие информационного общества в Каргасокском районе"</a:t>
                      </a:r>
                      <a:endParaRPr lang="ru-RU" sz="1200" b="1" dirty="0"/>
                    </a:p>
                  </a:txBody>
                  <a:tcPr anchor="ctr"/>
                </a:tc>
                <a:tc>
                  <a:txBody>
                    <a:bodyPr/>
                    <a:lstStyle/>
                    <a:p>
                      <a:pPr algn="ctr">
                        <a:spcAft>
                          <a:spcPts val="0"/>
                        </a:spcAft>
                      </a:pPr>
                      <a:r>
                        <a:rPr lang="ru-RU" sz="1600" dirty="0">
                          <a:effectLst/>
                          <a:latin typeface="+mn-lt"/>
                          <a:ea typeface="Times New Roman"/>
                        </a:rPr>
                        <a:t>2 </a:t>
                      </a:r>
                      <a:r>
                        <a:rPr lang="ru-RU" sz="1600" dirty="0" smtClean="0">
                          <a:effectLst/>
                          <a:latin typeface="+mn-lt"/>
                          <a:ea typeface="Times New Roman"/>
                        </a:rPr>
                        <a:t>889</a:t>
                      </a:r>
                      <a:r>
                        <a:rPr lang="en-US" sz="1600" dirty="0" smtClean="0">
                          <a:effectLst/>
                          <a:latin typeface="+mn-lt"/>
                          <a:ea typeface="Times New Roman"/>
                        </a:rPr>
                        <a:t>,7</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2 </a:t>
                      </a:r>
                      <a:r>
                        <a:rPr lang="ru-RU" sz="1600" dirty="0" smtClean="0">
                          <a:effectLst/>
                          <a:latin typeface="+mn-lt"/>
                          <a:ea typeface="Times New Roman"/>
                        </a:rPr>
                        <a:t>889</a:t>
                      </a:r>
                      <a:r>
                        <a:rPr lang="en-US" sz="1600" dirty="0" smtClean="0">
                          <a:effectLst/>
                          <a:latin typeface="+mn-lt"/>
                          <a:ea typeface="Times New Roman"/>
                        </a:rPr>
                        <a:t>,7</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100,00</a:t>
                      </a:r>
                      <a:r>
                        <a:rPr lang="en-US" sz="1600" dirty="0" smtClean="0">
                          <a:effectLst/>
                          <a:latin typeface="+mn-lt"/>
                          <a:ea typeface="Times New Roman"/>
                        </a:rPr>
                        <a:t>%</a:t>
                      </a:r>
                      <a:endParaRPr lang="ru-RU" sz="1600" dirty="0">
                        <a:effectLst/>
                        <a:latin typeface="+mn-lt"/>
                        <a:ea typeface="Times New Roman"/>
                      </a:endParaRPr>
                    </a:p>
                  </a:txBody>
                  <a:tcPr marL="68580" marR="68580" marT="0" marB="0" anchor="ctr"/>
                </a:tc>
              </a:tr>
              <a:tr h="526058">
                <a:tc>
                  <a:txBody>
                    <a:bodyPr/>
                    <a:lstStyle/>
                    <a:p>
                      <a:pPr algn="l"/>
                      <a:r>
                        <a:rPr kumimoji="0" lang="ru-RU" sz="1200" b="1" kern="1200" dirty="0" smtClean="0">
                          <a:solidFill>
                            <a:schemeClr val="dk1"/>
                          </a:solidFill>
                          <a:effectLst/>
                          <a:latin typeface="+mn-lt"/>
                          <a:ea typeface="+mn-ea"/>
                          <a:cs typeface="+mn-cs"/>
                        </a:rPr>
                        <a:t>Обеспечивающая подпрограмма (Управление финансов Администрации Каргасокского района)</a:t>
                      </a:r>
                      <a:endParaRPr lang="ru-RU" sz="1200" b="1" dirty="0"/>
                    </a:p>
                  </a:txBody>
                  <a:tcPr anchor="ctr"/>
                </a:tc>
                <a:tc>
                  <a:txBody>
                    <a:bodyPr/>
                    <a:lstStyle/>
                    <a:p>
                      <a:pPr algn="ctr">
                        <a:spcAft>
                          <a:spcPts val="0"/>
                        </a:spcAft>
                      </a:pPr>
                      <a:r>
                        <a:rPr lang="ru-RU" sz="1600" dirty="0">
                          <a:effectLst/>
                          <a:latin typeface="+mn-lt"/>
                          <a:ea typeface="Times New Roman"/>
                        </a:rPr>
                        <a:t>11 </a:t>
                      </a:r>
                      <a:r>
                        <a:rPr lang="ru-RU" sz="1600" dirty="0" smtClean="0">
                          <a:effectLst/>
                          <a:latin typeface="+mn-lt"/>
                          <a:ea typeface="Times New Roman"/>
                        </a:rPr>
                        <a:t>033</a:t>
                      </a:r>
                      <a:r>
                        <a:rPr lang="en-US" sz="1600" dirty="0" smtClean="0">
                          <a:effectLst/>
                          <a:latin typeface="+mn-lt"/>
                          <a:ea typeface="Times New Roman"/>
                        </a:rPr>
                        <a:t>,9</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a:effectLst/>
                          <a:latin typeface="+mn-lt"/>
                          <a:ea typeface="Times New Roman"/>
                        </a:rPr>
                        <a:t>10 </a:t>
                      </a:r>
                      <a:r>
                        <a:rPr lang="ru-RU" sz="1600" dirty="0" smtClean="0">
                          <a:effectLst/>
                          <a:latin typeface="+mn-lt"/>
                          <a:ea typeface="Times New Roman"/>
                        </a:rPr>
                        <a:t>937</a:t>
                      </a:r>
                      <a:r>
                        <a:rPr lang="en-US" sz="1600" dirty="0" smtClean="0">
                          <a:effectLst/>
                          <a:latin typeface="+mn-lt"/>
                          <a:ea typeface="Times New Roman"/>
                        </a:rPr>
                        <a:t>,95</a:t>
                      </a:r>
                      <a:endParaRPr lang="ru-RU" sz="1600" dirty="0">
                        <a:effectLst/>
                        <a:latin typeface="+mn-lt"/>
                        <a:ea typeface="Times New Roman"/>
                      </a:endParaRPr>
                    </a:p>
                  </a:txBody>
                  <a:tcPr marL="68580" marR="68580" marT="0" marB="0" anchor="ctr"/>
                </a:tc>
                <a:tc>
                  <a:txBody>
                    <a:bodyPr/>
                    <a:lstStyle/>
                    <a:p>
                      <a:pPr algn="ctr">
                        <a:spcAft>
                          <a:spcPts val="0"/>
                        </a:spcAft>
                      </a:pPr>
                      <a:r>
                        <a:rPr lang="ru-RU" sz="1600" dirty="0" smtClean="0">
                          <a:effectLst/>
                          <a:latin typeface="+mn-lt"/>
                          <a:ea typeface="Times New Roman"/>
                        </a:rPr>
                        <a:t>99,13</a:t>
                      </a:r>
                      <a:r>
                        <a:rPr lang="en-US" sz="1600" dirty="0" smtClean="0">
                          <a:effectLst/>
                          <a:latin typeface="+mn-lt"/>
                          <a:ea typeface="Times New Roman"/>
                        </a:rPr>
                        <a:t>%</a:t>
                      </a:r>
                      <a:endParaRPr lang="ru-RU" sz="1600" dirty="0">
                        <a:effectLst/>
                        <a:latin typeface="+mn-lt"/>
                        <a:ea typeface="Times New Roman"/>
                      </a:endParaRPr>
                    </a:p>
                  </a:txBody>
                  <a:tcPr marL="68580" marR="68580" marT="0" marB="0" anchor="ctr"/>
                </a:tc>
              </a:tr>
              <a:tr h="575199">
                <a:tc>
                  <a:txBody>
                    <a:bodyPr/>
                    <a:lstStyle/>
                    <a:p>
                      <a:pPr algn="r"/>
                      <a:r>
                        <a:rPr lang="ru-RU" sz="1800" b="1" dirty="0" smtClean="0"/>
                        <a:t>ВСЕГО</a:t>
                      </a:r>
                      <a:endParaRPr lang="ru-RU" sz="1800" b="1" dirty="0"/>
                    </a:p>
                  </a:txBody>
                  <a:tcPr anchor="ctr"/>
                </a:tc>
                <a:tc>
                  <a:txBody>
                    <a:bodyPr/>
                    <a:lstStyle/>
                    <a:p>
                      <a:pPr algn="ctr">
                        <a:spcAft>
                          <a:spcPts val="0"/>
                        </a:spcAft>
                      </a:pPr>
                      <a:r>
                        <a:rPr lang="ru-RU" sz="1800" b="1" dirty="0">
                          <a:effectLst/>
                          <a:latin typeface="+mn-lt"/>
                          <a:ea typeface="Times New Roman"/>
                        </a:rPr>
                        <a:t>350 </a:t>
                      </a:r>
                      <a:r>
                        <a:rPr lang="ru-RU" sz="1800" b="1" dirty="0" smtClean="0">
                          <a:effectLst/>
                          <a:latin typeface="+mn-lt"/>
                          <a:ea typeface="Times New Roman"/>
                        </a:rPr>
                        <a:t>184</a:t>
                      </a:r>
                      <a:r>
                        <a:rPr lang="en-US" sz="1800" b="1" dirty="0" smtClean="0">
                          <a:effectLst/>
                          <a:latin typeface="+mn-lt"/>
                          <a:ea typeface="Times New Roman"/>
                        </a:rPr>
                        <a:t>,9</a:t>
                      </a:r>
                      <a:endParaRPr lang="ru-RU" sz="1800" dirty="0">
                        <a:effectLst/>
                        <a:latin typeface="+mn-lt"/>
                        <a:ea typeface="Times New Roman"/>
                      </a:endParaRPr>
                    </a:p>
                  </a:txBody>
                  <a:tcPr marL="68580" marR="68580" marT="0" marB="0" anchor="ctr"/>
                </a:tc>
                <a:tc>
                  <a:txBody>
                    <a:bodyPr/>
                    <a:lstStyle/>
                    <a:p>
                      <a:pPr algn="ctr">
                        <a:spcAft>
                          <a:spcPts val="0"/>
                        </a:spcAft>
                      </a:pPr>
                      <a:r>
                        <a:rPr lang="ru-RU" sz="1800" b="1" dirty="0">
                          <a:effectLst/>
                          <a:latin typeface="+mn-lt"/>
                          <a:ea typeface="Times New Roman"/>
                        </a:rPr>
                        <a:t>339 </a:t>
                      </a:r>
                      <a:r>
                        <a:rPr lang="ru-RU" sz="1800" b="1" dirty="0" smtClean="0">
                          <a:effectLst/>
                          <a:latin typeface="+mn-lt"/>
                          <a:ea typeface="Times New Roman"/>
                        </a:rPr>
                        <a:t>960</a:t>
                      </a:r>
                      <a:r>
                        <a:rPr lang="en-US" sz="1800" b="1" dirty="0" smtClean="0">
                          <a:effectLst/>
                          <a:latin typeface="+mn-lt"/>
                          <a:ea typeface="Times New Roman"/>
                        </a:rPr>
                        <a:t>,4</a:t>
                      </a:r>
                      <a:endParaRPr lang="ru-RU" sz="1800" dirty="0">
                        <a:effectLst/>
                        <a:latin typeface="+mn-lt"/>
                        <a:ea typeface="Times New Roman"/>
                      </a:endParaRPr>
                    </a:p>
                  </a:txBody>
                  <a:tcPr marL="68580" marR="68580" marT="0" marB="0" anchor="ctr"/>
                </a:tc>
                <a:tc>
                  <a:txBody>
                    <a:bodyPr/>
                    <a:lstStyle/>
                    <a:p>
                      <a:pPr algn="ctr">
                        <a:spcAft>
                          <a:spcPts val="0"/>
                        </a:spcAft>
                      </a:pPr>
                      <a:r>
                        <a:rPr lang="ru-RU" sz="1800" b="1" dirty="0" smtClean="0">
                          <a:effectLst/>
                          <a:latin typeface="+mn-lt"/>
                          <a:ea typeface="Times New Roman"/>
                        </a:rPr>
                        <a:t>97,08</a:t>
                      </a:r>
                      <a:r>
                        <a:rPr lang="en-US" sz="1800" b="1" dirty="0" smtClean="0">
                          <a:effectLst/>
                          <a:latin typeface="+mn-lt"/>
                          <a:ea typeface="Times New Roman"/>
                        </a:rPr>
                        <a:t>%</a:t>
                      </a:r>
                      <a:endParaRPr lang="ru-RU" sz="1800" dirty="0">
                        <a:effectLst/>
                        <a:latin typeface="+mn-lt"/>
                        <a:ea typeface="Times New Roman"/>
                      </a:endParaRPr>
                    </a:p>
                  </a:txBody>
                  <a:tcPr marL="68580" marR="68580" marT="0" marB="0" anchor="ctr"/>
                </a:tc>
              </a:tr>
            </a:tbl>
          </a:graphicData>
        </a:graphic>
      </p:graphicFrame>
      <p:sp>
        <p:nvSpPr>
          <p:cNvPr id="5" name="Объект 2"/>
          <p:cNvSpPr txBox="1">
            <a:spLocks/>
          </p:cNvSpPr>
          <p:nvPr/>
        </p:nvSpPr>
        <p:spPr>
          <a:xfrm>
            <a:off x="2977480" y="692696"/>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26518673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703912"/>
          </a:xfrm>
        </p:spPr>
        <p:txBody>
          <a:bodyPr>
            <a:noAutofit/>
          </a:bodyPr>
          <a:lstStyle/>
          <a:p>
            <a:pPr marL="0" indent="0" algn="just">
              <a:buNone/>
            </a:pPr>
            <a:r>
              <a:rPr lang="ru-RU" sz="1400" b="1" u="sng" dirty="0">
                <a:solidFill>
                  <a:schemeClr val="bg2">
                    <a:lumMod val="25000"/>
                  </a:schemeClr>
                </a:solidFill>
              </a:rPr>
              <a:t>Основные направления </a:t>
            </a:r>
            <a:r>
              <a:rPr lang="ru-RU" sz="1400" b="1" u="sng" dirty="0" smtClean="0">
                <a:solidFill>
                  <a:schemeClr val="bg2">
                    <a:lumMod val="25000"/>
                  </a:schemeClr>
                </a:solidFill>
              </a:rPr>
              <a:t>расходования средств по подпрограммам: </a:t>
            </a:r>
            <a:endParaRPr lang="ru-RU" sz="1400" b="1" u="sng" dirty="0">
              <a:solidFill>
                <a:schemeClr val="bg2">
                  <a:lumMod val="25000"/>
                </a:schemeClr>
              </a:solidFill>
            </a:endParaRPr>
          </a:p>
          <a:p>
            <a:pPr lvl="0" algn="just"/>
            <a:r>
              <a:rPr lang="ru-RU" sz="1400" dirty="0">
                <a:solidFill>
                  <a:schemeClr val="bg2">
                    <a:lumMod val="25000"/>
                  </a:schemeClr>
                </a:solidFill>
              </a:rPr>
              <a:t>Развитие субъектов малого и среднего предпринимательства, поддержка сельского хозяйства </a:t>
            </a:r>
            <a:r>
              <a:rPr lang="ru-RU" sz="1400" dirty="0" smtClean="0">
                <a:solidFill>
                  <a:schemeClr val="bg2">
                    <a:lumMod val="25000"/>
                  </a:schemeClr>
                </a:solidFill>
              </a:rPr>
              <a:t>–1,96 </a:t>
            </a:r>
            <a:r>
              <a:rPr lang="ru-RU" sz="1400" dirty="0">
                <a:solidFill>
                  <a:schemeClr val="bg2">
                    <a:lumMod val="25000"/>
                  </a:schemeClr>
                </a:solidFill>
              </a:rPr>
              <a:t>% от общего объема использованных </a:t>
            </a:r>
            <a:r>
              <a:rPr lang="ru-RU" sz="1400" dirty="0" smtClean="0">
                <a:solidFill>
                  <a:schemeClr val="bg2">
                    <a:lumMod val="25000"/>
                  </a:schemeClr>
                </a:solidFill>
              </a:rPr>
              <a:t>средств. Количество </a:t>
            </a:r>
            <a:r>
              <a:rPr lang="ru-RU" sz="1400" dirty="0">
                <a:solidFill>
                  <a:schemeClr val="bg2">
                    <a:lumMod val="25000"/>
                  </a:schemeClr>
                </a:solidFill>
              </a:rPr>
              <a:t>субъектов малого и среднего предпринимательства сохранено на уровне 2015 года – 555 субъектов. 6 победителям конкурса предпринимательских проектов «Первый шаг» представлены субсидии на развитие бизнеса. Осуществлялась поддержка малых форм хозяйствования сельскохозяйственных организаций Каргасокского района.</a:t>
            </a:r>
          </a:p>
          <a:p>
            <a:pPr lvl="0" algn="just"/>
            <a:r>
              <a:rPr lang="ru-RU" sz="1400" dirty="0">
                <a:solidFill>
                  <a:schemeClr val="bg2">
                    <a:lumMod val="25000"/>
                  </a:schemeClr>
                </a:solidFill>
              </a:rPr>
              <a:t>Охрана окружающей среды - 1,24 % от общего объема использованных </a:t>
            </a:r>
            <a:r>
              <a:rPr lang="ru-RU" sz="1400" dirty="0" smtClean="0">
                <a:solidFill>
                  <a:schemeClr val="bg2">
                    <a:lumMod val="25000"/>
                  </a:schemeClr>
                </a:solidFill>
              </a:rPr>
              <a:t>средств. Было </a:t>
            </a:r>
            <a:r>
              <a:rPr lang="ru-RU" sz="1400" dirty="0">
                <a:solidFill>
                  <a:schemeClr val="bg2">
                    <a:lumMod val="25000"/>
                  </a:schemeClr>
                </a:solidFill>
              </a:rPr>
              <a:t>утилизировано 6,3 тонны бытовых отходов, 1 юридическому лицу предоставлены субсидии с целью возмещения затрат, связанных с организацией работ по утилизации и </a:t>
            </a:r>
            <a:r>
              <a:rPr lang="ru-RU" sz="1400" dirty="0" smtClean="0">
                <a:solidFill>
                  <a:schemeClr val="bg2">
                    <a:lumMod val="25000"/>
                  </a:schemeClr>
                </a:solidFill>
              </a:rPr>
              <a:t>переработке </a:t>
            </a:r>
            <a:r>
              <a:rPr lang="ru-RU" sz="1400" dirty="0">
                <a:solidFill>
                  <a:schemeClr val="bg2">
                    <a:lumMod val="25000"/>
                  </a:schemeClr>
                </a:solidFill>
              </a:rPr>
              <a:t>твердых бытовых отходов на территории сельских поселений  Каргасокского района.</a:t>
            </a:r>
          </a:p>
          <a:p>
            <a:pPr lvl="0" algn="just"/>
            <a:r>
              <a:rPr lang="ru-RU" sz="1400" dirty="0">
                <a:solidFill>
                  <a:schemeClr val="bg2">
                    <a:lumMod val="25000"/>
                  </a:schemeClr>
                </a:solidFill>
              </a:rPr>
              <a:t>Обеспечение транспортной доступности внутри Каргасокского района - 28,58 % от общего объема использованных </a:t>
            </a:r>
            <a:r>
              <a:rPr lang="ru-RU" sz="1400" dirty="0" smtClean="0">
                <a:solidFill>
                  <a:schemeClr val="bg2">
                    <a:lumMod val="25000"/>
                  </a:schemeClr>
                </a:solidFill>
              </a:rPr>
              <a:t>средств. Обеспечено </a:t>
            </a:r>
            <a:r>
              <a:rPr lang="ru-RU" sz="1400" dirty="0">
                <a:solidFill>
                  <a:schemeClr val="bg2">
                    <a:lumMod val="25000"/>
                  </a:schemeClr>
                </a:solidFill>
              </a:rPr>
              <a:t>функционирование 16 маршрутов на всех видах транспорта общего </a:t>
            </a:r>
            <a:r>
              <a:rPr lang="ru-RU" sz="1400" dirty="0" smtClean="0">
                <a:solidFill>
                  <a:schemeClr val="bg2">
                    <a:lumMod val="25000"/>
                  </a:schemeClr>
                </a:solidFill>
              </a:rPr>
              <a:t>пользования внутри района,  </a:t>
            </a:r>
            <a:r>
              <a:rPr lang="ru-RU" sz="1400" dirty="0">
                <a:solidFill>
                  <a:schemeClr val="bg2">
                    <a:lumMod val="25000"/>
                  </a:schemeClr>
                </a:solidFill>
              </a:rPr>
              <a:t>13 из которых были просубсидированы в рамках программы, построено и обеспечено содержание 462 км. автозимников, оказана финансовая помощь 11 сельским поселениям на осуществление дорожной деятельности.</a:t>
            </a:r>
          </a:p>
          <a:p>
            <a:pPr lvl="0" algn="just"/>
            <a:r>
              <a:rPr lang="ru-RU" sz="1400" dirty="0">
                <a:solidFill>
                  <a:schemeClr val="bg2">
                    <a:lumMod val="25000"/>
                  </a:schemeClr>
                </a:solidFill>
              </a:rPr>
              <a:t>Повышение эффективности управления муниципальными финансами, достижение сбалансированности бюджетов сельских </a:t>
            </a:r>
            <a:r>
              <a:rPr lang="ru-RU" sz="1400" dirty="0" smtClean="0">
                <a:solidFill>
                  <a:schemeClr val="bg2">
                    <a:lumMod val="25000"/>
                  </a:schemeClr>
                </a:solidFill>
              </a:rPr>
              <a:t>поселений </a:t>
            </a:r>
            <a:r>
              <a:rPr lang="ru-RU" sz="1400" dirty="0">
                <a:solidFill>
                  <a:schemeClr val="bg2">
                    <a:lumMod val="25000"/>
                  </a:schemeClr>
                </a:solidFill>
              </a:rPr>
              <a:t>- 53,82 % от общего объема использованных средств. 12 сельским поселениям предоставлялись </a:t>
            </a:r>
            <a:r>
              <a:rPr lang="ru-RU" sz="1400" dirty="0" smtClean="0">
                <a:solidFill>
                  <a:schemeClr val="bg2">
                    <a:lumMod val="25000"/>
                  </a:schemeClr>
                </a:solidFill>
              </a:rPr>
              <a:t>дотации </a:t>
            </a:r>
            <a:r>
              <a:rPr lang="ru-RU" sz="1400" dirty="0">
                <a:solidFill>
                  <a:schemeClr val="bg2">
                    <a:lumMod val="25000"/>
                  </a:schemeClr>
                </a:solidFill>
              </a:rPr>
              <a:t>на выравнивание уровня бюджетной обеспеченности, на поддержку мер по обеспечению сбалансированности бюджетов сельских поселений, 11 сельским поселениям были предоставлены субвенции на осуществление полномочий по первичному воинскому учету на территориях, где отсутствуют военные комиссариаты, производилась компенсация части расходов бюджетов сельских поселений Каргасокского района по организации электроснабжения от дизельных электростанций</a:t>
            </a:r>
            <a:r>
              <a:rPr lang="ru-RU" sz="1400" dirty="0" smtClean="0">
                <a:solidFill>
                  <a:schemeClr val="bg2">
                    <a:lumMod val="25000"/>
                  </a:schemeClr>
                </a:solidFill>
              </a:rPr>
              <a:t>.</a:t>
            </a:r>
            <a:endParaRPr lang="ru-RU" sz="1400" dirty="0">
              <a:solidFill>
                <a:schemeClr val="bg2">
                  <a:lumMod val="25000"/>
                </a:schemeClr>
              </a:solidFill>
            </a:endParaRPr>
          </a:p>
        </p:txBody>
      </p:sp>
    </p:spTree>
    <p:extLst>
      <p:ext uri="{BB962C8B-B14F-4D97-AF65-F5344CB8AC3E}">
        <p14:creationId xmlns:p14="http://schemas.microsoft.com/office/powerpoint/2010/main" val="3586008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84"/>
            <a:ext cx="8229600" cy="1143000"/>
          </a:xfrm>
        </p:spPr>
        <p:txBody>
          <a:bodyPr>
            <a:noAutofit/>
          </a:bodyPr>
          <a:lstStyle/>
          <a:p>
            <a:r>
              <a:rPr lang="ru-RU" sz="2400" dirty="0" smtClean="0"/>
              <a:t>1.</a:t>
            </a:r>
            <a:r>
              <a:rPr lang="en-US" sz="2400" dirty="0" smtClean="0"/>
              <a:t>1.</a:t>
            </a:r>
            <a:r>
              <a:rPr lang="ru-RU" sz="2400" dirty="0" smtClean="0"/>
              <a:t> Показатели социально - экономического развития Каргасокского района в 2016 году</a:t>
            </a:r>
            <a:r>
              <a:rPr lang="ru-RU" sz="3200" dirty="0" smtClean="0"/>
              <a:t>.</a:t>
            </a: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345053984"/>
              </p:ext>
            </p:extLst>
          </p:nvPr>
        </p:nvGraphicFramePr>
        <p:xfrm>
          <a:off x="323528" y="1340768"/>
          <a:ext cx="8496944" cy="4828361"/>
        </p:xfrm>
        <a:graphic>
          <a:graphicData uri="http://schemas.openxmlformats.org/drawingml/2006/table">
            <a:tbl>
              <a:tblPr firstRow="1" bandRow="1">
                <a:tableStyleId>{5C22544A-7EE6-4342-B048-85BDC9FD1C3A}</a:tableStyleId>
              </a:tblPr>
              <a:tblGrid>
                <a:gridCol w="3865778"/>
                <a:gridCol w="1116529"/>
                <a:gridCol w="1116529"/>
                <a:gridCol w="1116529"/>
                <a:gridCol w="1281579"/>
              </a:tblGrid>
              <a:tr h="582836">
                <a:tc>
                  <a:txBody>
                    <a:bodyPr/>
                    <a:lstStyle/>
                    <a:p>
                      <a:pPr algn="ctr"/>
                      <a:endParaRPr lang="ru-RU" sz="1200" b="1" dirty="0"/>
                    </a:p>
                  </a:txBody>
                  <a:tcPr anchor="ctr">
                    <a:solidFill>
                      <a:schemeClr val="bg2">
                        <a:lumMod val="50000"/>
                      </a:schemeClr>
                    </a:solidFill>
                  </a:tcPr>
                </a:tc>
                <a:tc>
                  <a:txBody>
                    <a:bodyPr/>
                    <a:lstStyle/>
                    <a:p>
                      <a:pPr algn="ctr"/>
                      <a:r>
                        <a:rPr lang="ru-RU" sz="1200" b="1" dirty="0" smtClean="0"/>
                        <a:t>Ед. изм.</a:t>
                      </a:r>
                      <a:endParaRPr lang="ru-RU" sz="1200" b="1" dirty="0"/>
                    </a:p>
                  </a:txBody>
                  <a:tcPr anchor="ctr">
                    <a:solidFill>
                      <a:schemeClr val="bg2">
                        <a:lumMod val="50000"/>
                      </a:schemeClr>
                    </a:solidFill>
                  </a:tcPr>
                </a:tc>
                <a:tc>
                  <a:txBody>
                    <a:bodyPr/>
                    <a:lstStyle/>
                    <a:p>
                      <a:pPr algn="ctr"/>
                      <a:r>
                        <a:rPr lang="ru-RU" sz="1200" b="1" dirty="0" smtClean="0"/>
                        <a:t>План на 2016 год</a:t>
                      </a:r>
                      <a:endParaRPr lang="ru-RU" sz="1200" b="1" dirty="0"/>
                    </a:p>
                  </a:txBody>
                  <a:tcPr anchor="ctr">
                    <a:solidFill>
                      <a:schemeClr val="bg2">
                        <a:lumMod val="50000"/>
                      </a:schemeClr>
                    </a:solidFill>
                  </a:tcPr>
                </a:tc>
                <a:tc>
                  <a:txBody>
                    <a:bodyPr/>
                    <a:lstStyle/>
                    <a:p>
                      <a:pPr algn="ctr"/>
                      <a:r>
                        <a:rPr lang="ru-RU" sz="1200" b="1" dirty="0" smtClean="0"/>
                        <a:t>Исполнено</a:t>
                      </a:r>
                      <a:r>
                        <a:rPr lang="ru-RU" sz="1200" b="1" baseline="0" dirty="0" smtClean="0"/>
                        <a:t>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p>
                  </a:txBody>
                  <a:tcPr anchor="ctr">
                    <a:solidFill>
                      <a:schemeClr val="bg2">
                        <a:lumMod val="50000"/>
                      </a:schemeClr>
                    </a:solidFill>
                  </a:tcPr>
                </a:tc>
              </a:tr>
              <a:tr h="462289">
                <a:tc>
                  <a:txBody>
                    <a:bodyPr/>
                    <a:lstStyle/>
                    <a:p>
                      <a:r>
                        <a:rPr lang="ru-RU" sz="1400" b="1" dirty="0" smtClean="0"/>
                        <a:t>1. Численность населения (на конец года) </a:t>
                      </a:r>
                      <a:endParaRPr lang="ru-RU" sz="1400" b="1" dirty="0"/>
                    </a:p>
                  </a:txBody>
                  <a:tcPr anchor="ctr"/>
                </a:tc>
                <a:tc>
                  <a:txBody>
                    <a:bodyPr/>
                    <a:lstStyle/>
                    <a:p>
                      <a:pPr algn="ctr"/>
                      <a:r>
                        <a:rPr lang="ru-RU" sz="1200" i="1" dirty="0" smtClean="0"/>
                        <a:t>Чел.</a:t>
                      </a:r>
                      <a:endParaRPr lang="ru-RU" sz="1200" i="1" dirty="0"/>
                    </a:p>
                  </a:txBody>
                  <a:tcPr anchor="ctr"/>
                </a:tc>
                <a:tc>
                  <a:txBody>
                    <a:bodyPr/>
                    <a:lstStyle/>
                    <a:p>
                      <a:pPr algn="ctr"/>
                      <a:r>
                        <a:rPr lang="ru-RU" sz="1600" i="1" dirty="0" smtClean="0"/>
                        <a:t>19 380</a:t>
                      </a:r>
                      <a:endParaRPr lang="ru-RU" sz="1600" i="1" dirty="0"/>
                    </a:p>
                  </a:txBody>
                  <a:tcPr anchor="ctr"/>
                </a:tc>
                <a:tc>
                  <a:txBody>
                    <a:bodyPr/>
                    <a:lstStyle/>
                    <a:p>
                      <a:pPr algn="ctr"/>
                      <a:r>
                        <a:rPr lang="ru-RU" sz="1600" i="1" dirty="0" smtClean="0"/>
                        <a:t>19 625</a:t>
                      </a:r>
                      <a:endParaRPr lang="ru-RU" sz="1600" i="1" dirty="0"/>
                    </a:p>
                  </a:txBody>
                  <a:tcPr anchor="ctr"/>
                </a:tc>
                <a:tc>
                  <a:txBody>
                    <a:bodyPr/>
                    <a:lstStyle/>
                    <a:p>
                      <a:pPr algn="ctr"/>
                      <a:r>
                        <a:rPr lang="ru-RU" sz="1600" i="1" dirty="0" smtClean="0"/>
                        <a:t>101,26%</a:t>
                      </a:r>
                      <a:endParaRPr lang="ru-RU" sz="1600" i="1" dirty="0"/>
                    </a:p>
                  </a:txBody>
                  <a:tcPr anchor="ctr"/>
                </a:tc>
              </a:tr>
              <a:tr h="462289">
                <a:tc>
                  <a:txBody>
                    <a:bodyPr/>
                    <a:lstStyle/>
                    <a:p>
                      <a:r>
                        <a:rPr lang="ru-RU" sz="1400" b="1" dirty="0" smtClean="0"/>
                        <a:t>2. Число родившихся на 1000 человек населения</a:t>
                      </a:r>
                      <a:endParaRPr lang="ru-RU" sz="1400" b="1" dirty="0"/>
                    </a:p>
                  </a:txBody>
                  <a:tcPr anchor="ctr"/>
                </a:tc>
                <a:tc>
                  <a:txBody>
                    <a:bodyPr/>
                    <a:lstStyle/>
                    <a:p>
                      <a:pPr algn="ctr"/>
                      <a:r>
                        <a:rPr lang="ru-RU" sz="1200" i="1" dirty="0" smtClean="0"/>
                        <a:t>Чел.</a:t>
                      </a:r>
                      <a:endParaRPr lang="ru-RU" sz="1200" i="1" dirty="0"/>
                    </a:p>
                  </a:txBody>
                  <a:tcPr anchor="ctr"/>
                </a:tc>
                <a:tc>
                  <a:txBody>
                    <a:bodyPr/>
                    <a:lstStyle/>
                    <a:p>
                      <a:pPr algn="ctr"/>
                      <a:r>
                        <a:rPr lang="ru-RU" sz="1600" i="1" dirty="0" smtClean="0"/>
                        <a:t>17,3</a:t>
                      </a:r>
                      <a:endParaRPr lang="ru-RU" sz="1600" i="1" dirty="0"/>
                    </a:p>
                  </a:txBody>
                  <a:tcPr anchor="ctr"/>
                </a:tc>
                <a:tc>
                  <a:txBody>
                    <a:bodyPr/>
                    <a:lstStyle/>
                    <a:p>
                      <a:pPr algn="ctr"/>
                      <a:r>
                        <a:rPr lang="ru-RU" sz="1600" i="1" dirty="0" smtClean="0"/>
                        <a:t>16,8</a:t>
                      </a:r>
                      <a:endParaRPr lang="ru-RU" sz="1600" i="1" dirty="0"/>
                    </a:p>
                  </a:txBody>
                  <a:tcPr anchor="ctr"/>
                </a:tc>
                <a:tc>
                  <a:txBody>
                    <a:bodyPr/>
                    <a:lstStyle/>
                    <a:p>
                      <a:pPr algn="ctr"/>
                      <a:r>
                        <a:rPr lang="ru-RU" sz="1600" i="1" dirty="0" smtClean="0"/>
                        <a:t>97,11%</a:t>
                      </a:r>
                      <a:endParaRPr lang="ru-RU" sz="1600" i="1" dirty="0"/>
                    </a:p>
                  </a:txBody>
                  <a:tcPr anchor="ctr"/>
                </a:tc>
              </a:tr>
              <a:tr h="582836">
                <a:tc>
                  <a:txBody>
                    <a:bodyPr/>
                    <a:lstStyle/>
                    <a:p>
                      <a:r>
                        <a:rPr lang="ru-RU" sz="1400" b="1" dirty="0" smtClean="0"/>
                        <a:t>3. Коэффициент миграционного прироста (на 1000 человек населения)</a:t>
                      </a:r>
                      <a:endParaRPr lang="ru-RU" sz="1400" b="1" dirty="0"/>
                    </a:p>
                  </a:txBody>
                  <a:tcPr anchor="ctr"/>
                </a:tc>
                <a:tc>
                  <a:txBody>
                    <a:bodyPr/>
                    <a:lstStyle/>
                    <a:p>
                      <a:pPr algn="ctr"/>
                      <a:r>
                        <a:rPr lang="ru-RU" sz="1200" i="1" dirty="0" smtClean="0"/>
                        <a:t>Чел.</a:t>
                      </a:r>
                      <a:endParaRPr lang="ru-RU" sz="1200" i="1" dirty="0"/>
                    </a:p>
                  </a:txBody>
                  <a:tcPr anchor="ctr"/>
                </a:tc>
                <a:tc>
                  <a:txBody>
                    <a:bodyPr/>
                    <a:lstStyle/>
                    <a:p>
                      <a:pPr algn="ctr"/>
                      <a:r>
                        <a:rPr lang="ru-RU" sz="1600" i="1" dirty="0" smtClean="0"/>
                        <a:t>-16,26</a:t>
                      </a:r>
                      <a:endParaRPr lang="ru-RU" sz="1600" i="1" dirty="0"/>
                    </a:p>
                  </a:txBody>
                  <a:tcPr anchor="ctr"/>
                </a:tc>
                <a:tc>
                  <a:txBody>
                    <a:bodyPr/>
                    <a:lstStyle/>
                    <a:p>
                      <a:pPr algn="ctr"/>
                      <a:r>
                        <a:rPr lang="ru-RU" sz="1600" i="1" dirty="0" smtClean="0"/>
                        <a:t>-8,6</a:t>
                      </a:r>
                      <a:endParaRPr lang="ru-RU" sz="1600" i="1" dirty="0"/>
                    </a:p>
                  </a:txBody>
                  <a:tcPr anchor="ctr"/>
                </a:tc>
                <a:tc>
                  <a:txBody>
                    <a:bodyPr/>
                    <a:lstStyle/>
                    <a:p>
                      <a:pPr algn="ctr"/>
                      <a:endParaRPr lang="ru-RU" sz="1600" i="1" dirty="0" smtClean="0"/>
                    </a:p>
                    <a:p>
                      <a:pPr algn="ctr"/>
                      <a:r>
                        <a:rPr lang="ru-RU" sz="1600" i="1" dirty="0" smtClean="0"/>
                        <a:t>52,89%</a:t>
                      </a:r>
                    </a:p>
                    <a:p>
                      <a:pPr algn="ctr"/>
                      <a:endParaRPr lang="ru-RU" sz="1600" i="1" dirty="0"/>
                    </a:p>
                  </a:txBody>
                  <a:tcPr anchor="ctr"/>
                </a:tc>
              </a:tr>
              <a:tr h="582836">
                <a:tc>
                  <a:txBody>
                    <a:bodyPr/>
                    <a:lstStyle/>
                    <a:p>
                      <a:r>
                        <a:rPr lang="ru-RU" sz="1400" b="1" dirty="0" smtClean="0"/>
                        <a:t>4. Ввод в действие жилых домов</a:t>
                      </a:r>
                      <a:endParaRPr lang="ru-RU" sz="1400" b="1" dirty="0"/>
                    </a:p>
                  </a:txBody>
                  <a:tcPr anchor="ctr"/>
                </a:tc>
                <a:tc>
                  <a:txBody>
                    <a:bodyPr/>
                    <a:lstStyle/>
                    <a:p>
                      <a:pPr algn="ctr"/>
                      <a:r>
                        <a:rPr lang="ru-RU" sz="1200" i="1" dirty="0" smtClean="0"/>
                        <a:t>Кв. м. общ. площади</a:t>
                      </a:r>
                      <a:endParaRPr lang="ru-RU" sz="1200" i="1" dirty="0"/>
                    </a:p>
                  </a:txBody>
                  <a:tcPr anchor="ctr"/>
                </a:tc>
                <a:tc>
                  <a:txBody>
                    <a:bodyPr/>
                    <a:lstStyle/>
                    <a:p>
                      <a:pPr algn="ctr"/>
                      <a:r>
                        <a:rPr lang="ru-RU" sz="1600" i="1" dirty="0" smtClean="0"/>
                        <a:t>3600</a:t>
                      </a:r>
                      <a:endParaRPr lang="ru-RU" sz="1600" i="1" dirty="0"/>
                    </a:p>
                  </a:txBody>
                  <a:tcPr anchor="ctr"/>
                </a:tc>
                <a:tc>
                  <a:txBody>
                    <a:bodyPr/>
                    <a:lstStyle/>
                    <a:p>
                      <a:pPr algn="ctr"/>
                      <a:r>
                        <a:rPr lang="ru-RU" sz="1600" i="1" dirty="0" smtClean="0"/>
                        <a:t>3702</a:t>
                      </a:r>
                      <a:endParaRPr lang="ru-RU" sz="1600" i="1" dirty="0"/>
                    </a:p>
                  </a:txBody>
                  <a:tcPr anchor="ctr"/>
                </a:tc>
                <a:tc>
                  <a:txBody>
                    <a:bodyPr/>
                    <a:lstStyle/>
                    <a:p>
                      <a:pPr algn="ctr"/>
                      <a:r>
                        <a:rPr lang="ru-RU" sz="1600" i="1" dirty="0" smtClean="0"/>
                        <a:t>102,83%</a:t>
                      </a:r>
                      <a:endParaRPr lang="ru-RU" sz="1600" i="1" dirty="0"/>
                    </a:p>
                  </a:txBody>
                  <a:tcPr anchor="ctr"/>
                </a:tc>
              </a:tr>
              <a:tr h="582836">
                <a:tc>
                  <a:txBody>
                    <a:bodyPr/>
                    <a:lstStyle/>
                    <a:p>
                      <a:r>
                        <a:rPr lang="ru-RU" sz="1400" b="1" dirty="0" smtClean="0"/>
                        <a:t>5. Среднемесячная зарплата работников (по кругу крупных и средних организаций)</a:t>
                      </a:r>
                      <a:endParaRPr lang="ru-RU" sz="1400" b="1" dirty="0"/>
                    </a:p>
                  </a:txBody>
                  <a:tcPr anchor="ctr"/>
                </a:tc>
                <a:tc>
                  <a:txBody>
                    <a:bodyPr/>
                    <a:lstStyle/>
                    <a:p>
                      <a:pPr algn="ctr"/>
                      <a:r>
                        <a:rPr lang="ru-RU" sz="1200" i="1" dirty="0" smtClean="0"/>
                        <a:t>Руб.</a:t>
                      </a:r>
                      <a:endParaRPr lang="ru-RU" sz="1200" i="1" dirty="0"/>
                    </a:p>
                  </a:txBody>
                  <a:tcPr anchor="ctr"/>
                </a:tc>
                <a:tc>
                  <a:txBody>
                    <a:bodyPr/>
                    <a:lstStyle/>
                    <a:p>
                      <a:pPr algn="ctr"/>
                      <a:r>
                        <a:rPr lang="ru-RU" sz="1600" i="1" dirty="0" smtClean="0"/>
                        <a:t>48 499</a:t>
                      </a:r>
                      <a:endParaRPr lang="ru-RU" sz="1600" i="1" dirty="0"/>
                    </a:p>
                  </a:txBody>
                  <a:tcPr anchor="ctr"/>
                </a:tc>
                <a:tc>
                  <a:txBody>
                    <a:bodyPr/>
                    <a:lstStyle/>
                    <a:p>
                      <a:pPr algn="ctr"/>
                      <a:r>
                        <a:rPr lang="ru-RU" sz="1600" i="1" dirty="0" smtClean="0"/>
                        <a:t>50 947,5</a:t>
                      </a:r>
                      <a:endParaRPr lang="ru-RU" sz="1600" i="1" dirty="0"/>
                    </a:p>
                  </a:txBody>
                  <a:tcPr anchor="ctr"/>
                </a:tc>
                <a:tc>
                  <a:txBody>
                    <a:bodyPr/>
                    <a:lstStyle/>
                    <a:p>
                      <a:pPr algn="ctr"/>
                      <a:endParaRPr lang="ru-RU" sz="1600" i="1" dirty="0" smtClean="0"/>
                    </a:p>
                    <a:p>
                      <a:pPr algn="ctr"/>
                      <a:r>
                        <a:rPr lang="ru-RU" sz="1600" i="1" dirty="0" smtClean="0"/>
                        <a:t>105,05%</a:t>
                      </a:r>
                    </a:p>
                    <a:p>
                      <a:pPr algn="ctr"/>
                      <a:endParaRPr lang="ru-RU" sz="1600" i="1" dirty="0"/>
                    </a:p>
                  </a:txBody>
                  <a:tcPr anchor="ctr"/>
                </a:tc>
              </a:tr>
              <a:tr h="462289">
                <a:tc>
                  <a:txBody>
                    <a:bodyPr/>
                    <a:lstStyle/>
                    <a:p>
                      <a:r>
                        <a:rPr lang="ru-RU" sz="1400" b="1" dirty="0" smtClean="0"/>
                        <a:t>6.</a:t>
                      </a:r>
                      <a:r>
                        <a:rPr lang="ru-RU" sz="1400" b="1" baseline="0" dirty="0" smtClean="0"/>
                        <a:t> Уровень регистрируемой безработицы на конец года</a:t>
                      </a:r>
                      <a:endParaRPr lang="ru-RU" sz="1400" b="1" dirty="0"/>
                    </a:p>
                  </a:txBody>
                  <a:tcPr anchor="ctr"/>
                </a:tc>
                <a:tc>
                  <a:txBody>
                    <a:bodyPr/>
                    <a:lstStyle/>
                    <a:p>
                      <a:pPr algn="ctr"/>
                      <a:r>
                        <a:rPr lang="ru-RU" sz="1200" i="1" dirty="0" smtClean="0"/>
                        <a:t>%</a:t>
                      </a:r>
                      <a:endParaRPr lang="ru-RU" sz="1200" i="1" dirty="0"/>
                    </a:p>
                  </a:txBody>
                  <a:tcPr anchor="ctr"/>
                </a:tc>
                <a:tc>
                  <a:txBody>
                    <a:bodyPr/>
                    <a:lstStyle/>
                    <a:p>
                      <a:pPr algn="ctr"/>
                      <a:r>
                        <a:rPr lang="ru-RU" sz="1600" i="1" dirty="0" smtClean="0"/>
                        <a:t>4,5</a:t>
                      </a:r>
                      <a:endParaRPr lang="ru-RU" sz="1600" i="1" dirty="0"/>
                    </a:p>
                  </a:txBody>
                  <a:tcPr anchor="ctr"/>
                </a:tc>
                <a:tc>
                  <a:txBody>
                    <a:bodyPr/>
                    <a:lstStyle/>
                    <a:p>
                      <a:pPr algn="ctr"/>
                      <a:r>
                        <a:rPr lang="ru-RU" sz="1600" i="1" dirty="0" smtClean="0"/>
                        <a:t>4,5</a:t>
                      </a:r>
                      <a:endParaRPr lang="ru-RU" sz="1600" i="1" dirty="0"/>
                    </a:p>
                  </a:txBody>
                  <a:tcPr anchor="ctr"/>
                </a:tc>
                <a:tc>
                  <a:txBody>
                    <a:bodyPr/>
                    <a:lstStyle/>
                    <a:p>
                      <a:pPr algn="ctr"/>
                      <a:r>
                        <a:rPr lang="ru-RU" sz="1600" i="1" dirty="0" smtClean="0"/>
                        <a:t>100%</a:t>
                      </a:r>
                      <a:endParaRPr lang="ru-RU" sz="1600" i="1" dirty="0"/>
                    </a:p>
                  </a:txBody>
                  <a:tcPr anchor="ctr"/>
                </a:tc>
              </a:tr>
              <a:tr h="462289">
                <a:tc>
                  <a:txBody>
                    <a:bodyPr/>
                    <a:lstStyle/>
                    <a:p>
                      <a:r>
                        <a:rPr lang="ru-RU" sz="1400" b="1" dirty="0" smtClean="0"/>
                        <a:t>7. Коэффициент напряженности на рынке труда</a:t>
                      </a:r>
                      <a:endParaRPr lang="ru-RU" sz="1400" b="1" dirty="0"/>
                    </a:p>
                  </a:txBody>
                  <a:tcPr anchor="ctr"/>
                </a:tc>
                <a:tc>
                  <a:txBody>
                    <a:bodyPr/>
                    <a:lstStyle/>
                    <a:p>
                      <a:pPr algn="ctr"/>
                      <a:r>
                        <a:rPr lang="ru-RU" sz="1200" i="1" dirty="0" smtClean="0"/>
                        <a:t>Чел.</a:t>
                      </a:r>
                      <a:endParaRPr lang="ru-RU" sz="1200" i="1" dirty="0"/>
                    </a:p>
                  </a:txBody>
                  <a:tcPr anchor="ctr"/>
                </a:tc>
                <a:tc>
                  <a:txBody>
                    <a:bodyPr/>
                    <a:lstStyle/>
                    <a:p>
                      <a:pPr algn="ctr"/>
                      <a:r>
                        <a:rPr lang="ru-RU" sz="1600" i="1" dirty="0" smtClean="0"/>
                        <a:t>3,5</a:t>
                      </a:r>
                      <a:endParaRPr lang="ru-RU" sz="1600" i="1" dirty="0"/>
                    </a:p>
                  </a:txBody>
                  <a:tcPr anchor="ctr"/>
                </a:tc>
                <a:tc>
                  <a:txBody>
                    <a:bodyPr/>
                    <a:lstStyle/>
                    <a:p>
                      <a:pPr algn="ctr"/>
                      <a:r>
                        <a:rPr lang="ru-RU" sz="1600" i="1" dirty="0" smtClean="0"/>
                        <a:t>3,6</a:t>
                      </a:r>
                      <a:endParaRPr lang="ru-RU" sz="1600" i="1" dirty="0"/>
                    </a:p>
                  </a:txBody>
                  <a:tcPr anchor="ctr"/>
                </a:tc>
                <a:tc>
                  <a:txBody>
                    <a:bodyPr/>
                    <a:lstStyle/>
                    <a:p>
                      <a:pPr algn="ctr"/>
                      <a:r>
                        <a:rPr lang="ru-RU" sz="1600" i="1" dirty="0" smtClean="0"/>
                        <a:t>102,86%</a:t>
                      </a:r>
                      <a:endParaRPr lang="ru-RU" sz="1600" i="1" dirty="0"/>
                    </a:p>
                  </a:txBody>
                  <a:tcPr anchor="ctr"/>
                </a:tc>
              </a:tr>
            </a:tbl>
          </a:graphicData>
        </a:graphic>
      </p:graphicFrame>
    </p:spTree>
    <p:extLst>
      <p:ext uri="{BB962C8B-B14F-4D97-AF65-F5344CB8AC3E}">
        <p14:creationId xmlns:p14="http://schemas.microsoft.com/office/powerpoint/2010/main" val="26096772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a:bodyPr>
          <a:lstStyle/>
          <a:p>
            <a:pPr lvl="0" algn="just"/>
            <a:r>
              <a:rPr lang="ru-RU" sz="1400" dirty="0">
                <a:solidFill>
                  <a:schemeClr val="bg2">
                    <a:lumMod val="25000"/>
                  </a:schemeClr>
                </a:solidFill>
              </a:rPr>
              <a:t>Управление муниципальным имуществом муниципального образования «Каргасокский район» - 10,26 % от общего объема использованных средств. </a:t>
            </a:r>
            <a:r>
              <a:rPr lang="ru-RU" sz="1400" dirty="0" smtClean="0">
                <a:solidFill>
                  <a:schemeClr val="bg2">
                    <a:lumMod val="25000"/>
                  </a:schemeClr>
                </a:solidFill>
              </a:rPr>
              <a:t>Проведен </a:t>
            </a:r>
            <a:r>
              <a:rPr lang="ru-RU" sz="1400" dirty="0">
                <a:solidFill>
                  <a:schemeClr val="bg2">
                    <a:lumMod val="25000"/>
                  </a:schemeClr>
                </a:solidFill>
              </a:rPr>
              <a:t>капитальный ремонт недвижимого имущества муниципального образования «Каргасокский район», производилась уборка мест общего пользования, по адресам: с. Каргасок, ул. </a:t>
            </a:r>
            <a:r>
              <a:rPr lang="ru-RU" sz="1400" dirty="0" err="1">
                <a:solidFill>
                  <a:schemeClr val="bg2">
                    <a:lumMod val="25000"/>
                  </a:schemeClr>
                </a:solidFill>
              </a:rPr>
              <a:t>Голещихина</a:t>
            </a:r>
            <a:r>
              <a:rPr lang="ru-RU" sz="1400" dirty="0">
                <a:solidFill>
                  <a:schemeClr val="bg2">
                    <a:lumMod val="25000"/>
                  </a:schemeClr>
                </a:solidFill>
              </a:rPr>
              <a:t>, 45,47,79, (как следствие на 3 % сократилось площадь имущества МО «Каргасокский район», которое находятся в ненадлежащем состоянии</a:t>
            </a:r>
            <a:r>
              <a:rPr lang="ru-RU" sz="1400" dirty="0" smtClean="0">
                <a:solidFill>
                  <a:schemeClr val="bg2">
                    <a:lumMod val="25000"/>
                  </a:schemeClr>
                </a:solidFill>
              </a:rPr>
              <a:t>), </a:t>
            </a:r>
            <a:r>
              <a:rPr lang="ru-RU" sz="1400" dirty="0">
                <a:solidFill>
                  <a:schemeClr val="bg2">
                    <a:lumMod val="25000"/>
                  </a:schemeClr>
                </a:solidFill>
              </a:rPr>
              <a:t>идет процесс приобретения в муниципальную собственность здания для размещения дошкольного образовательного учреждения, расположенного по адресу: Томская область, п. Нефтяников, ул. </a:t>
            </a:r>
            <a:r>
              <a:rPr lang="ru-RU" sz="1400" dirty="0" err="1">
                <a:solidFill>
                  <a:schemeClr val="bg2">
                    <a:lumMod val="25000"/>
                  </a:schemeClr>
                </a:solidFill>
              </a:rPr>
              <a:t>Лугинецкая</a:t>
            </a:r>
            <a:r>
              <a:rPr lang="ru-RU" sz="1400" dirty="0">
                <a:solidFill>
                  <a:schemeClr val="bg2">
                    <a:lumMod val="25000"/>
                  </a:schemeClr>
                </a:solidFill>
              </a:rPr>
              <a:t>, 55 посредством данного приобретения количество мест в детских садах увеличилось на 145 </a:t>
            </a:r>
            <a:r>
              <a:rPr lang="ru-RU" sz="1400" dirty="0" smtClean="0">
                <a:solidFill>
                  <a:schemeClr val="bg2">
                    <a:lumMod val="25000"/>
                  </a:schemeClr>
                </a:solidFill>
              </a:rPr>
              <a:t>.</a:t>
            </a:r>
            <a:endParaRPr lang="ru-RU" sz="1400" dirty="0">
              <a:solidFill>
                <a:schemeClr val="bg2">
                  <a:lumMod val="25000"/>
                </a:schemeClr>
              </a:solidFill>
            </a:endParaRPr>
          </a:p>
          <a:p>
            <a:pPr lvl="0" algn="just"/>
            <a:r>
              <a:rPr lang="ru-RU" sz="1400" dirty="0">
                <a:solidFill>
                  <a:schemeClr val="bg2">
                    <a:lumMod val="25000"/>
                  </a:schemeClr>
                </a:solidFill>
              </a:rPr>
              <a:t>Развитие муниципальной службы - 0,12 % от общего объема использованных средств. 16 муниципальных служащих прошли обучение по программам профессиональной переподготовки, повышения квалификации, приняли </a:t>
            </a:r>
            <a:r>
              <a:rPr lang="ru-RU" sz="1400" dirty="0" smtClean="0">
                <a:solidFill>
                  <a:schemeClr val="bg2">
                    <a:lumMod val="25000"/>
                  </a:schemeClr>
                </a:solidFill>
              </a:rPr>
              <a:t>участие </a:t>
            </a:r>
            <a:r>
              <a:rPr lang="ru-RU" sz="1400" dirty="0">
                <a:solidFill>
                  <a:schemeClr val="bg2">
                    <a:lumMod val="25000"/>
                  </a:schemeClr>
                </a:solidFill>
              </a:rPr>
              <a:t>в семинарах.</a:t>
            </a:r>
          </a:p>
          <a:p>
            <a:pPr lvl="0" algn="just"/>
            <a:r>
              <a:rPr lang="ru-RU" sz="1400" dirty="0">
                <a:solidFill>
                  <a:schemeClr val="bg2">
                    <a:lumMod val="25000"/>
                  </a:schemeClr>
                </a:solidFill>
              </a:rPr>
              <a:t>Развитие информационного общества в Каргасокском районе - 0,83 % от общего объема использованных средств. 6 видов муниципальных услуг были переведены в электронный вид, также средства были направлены на сопровождение и поддержку сайта Администрации Каргасокского района, размещение социально и общественно-значимой информации на официальном сайте Администрации Каргасокского района, в результате количество посещений сайта администрации Каргасокского района составило 52932 ед.</a:t>
            </a:r>
          </a:p>
          <a:p>
            <a:pPr algn="just"/>
            <a:r>
              <a:rPr lang="ru-RU" sz="1400" dirty="0">
                <a:solidFill>
                  <a:schemeClr val="bg2">
                    <a:lumMod val="25000"/>
                  </a:schemeClr>
                </a:solidFill>
              </a:rPr>
              <a:t>Обеспечение деятельности Управления Финансов Администрации Каргасокского района – 3,19 % от общего объема использованных средств</a:t>
            </a:r>
            <a:endParaRPr lang="ru-RU" sz="1400" dirty="0"/>
          </a:p>
        </p:txBody>
      </p:sp>
    </p:spTree>
    <p:extLst>
      <p:ext uri="{BB962C8B-B14F-4D97-AF65-F5344CB8AC3E}">
        <p14:creationId xmlns:p14="http://schemas.microsoft.com/office/powerpoint/2010/main" val="16339684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176" y="404664"/>
            <a:ext cx="8579296" cy="1008112"/>
          </a:xfrm>
        </p:spPr>
        <p:txBody>
          <a:bodyPr>
            <a:noAutofit/>
          </a:bodyPr>
          <a:lstStyle/>
          <a:p>
            <a:pPr algn="r"/>
            <a:r>
              <a:rPr lang="ru-RU" sz="2800" b="1" dirty="0"/>
              <a:t>4</a:t>
            </a:r>
            <a:r>
              <a:rPr lang="ru-RU" sz="2800" b="1" dirty="0" smtClean="0"/>
              <a:t>. Расходы </a:t>
            </a:r>
            <a:r>
              <a:rPr lang="ru-RU" sz="2800" b="1" dirty="0"/>
              <a:t>районного бюджета </a:t>
            </a:r>
            <a:r>
              <a:rPr lang="ru-RU" sz="2800" b="1" dirty="0" smtClean="0"/>
              <a:t>по отраслям муниципального хозяйства в </a:t>
            </a:r>
            <a:r>
              <a:rPr lang="ru-RU" sz="2800" b="1" dirty="0"/>
              <a:t>2016 году.</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95322410"/>
              </p:ext>
            </p:extLst>
          </p:nvPr>
        </p:nvGraphicFramePr>
        <p:xfrm>
          <a:off x="179512" y="1268760"/>
          <a:ext cx="8784976" cy="5415880"/>
        </p:xfrm>
        <a:graphic>
          <a:graphicData uri="http://schemas.openxmlformats.org/drawingml/2006/chart">
            <c:chart xmlns:c="http://schemas.openxmlformats.org/drawingml/2006/chart" xmlns:r="http://schemas.openxmlformats.org/officeDocument/2006/relationships" r:id="rId2"/>
          </a:graphicData>
        </a:graphic>
      </p:graphicFrame>
      <p:sp>
        <p:nvSpPr>
          <p:cNvPr id="5" name="Объект 2"/>
          <p:cNvSpPr txBox="1">
            <a:spLocks/>
          </p:cNvSpPr>
          <p:nvPr/>
        </p:nvSpPr>
        <p:spPr>
          <a:xfrm>
            <a:off x="-108520" y="1340768"/>
            <a:ext cx="469086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Млн. рублей</a:t>
            </a:r>
            <a:endParaRPr lang="ru-RU" sz="1600" i="1" dirty="0"/>
          </a:p>
        </p:txBody>
      </p:sp>
    </p:spTree>
    <p:extLst>
      <p:ext uri="{BB962C8B-B14F-4D97-AF65-F5344CB8AC3E}">
        <p14:creationId xmlns:p14="http://schemas.microsoft.com/office/powerpoint/2010/main" val="2577435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71400"/>
            <a:ext cx="8568952" cy="1143000"/>
          </a:xfrm>
        </p:spPr>
        <p:txBody>
          <a:bodyPr>
            <a:normAutofit/>
          </a:bodyPr>
          <a:lstStyle/>
          <a:p>
            <a:r>
              <a:rPr lang="ru-RU" sz="2400" dirty="0" smtClean="0"/>
              <a:t>4.1. Расходы районного бюджета на общегосударственные вопросы в 2016 году</a:t>
            </a:r>
            <a:endParaRPr lang="ru-RU" sz="2400" dirty="0"/>
          </a:p>
        </p:txBody>
      </p:sp>
      <p:sp>
        <p:nvSpPr>
          <p:cNvPr id="3" name="Объект 2"/>
          <p:cNvSpPr>
            <a:spLocks noGrp="1"/>
          </p:cNvSpPr>
          <p:nvPr>
            <p:ph idx="1"/>
          </p:nvPr>
        </p:nvSpPr>
        <p:spPr/>
        <p:txBody>
          <a:bodyPr/>
          <a:lstStyle/>
          <a:p>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val="3100500102"/>
              </p:ext>
            </p:extLst>
          </p:nvPr>
        </p:nvGraphicFramePr>
        <p:xfrm>
          <a:off x="395535" y="1048448"/>
          <a:ext cx="8352930" cy="5913811"/>
        </p:xfrm>
        <a:graphic>
          <a:graphicData uri="http://schemas.openxmlformats.org/drawingml/2006/table">
            <a:tbl>
              <a:tblPr firstRow="1" bandRow="1">
                <a:tableStyleId>{5C22544A-7EE6-4342-B048-85BDC9FD1C3A}</a:tableStyleId>
              </a:tblPr>
              <a:tblGrid>
                <a:gridCol w="4352935"/>
                <a:gridCol w="1479714"/>
                <a:gridCol w="1520282"/>
                <a:gridCol w="999999"/>
              </a:tblGrid>
              <a:tr h="774601">
                <a:tc>
                  <a:txBody>
                    <a:bodyPr/>
                    <a:lstStyle/>
                    <a:p>
                      <a:pPr algn="ctr"/>
                      <a:r>
                        <a:rPr lang="ru-RU" sz="1200" b="1" dirty="0" smtClean="0"/>
                        <a:t>Виды расходов</a:t>
                      </a:r>
                      <a:endParaRPr lang="ru-RU" sz="1200" b="1" dirty="0"/>
                    </a:p>
                  </a:txBody>
                  <a:tcPr anchor="ctr">
                    <a:solidFill>
                      <a:schemeClr val="bg2">
                        <a:lumMod val="50000"/>
                      </a:schemeClr>
                    </a:solidFill>
                  </a:tcPr>
                </a:tc>
                <a:tc>
                  <a:txBody>
                    <a:bodyPr/>
                    <a:lstStyle/>
                    <a:p>
                      <a:pPr algn="ctr"/>
                      <a:r>
                        <a:rPr lang="ru-RU" sz="1200" b="1" dirty="0" smtClean="0"/>
                        <a:t>План</a:t>
                      </a:r>
                      <a:r>
                        <a:rPr lang="ru-RU" sz="1200" b="1" baseline="0" dirty="0" smtClean="0"/>
                        <a:t> </a:t>
                      </a:r>
                      <a:r>
                        <a:rPr lang="ru-RU" sz="1200" b="1" dirty="0" smtClean="0"/>
                        <a:t>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525831">
                <a:tc>
                  <a:txBody>
                    <a:bodyPr/>
                    <a:lstStyle/>
                    <a:p>
                      <a:pPr algn="l"/>
                      <a:r>
                        <a:rPr kumimoji="0" lang="ru-RU" sz="1200" b="1" kern="1200" dirty="0" smtClean="0">
                          <a:solidFill>
                            <a:schemeClr val="dk1"/>
                          </a:solidFill>
                          <a:effectLst/>
                          <a:latin typeface="+mn-lt"/>
                          <a:ea typeface="+mn-ea"/>
                          <a:cs typeface="+mn-cs"/>
                        </a:rPr>
                        <a:t>Функционирование высшего должностного лица субъекта Российской Федерации и муниципального образования</a:t>
                      </a:r>
                      <a:endParaRPr lang="ru-RU" sz="1200" b="1" dirty="0">
                        <a:latin typeface="+mn-lt"/>
                      </a:endParaRPr>
                    </a:p>
                  </a:txBody>
                  <a:tcPr anchor="ctr"/>
                </a:tc>
                <a:tc>
                  <a:txBody>
                    <a:bodyPr/>
                    <a:lstStyle/>
                    <a:p>
                      <a:pPr algn="ctr"/>
                      <a:r>
                        <a:rPr lang="ru-RU" sz="1600" i="1" dirty="0" smtClean="0"/>
                        <a:t>1,91</a:t>
                      </a:r>
                      <a:endParaRPr lang="ru-RU" sz="1600" i="1" dirty="0"/>
                    </a:p>
                  </a:txBody>
                  <a:tcPr anchor="ctr"/>
                </a:tc>
                <a:tc>
                  <a:txBody>
                    <a:bodyPr/>
                    <a:lstStyle/>
                    <a:p>
                      <a:pPr algn="ctr"/>
                      <a:r>
                        <a:rPr lang="ru-RU" sz="1600" i="1" dirty="0" smtClean="0"/>
                        <a:t>1,91</a:t>
                      </a:r>
                      <a:endParaRPr lang="ru-RU" sz="1600" i="1" dirty="0"/>
                    </a:p>
                  </a:txBody>
                  <a:tcPr anchor="ctr"/>
                </a:tc>
                <a:tc>
                  <a:txBody>
                    <a:bodyPr/>
                    <a:lstStyle/>
                    <a:p>
                      <a:pPr algn="ctr"/>
                      <a:r>
                        <a:rPr lang="ru-RU" sz="1600" i="1" dirty="0" smtClean="0"/>
                        <a:t>100%</a:t>
                      </a:r>
                      <a:endParaRPr lang="ru-RU" sz="1600" i="1" dirty="0"/>
                    </a:p>
                  </a:txBody>
                  <a:tcPr anchor="ctr"/>
                </a:tc>
              </a:tr>
              <a:tr h="576064">
                <a:tc>
                  <a:txBody>
                    <a:bodyPr/>
                    <a:lstStyle/>
                    <a:p>
                      <a:pPr algn="l"/>
                      <a:r>
                        <a:rPr kumimoji="0" lang="ru-RU" sz="1200" b="1" kern="1200" dirty="0" smtClean="0">
                          <a:solidFill>
                            <a:schemeClr val="dk1"/>
                          </a:solidFill>
                          <a:effectLst/>
                          <a:latin typeface="+mn-lt"/>
                          <a:ea typeface="+mn-ea"/>
                          <a:cs typeface="+mn-cs"/>
                        </a:rPr>
                        <a:t>Функционирование законодательных (представительных) органов государственной власти и представительных органов муниципальных образований</a:t>
                      </a:r>
                      <a:endParaRPr lang="ru-RU" sz="1200" b="1" dirty="0"/>
                    </a:p>
                  </a:txBody>
                  <a:tcPr anchor="ctr"/>
                </a:tc>
                <a:tc>
                  <a:txBody>
                    <a:bodyPr/>
                    <a:lstStyle/>
                    <a:p>
                      <a:pPr algn="ctr"/>
                      <a:r>
                        <a:rPr lang="ru-RU" sz="1600" i="1" dirty="0" smtClean="0"/>
                        <a:t>5,17</a:t>
                      </a:r>
                      <a:endParaRPr lang="ru-RU" sz="1600" i="1" dirty="0"/>
                    </a:p>
                  </a:txBody>
                  <a:tcPr anchor="ctr"/>
                </a:tc>
                <a:tc>
                  <a:txBody>
                    <a:bodyPr/>
                    <a:lstStyle/>
                    <a:p>
                      <a:pPr algn="ctr"/>
                      <a:r>
                        <a:rPr lang="ru-RU" sz="1600" i="1" dirty="0" smtClean="0"/>
                        <a:t>5,01</a:t>
                      </a:r>
                      <a:endParaRPr lang="ru-RU" sz="1600" i="1" dirty="0"/>
                    </a:p>
                  </a:txBody>
                  <a:tcPr anchor="ctr"/>
                </a:tc>
                <a:tc>
                  <a:txBody>
                    <a:bodyPr/>
                    <a:lstStyle/>
                    <a:p>
                      <a:pPr algn="ctr"/>
                      <a:r>
                        <a:rPr lang="ru-RU" sz="1600" i="1" dirty="0" smtClean="0"/>
                        <a:t>97%</a:t>
                      </a:r>
                      <a:endParaRPr lang="ru-RU" sz="1600" i="1" dirty="0"/>
                    </a:p>
                  </a:txBody>
                  <a:tcPr anchor="ctr"/>
                </a:tc>
              </a:tr>
              <a:tr h="643414">
                <a:tc>
                  <a:txBody>
                    <a:bodyPr/>
                    <a:lstStyle/>
                    <a:p>
                      <a:pPr algn="l"/>
                      <a:r>
                        <a:rPr kumimoji="0" lang="ru-RU" sz="1200" b="1" kern="1200" dirty="0" smtClean="0">
                          <a:solidFill>
                            <a:schemeClr val="dk1"/>
                          </a:solidFill>
                          <a:effectLst/>
                          <a:latin typeface="+mn-lt"/>
                          <a:ea typeface="+mn-ea"/>
                          <a:cs typeface="+mn-cs"/>
                        </a:rPr>
                        <a:t>Функционирование Правительства Российской Федерации, высших исполнительных органов государственной власти субъектов Российской Федерации, местных администраций</a:t>
                      </a:r>
                      <a:endParaRPr lang="ru-RU" sz="1200" b="1" dirty="0"/>
                    </a:p>
                  </a:txBody>
                  <a:tcPr anchor="ctr"/>
                </a:tc>
                <a:tc>
                  <a:txBody>
                    <a:bodyPr/>
                    <a:lstStyle/>
                    <a:p>
                      <a:pPr algn="ctr"/>
                      <a:r>
                        <a:rPr lang="ru-RU" sz="1600" i="1" dirty="0" smtClean="0"/>
                        <a:t>40,32</a:t>
                      </a:r>
                      <a:endParaRPr lang="ru-RU" sz="1600" i="1" dirty="0"/>
                    </a:p>
                  </a:txBody>
                  <a:tcPr anchor="ctr"/>
                </a:tc>
                <a:tc>
                  <a:txBody>
                    <a:bodyPr/>
                    <a:lstStyle/>
                    <a:p>
                      <a:pPr algn="ctr"/>
                      <a:r>
                        <a:rPr lang="ru-RU" sz="1600" i="1" dirty="0" smtClean="0"/>
                        <a:t>39,33</a:t>
                      </a:r>
                      <a:endParaRPr lang="ru-RU" sz="1600" i="1" dirty="0"/>
                    </a:p>
                  </a:txBody>
                  <a:tcPr anchor="ctr"/>
                </a:tc>
                <a:tc>
                  <a:txBody>
                    <a:bodyPr/>
                    <a:lstStyle/>
                    <a:p>
                      <a:pPr algn="ctr"/>
                      <a:r>
                        <a:rPr lang="ru-RU" sz="1600" i="1" dirty="0" smtClean="0"/>
                        <a:t>97,5%</a:t>
                      </a:r>
                      <a:endParaRPr lang="ru-RU" sz="1600" i="1" dirty="0"/>
                    </a:p>
                  </a:txBody>
                  <a:tcPr anchor="ctr"/>
                </a:tc>
              </a:tr>
              <a:tr h="562426">
                <a:tc>
                  <a:txBody>
                    <a:bodyPr/>
                    <a:lstStyle/>
                    <a:p>
                      <a:pPr algn="l"/>
                      <a:r>
                        <a:rPr kumimoji="0" lang="ru-RU" sz="1200" b="1" kern="1200" dirty="0" smtClean="0">
                          <a:solidFill>
                            <a:schemeClr val="dk1"/>
                          </a:solidFill>
                          <a:effectLst/>
                          <a:latin typeface="+mn-lt"/>
                          <a:ea typeface="+mn-ea"/>
                          <a:cs typeface="+mn-cs"/>
                        </a:rPr>
                        <a:t>Судебная система</a:t>
                      </a:r>
                      <a:endParaRPr lang="ru-RU" sz="1200" b="1" dirty="0"/>
                    </a:p>
                  </a:txBody>
                  <a:tcPr anchor="ctr"/>
                </a:tc>
                <a:tc>
                  <a:txBody>
                    <a:bodyPr/>
                    <a:lstStyle/>
                    <a:p>
                      <a:pPr algn="ctr"/>
                      <a:r>
                        <a:rPr lang="ru-RU" sz="1600" i="1" dirty="0" smtClean="0"/>
                        <a:t>0,003</a:t>
                      </a:r>
                      <a:endParaRPr lang="ru-RU" sz="1600" i="1" dirty="0"/>
                    </a:p>
                  </a:txBody>
                  <a:tcPr anchor="ctr"/>
                </a:tc>
                <a:tc>
                  <a:txBody>
                    <a:bodyPr/>
                    <a:lstStyle/>
                    <a:p>
                      <a:pPr algn="ctr"/>
                      <a:r>
                        <a:rPr lang="ru-RU" sz="1600" i="1" dirty="0" smtClean="0"/>
                        <a:t>0,003</a:t>
                      </a:r>
                      <a:endParaRPr lang="ru-RU" sz="1600" i="1" dirty="0"/>
                    </a:p>
                  </a:txBody>
                  <a:tcPr anchor="ctr"/>
                </a:tc>
                <a:tc>
                  <a:txBody>
                    <a:bodyPr/>
                    <a:lstStyle/>
                    <a:p>
                      <a:pPr algn="ctr"/>
                      <a:r>
                        <a:rPr lang="ru-RU" sz="1600" i="1" dirty="0" smtClean="0"/>
                        <a:t>100%</a:t>
                      </a:r>
                      <a:endParaRPr lang="ru-RU" sz="1600" i="1" dirty="0"/>
                    </a:p>
                  </a:txBody>
                  <a:tcPr anchor="ctr"/>
                </a:tc>
              </a:tr>
              <a:tr h="643414">
                <a:tc>
                  <a:txBody>
                    <a:bodyPr/>
                    <a:lstStyle/>
                    <a:p>
                      <a:pPr algn="l"/>
                      <a:r>
                        <a:rPr kumimoji="0" lang="ru-RU" sz="1200" b="1" kern="1200" dirty="0" smtClean="0">
                          <a:solidFill>
                            <a:schemeClr val="dk1"/>
                          </a:solidFill>
                          <a:effectLst/>
                          <a:latin typeface="+mn-lt"/>
                          <a:ea typeface="+mn-ea"/>
                          <a:cs typeface="+mn-cs"/>
                        </a:rPr>
                        <a:t>Обеспечение деятельности финансовых, налоговых и таможенных органов и органов финансового (финансово-бюджетного) надзора</a:t>
                      </a:r>
                      <a:endParaRPr lang="ru-RU" sz="1200" b="1" dirty="0"/>
                    </a:p>
                  </a:txBody>
                  <a:tcPr anchor="ctr"/>
                </a:tc>
                <a:tc>
                  <a:txBody>
                    <a:bodyPr/>
                    <a:lstStyle/>
                    <a:p>
                      <a:pPr algn="ctr"/>
                      <a:r>
                        <a:rPr lang="ru-RU" sz="1600" i="1" dirty="0" smtClean="0"/>
                        <a:t>11,02</a:t>
                      </a:r>
                      <a:endParaRPr lang="ru-RU" sz="1600" i="1" dirty="0"/>
                    </a:p>
                  </a:txBody>
                  <a:tcPr anchor="ctr"/>
                </a:tc>
                <a:tc>
                  <a:txBody>
                    <a:bodyPr/>
                    <a:lstStyle/>
                    <a:p>
                      <a:pPr algn="ctr"/>
                      <a:r>
                        <a:rPr lang="ru-RU" sz="1600" i="1" dirty="0" smtClean="0"/>
                        <a:t>10,92</a:t>
                      </a:r>
                      <a:endParaRPr lang="ru-RU" sz="1600" i="1" dirty="0"/>
                    </a:p>
                  </a:txBody>
                  <a:tcPr anchor="ctr"/>
                </a:tc>
                <a:tc>
                  <a:txBody>
                    <a:bodyPr/>
                    <a:lstStyle/>
                    <a:p>
                      <a:pPr algn="ctr"/>
                      <a:r>
                        <a:rPr lang="ru-RU" sz="1600" i="1" dirty="0" smtClean="0"/>
                        <a:t>99,1%</a:t>
                      </a:r>
                      <a:endParaRPr lang="ru-RU" sz="1600" i="1" dirty="0"/>
                    </a:p>
                  </a:txBody>
                  <a:tcPr anchor="ctr"/>
                </a:tc>
              </a:tr>
              <a:tr h="508714">
                <a:tc>
                  <a:txBody>
                    <a:bodyPr/>
                    <a:lstStyle/>
                    <a:p>
                      <a:pPr algn="l"/>
                      <a:r>
                        <a:rPr lang="ru-RU" sz="1200" b="1" dirty="0" smtClean="0"/>
                        <a:t>Резервный фонд</a:t>
                      </a:r>
                      <a:endParaRPr lang="ru-RU" sz="1200" b="1" dirty="0"/>
                    </a:p>
                  </a:txBody>
                  <a:tcPr anchor="ctr"/>
                </a:tc>
                <a:tc>
                  <a:txBody>
                    <a:bodyPr/>
                    <a:lstStyle/>
                    <a:p>
                      <a:pPr algn="ctr"/>
                      <a:r>
                        <a:rPr lang="ru-RU" sz="1600" i="1" dirty="0" smtClean="0"/>
                        <a:t>0,76</a:t>
                      </a:r>
                      <a:endParaRPr lang="ru-RU" sz="1600" i="1" dirty="0"/>
                    </a:p>
                  </a:txBody>
                  <a:tcPr anchor="ctr"/>
                </a:tc>
                <a:tc>
                  <a:txBody>
                    <a:bodyPr/>
                    <a:lstStyle/>
                    <a:p>
                      <a:pPr algn="ctr"/>
                      <a:r>
                        <a:rPr lang="ru-RU" sz="1600" i="1" dirty="0" smtClean="0"/>
                        <a:t>0</a:t>
                      </a:r>
                      <a:endParaRPr lang="ru-RU" sz="1600" i="1" dirty="0"/>
                    </a:p>
                  </a:txBody>
                  <a:tcPr anchor="ctr"/>
                </a:tc>
                <a:tc>
                  <a:txBody>
                    <a:bodyPr/>
                    <a:lstStyle/>
                    <a:p>
                      <a:pPr algn="ctr"/>
                      <a:r>
                        <a:rPr lang="ru-RU" sz="1600" i="1" dirty="0" smtClean="0"/>
                        <a:t>0%</a:t>
                      </a:r>
                      <a:endParaRPr lang="ru-RU" sz="1600" i="1" dirty="0"/>
                    </a:p>
                  </a:txBody>
                  <a:tcPr anchor="ctr"/>
                </a:tc>
              </a:tr>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1200" b="1" kern="1200" dirty="0" smtClean="0">
                          <a:solidFill>
                            <a:schemeClr val="dk1"/>
                          </a:solidFill>
                          <a:effectLst/>
                          <a:latin typeface="+mn-lt"/>
                          <a:ea typeface="+mn-ea"/>
                          <a:cs typeface="+mn-cs"/>
                        </a:rPr>
                        <a:t>Другие общегосударственные вопросы</a:t>
                      </a:r>
                      <a:endParaRPr lang="ru-RU" sz="1200" b="1"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i="1" dirty="0" smtClean="0"/>
                        <a:t>10,19</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i="1" dirty="0" smtClean="0"/>
                        <a:t>10,08</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i="1" dirty="0" smtClean="0"/>
                        <a:t>98,9%</a:t>
                      </a:r>
                    </a:p>
                  </a:txBody>
                  <a:tcPr anchor="ctr"/>
                </a:tc>
              </a:tr>
              <a:tr h="634600">
                <a:tc>
                  <a:txBody>
                    <a:bodyPr/>
                    <a:lstStyle/>
                    <a:p>
                      <a:pPr algn="r"/>
                      <a:r>
                        <a:rPr lang="ru-RU" sz="1800" b="1" dirty="0" smtClean="0"/>
                        <a:t>ВСЕГО</a:t>
                      </a:r>
                      <a:endParaRPr lang="ru-RU" sz="1800" b="1" dirty="0"/>
                    </a:p>
                  </a:txBody>
                  <a:tcPr anchor="ctr"/>
                </a:tc>
                <a:tc>
                  <a:txBody>
                    <a:bodyPr/>
                    <a:lstStyle/>
                    <a:p>
                      <a:pPr algn="ctr"/>
                      <a:r>
                        <a:rPr lang="ru-RU" sz="1800" b="1" i="1" dirty="0" smtClean="0"/>
                        <a:t>69,36</a:t>
                      </a:r>
                      <a:endParaRPr lang="ru-RU" sz="1800" b="1" i="1" dirty="0"/>
                    </a:p>
                  </a:txBody>
                  <a:tcPr anchor="ctr"/>
                </a:tc>
                <a:tc>
                  <a:txBody>
                    <a:bodyPr/>
                    <a:lstStyle/>
                    <a:p>
                      <a:pPr algn="ctr"/>
                      <a:r>
                        <a:rPr lang="ru-RU" sz="1800" b="1" i="1" dirty="0" smtClean="0"/>
                        <a:t>67,26</a:t>
                      </a:r>
                      <a:endParaRPr lang="ru-RU" sz="1800" b="1" i="1" dirty="0"/>
                    </a:p>
                  </a:txBody>
                  <a:tcPr anchor="ctr"/>
                </a:tc>
                <a:tc>
                  <a:txBody>
                    <a:bodyPr/>
                    <a:lstStyle/>
                    <a:p>
                      <a:pPr algn="ctr"/>
                      <a:r>
                        <a:rPr lang="ru-RU" sz="1800" b="1" i="1" dirty="0" smtClean="0"/>
                        <a:t>95,9%</a:t>
                      </a:r>
                      <a:endParaRPr lang="ru-RU" sz="1800" b="1" i="1" dirty="0"/>
                    </a:p>
                  </a:txBody>
                  <a:tcPr anchor="ctr"/>
                </a:tc>
              </a:tr>
            </a:tbl>
          </a:graphicData>
        </a:graphic>
      </p:graphicFrame>
      <p:sp>
        <p:nvSpPr>
          <p:cNvPr id="5" name="Объект 2"/>
          <p:cNvSpPr txBox="1">
            <a:spLocks/>
          </p:cNvSpPr>
          <p:nvPr/>
        </p:nvSpPr>
        <p:spPr>
          <a:xfrm>
            <a:off x="2905472" y="692696"/>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Млн. рублей</a:t>
            </a:r>
            <a:endParaRPr lang="ru-RU" sz="1600" i="1" dirty="0"/>
          </a:p>
        </p:txBody>
      </p:sp>
    </p:spTree>
    <p:extLst>
      <p:ext uri="{BB962C8B-B14F-4D97-AF65-F5344CB8AC3E}">
        <p14:creationId xmlns:p14="http://schemas.microsoft.com/office/powerpoint/2010/main" val="37549806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62272"/>
            <a:ext cx="8229600" cy="1143000"/>
          </a:xfrm>
        </p:spPr>
        <p:txBody>
          <a:bodyPr>
            <a:normAutofit/>
          </a:bodyPr>
          <a:lstStyle/>
          <a:p>
            <a:r>
              <a:rPr lang="ru-RU" sz="2400" dirty="0" smtClean="0"/>
              <a:t>4.2. </a:t>
            </a:r>
            <a:r>
              <a:rPr lang="ru-RU" sz="2400" dirty="0"/>
              <a:t>Расходы районного бюджета на </a:t>
            </a:r>
            <a:r>
              <a:rPr lang="ru-RU" sz="2400" dirty="0" smtClean="0"/>
              <a:t>национальную оборону </a:t>
            </a:r>
            <a:r>
              <a:rPr lang="ru-RU" sz="2400" dirty="0"/>
              <a:t>в 2016 году</a:t>
            </a:r>
          </a:p>
        </p:txBody>
      </p:sp>
      <p:graphicFrame>
        <p:nvGraphicFramePr>
          <p:cNvPr id="4" name="Таблица 3"/>
          <p:cNvGraphicFramePr>
            <a:graphicFrameLocks noGrp="1"/>
          </p:cNvGraphicFramePr>
          <p:nvPr>
            <p:extLst>
              <p:ext uri="{D42A27DB-BD31-4B8C-83A1-F6EECF244321}">
                <p14:modId xmlns:p14="http://schemas.microsoft.com/office/powerpoint/2010/main" val="2282977111"/>
              </p:ext>
            </p:extLst>
          </p:nvPr>
        </p:nvGraphicFramePr>
        <p:xfrm>
          <a:off x="395535" y="1336480"/>
          <a:ext cx="8352930" cy="3451361"/>
        </p:xfrm>
        <a:graphic>
          <a:graphicData uri="http://schemas.openxmlformats.org/drawingml/2006/table">
            <a:tbl>
              <a:tblPr firstRow="1" bandRow="1">
                <a:tableStyleId>{5C22544A-7EE6-4342-B048-85BDC9FD1C3A}</a:tableStyleId>
              </a:tblPr>
              <a:tblGrid>
                <a:gridCol w="4352935"/>
                <a:gridCol w="1479714"/>
                <a:gridCol w="1520282"/>
                <a:gridCol w="999999"/>
              </a:tblGrid>
              <a:tr h="774601">
                <a:tc>
                  <a:txBody>
                    <a:bodyPr/>
                    <a:lstStyle/>
                    <a:p>
                      <a:pPr algn="ctr"/>
                      <a:r>
                        <a:rPr lang="ru-RU" sz="1200" b="1" dirty="0" smtClean="0"/>
                        <a:t>Виды расходов</a:t>
                      </a:r>
                      <a:endParaRPr lang="ru-RU" sz="1200" b="1" dirty="0"/>
                    </a:p>
                  </a:txBody>
                  <a:tcPr anchor="ctr">
                    <a:solidFill>
                      <a:schemeClr val="bg2">
                        <a:lumMod val="50000"/>
                      </a:schemeClr>
                    </a:solidFill>
                  </a:tcPr>
                </a:tc>
                <a:tc>
                  <a:txBody>
                    <a:bodyPr/>
                    <a:lstStyle/>
                    <a:p>
                      <a:pPr algn="ctr"/>
                      <a:r>
                        <a:rPr lang="ru-RU" sz="1200" b="1" dirty="0" smtClean="0"/>
                        <a:t>План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643414">
                <a:tc>
                  <a:txBody>
                    <a:bodyPr/>
                    <a:lstStyle/>
                    <a:p>
                      <a:pPr algn="l"/>
                      <a:endParaRPr kumimoji="0" lang="ru-RU" sz="1100" b="1" kern="1200" dirty="0" smtClean="0">
                        <a:solidFill>
                          <a:schemeClr val="dk1"/>
                        </a:solidFill>
                        <a:effectLst/>
                        <a:latin typeface="+mn-lt"/>
                        <a:ea typeface="+mn-ea"/>
                        <a:cs typeface="+mn-cs"/>
                      </a:endParaRPr>
                    </a:p>
                    <a:p>
                      <a:pPr algn="l"/>
                      <a:endParaRPr kumimoji="0" lang="ru-RU" sz="1100" b="1" kern="1200" dirty="0" smtClean="0">
                        <a:solidFill>
                          <a:schemeClr val="dk1"/>
                        </a:solidFill>
                        <a:effectLst/>
                        <a:latin typeface="+mn-lt"/>
                        <a:ea typeface="+mn-ea"/>
                        <a:cs typeface="+mn-cs"/>
                      </a:endParaRPr>
                    </a:p>
                    <a:p>
                      <a:pPr algn="l"/>
                      <a:endParaRPr kumimoji="0" lang="ru-RU" sz="1400" b="1" kern="1200" dirty="0" smtClean="0">
                        <a:solidFill>
                          <a:schemeClr val="dk1"/>
                        </a:solidFill>
                        <a:effectLst/>
                        <a:latin typeface="+mn-lt"/>
                        <a:ea typeface="+mn-ea"/>
                        <a:cs typeface="+mn-cs"/>
                      </a:endParaRPr>
                    </a:p>
                    <a:p>
                      <a:pPr algn="l"/>
                      <a:r>
                        <a:rPr kumimoji="0" lang="ru-RU" sz="1400" b="1" kern="1200" dirty="0" smtClean="0">
                          <a:solidFill>
                            <a:schemeClr val="dk1"/>
                          </a:solidFill>
                          <a:effectLst/>
                          <a:latin typeface="+mn-lt"/>
                          <a:ea typeface="+mn-ea"/>
                          <a:cs typeface="+mn-cs"/>
                        </a:rPr>
                        <a:t>Мобилизационная и вневойсковая подготовка</a:t>
                      </a:r>
                      <a:endParaRPr lang="ru-RU" sz="1400" b="1" dirty="0">
                        <a:latin typeface="+mn-lt"/>
                      </a:endParaRPr>
                    </a:p>
                  </a:txBody>
                  <a:tcPr anchor="ctr"/>
                </a:tc>
                <a:tc>
                  <a:txBody>
                    <a:bodyPr/>
                    <a:lstStyle/>
                    <a:p>
                      <a:pPr algn="ctr"/>
                      <a:endParaRPr lang="ru-RU" sz="1600" i="1" dirty="0" smtClean="0"/>
                    </a:p>
                    <a:p>
                      <a:pPr algn="ctr"/>
                      <a:endParaRPr lang="ru-RU" sz="1600" i="1" dirty="0" smtClean="0"/>
                    </a:p>
                    <a:p>
                      <a:pPr algn="ctr"/>
                      <a:r>
                        <a:rPr lang="ru-RU" sz="1600" i="1" dirty="0" smtClean="0"/>
                        <a:t>1,66</a:t>
                      </a:r>
                      <a:endParaRPr lang="ru-RU" sz="1600" i="1" dirty="0"/>
                    </a:p>
                  </a:txBody>
                  <a:tcPr anchor="ctr"/>
                </a:tc>
                <a:tc>
                  <a:txBody>
                    <a:bodyPr/>
                    <a:lstStyle/>
                    <a:p>
                      <a:pPr algn="ctr"/>
                      <a:endParaRPr lang="ru-RU" sz="1600" i="1" dirty="0" smtClean="0"/>
                    </a:p>
                    <a:p>
                      <a:pPr algn="ctr"/>
                      <a:endParaRPr lang="ru-RU" sz="1600" i="1" dirty="0" smtClean="0"/>
                    </a:p>
                    <a:p>
                      <a:pPr algn="ctr"/>
                      <a:r>
                        <a:rPr lang="ru-RU" sz="1600" i="1" dirty="0" smtClean="0"/>
                        <a:t>1,66</a:t>
                      </a:r>
                      <a:endParaRPr lang="ru-RU" sz="1600" i="1" dirty="0"/>
                    </a:p>
                  </a:txBody>
                  <a:tcPr anchor="ctr"/>
                </a:tc>
                <a:tc>
                  <a:txBody>
                    <a:bodyPr/>
                    <a:lstStyle/>
                    <a:p>
                      <a:pPr algn="ctr"/>
                      <a:endParaRPr lang="ru-RU" sz="1600" i="1" dirty="0" smtClean="0"/>
                    </a:p>
                    <a:p>
                      <a:pPr algn="ctr"/>
                      <a:endParaRPr lang="ru-RU" sz="1600" i="1" dirty="0" smtClean="0"/>
                    </a:p>
                    <a:p>
                      <a:pPr algn="ctr"/>
                      <a:endParaRPr lang="ru-RU" sz="1600" i="1" dirty="0" smtClean="0"/>
                    </a:p>
                    <a:p>
                      <a:pPr algn="ctr"/>
                      <a:endParaRPr lang="ru-RU" sz="1600" i="1" dirty="0" smtClean="0"/>
                    </a:p>
                    <a:p>
                      <a:pPr algn="ctr"/>
                      <a:r>
                        <a:rPr lang="ru-RU" sz="1600" i="1" dirty="0" smtClean="0"/>
                        <a:t>100%</a:t>
                      </a:r>
                    </a:p>
                    <a:p>
                      <a:pPr algn="ctr"/>
                      <a:endParaRPr lang="ru-RU" sz="1600" i="1" dirty="0" smtClean="0"/>
                    </a:p>
                    <a:p>
                      <a:pPr algn="ctr"/>
                      <a:endParaRPr lang="ru-RU" sz="1600" i="1" dirty="0" smtClean="0"/>
                    </a:p>
                    <a:p>
                      <a:pPr algn="ctr"/>
                      <a:endParaRPr lang="ru-RU" sz="1600" i="1" dirty="0"/>
                    </a:p>
                  </a:txBody>
                  <a:tcPr anchor="ctr"/>
                </a:tc>
              </a:tr>
              <a:tr h="634600">
                <a:tc>
                  <a:txBody>
                    <a:bodyPr/>
                    <a:lstStyle/>
                    <a:p>
                      <a:pPr algn="r"/>
                      <a:r>
                        <a:rPr lang="ru-RU" sz="1800" b="1" dirty="0" smtClean="0"/>
                        <a:t>ВСЕГО</a:t>
                      </a:r>
                      <a:endParaRPr lang="ru-RU" sz="1800" b="1" dirty="0"/>
                    </a:p>
                  </a:txBody>
                  <a:tcPr anchor="ctr"/>
                </a:tc>
                <a:tc>
                  <a:txBody>
                    <a:bodyPr/>
                    <a:lstStyle/>
                    <a:p>
                      <a:pPr algn="ctr"/>
                      <a:r>
                        <a:rPr lang="ru-RU" sz="1800" b="1" i="1" dirty="0" smtClean="0"/>
                        <a:t>1,66</a:t>
                      </a:r>
                      <a:endParaRPr lang="ru-RU" sz="1800" b="1" i="1" dirty="0"/>
                    </a:p>
                  </a:txBody>
                  <a:tcPr anchor="ctr"/>
                </a:tc>
                <a:tc>
                  <a:txBody>
                    <a:bodyPr/>
                    <a:lstStyle/>
                    <a:p>
                      <a:pPr algn="ctr"/>
                      <a:r>
                        <a:rPr lang="ru-RU" sz="1800" b="1" i="1" dirty="0" smtClean="0"/>
                        <a:t>1,66</a:t>
                      </a:r>
                      <a:endParaRPr lang="ru-RU" sz="1800" b="1" i="1" dirty="0"/>
                    </a:p>
                  </a:txBody>
                  <a:tcPr anchor="ctr"/>
                </a:tc>
                <a:tc>
                  <a:txBody>
                    <a:bodyPr/>
                    <a:lstStyle/>
                    <a:p>
                      <a:pPr algn="ctr"/>
                      <a:r>
                        <a:rPr lang="ru-RU" sz="1800" b="1" i="1" dirty="0" smtClean="0"/>
                        <a:t>100%</a:t>
                      </a:r>
                      <a:endParaRPr lang="ru-RU" sz="1800" b="1" i="1" dirty="0"/>
                    </a:p>
                  </a:txBody>
                  <a:tcPr anchor="ctr"/>
                </a:tc>
              </a:tr>
            </a:tbl>
          </a:graphicData>
        </a:graphic>
      </p:graphicFrame>
      <p:sp>
        <p:nvSpPr>
          <p:cNvPr id="5" name="Объект 2"/>
          <p:cNvSpPr txBox="1">
            <a:spLocks/>
          </p:cNvSpPr>
          <p:nvPr/>
        </p:nvSpPr>
        <p:spPr>
          <a:xfrm>
            <a:off x="2905472" y="999376"/>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Млн. рублей</a:t>
            </a:r>
            <a:endParaRPr lang="ru-RU" sz="1600" i="1" dirty="0"/>
          </a:p>
        </p:txBody>
      </p:sp>
    </p:spTree>
    <p:extLst>
      <p:ext uri="{BB962C8B-B14F-4D97-AF65-F5344CB8AC3E}">
        <p14:creationId xmlns:p14="http://schemas.microsoft.com/office/powerpoint/2010/main" val="38895176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1400"/>
            <a:ext cx="8229600" cy="1143000"/>
          </a:xfrm>
        </p:spPr>
        <p:txBody>
          <a:bodyPr>
            <a:normAutofit/>
          </a:bodyPr>
          <a:lstStyle/>
          <a:p>
            <a:r>
              <a:rPr lang="ru-RU" sz="2400" dirty="0" smtClean="0"/>
              <a:t>4.3. </a:t>
            </a:r>
            <a:r>
              <a:rPr lang="ru-RU" sz="2400" dirty="0"/>
              <a:t>Расходы районного бюджета на национальную </a:t>
            </a:r>
            <a:r>
              <a:rPr lang="ru-RU" sz="2400" dirty="0" smtClean="0"/>
              <a:t>безопасность и правоохранительную деятельность </a:t>
            </a:r>
            <a:r>
              <a:rPr lang="ru-RU" sz="2400" dirty="0"/>
              <a:t>в 2016 году</a:t>
            </a:r>
          </a:p>
        </p:txBody>
      </p:sp>
      <p:graphicFrame>
        <p:nvGraphicFramePr>
          <p:cNvPr id="4" name="Таблица 3"/>
          <p:cNvGraphicFramePr>
            <a:graphicFrameLocks noGrp="1"/>
          </p:cNvGraphicFramePr>
          <p:nvPr>
            <p:extLst>
              <p:ext uri="{D42A27DB-BD31-4B8C-83A1-F6EECF244321}">
                <p14:modId xmlns:p14="http://schemas.microsoft.com/office/powerpoint/2010/main" val="3746121028"/>
              </p:ext>
            </p:extLst>
          </p:nvPr>
        </p:nvGraphicFramePr>
        <p:xfrm>
          <a:off x="395535" y="1664417"/>
          <a:ext cx="8352930" cy="3207521"/>
        </p:xfrm>
        <a:graphic>
          <a:graphicData uri="http://schemas.openxmlformats.org/drawingml/2006/table">
            <a:tbl>
              <a:tblPr firstRow="1" bandRow="1">
                <a:tableStyleId>{5C22544A-7EE6-4342-B048-85BDC9FD1C3A}</a:tableStyleId>
              </a:tblPr>
              <a:tblGrid>
                <a:gridCol w="4352935"/>
                <a:gridCol w="1479714"/>
                <a:gridCol w="1520282"/>
                <a:gridCol w="999999"/>
              </a:tblGrid>
              <a:tr h="774601">
                <a:tc>
                  <a:txBody>
                    <a:bodyPr/>
                    <a:lstStyle/>
                    <a:p>
                      <a:pPr algn="ctr"/>
                      <a:r>
                        <a:rPr lang="ru-RU" sz="1200" b="1" dirty="0" smtClean="0"/>
                        <a:t>Виды расходов</a:t>
                      </a:r>
                      <a:endParaRPr lang="ru-RU" sz="1200" b="1" dirty="0"/>
                    </a:p>
                  </a:txBody>
                  <a:tcPr anchor="ctr">
                    <a:solidFill>
                      <a:schemeClr val="bg2">
                        <a:lumMod val="50000"/>
                      </a:schemeClr>
                    </a:solidFill>
                  </a:tcPr>
                </a:tc>
                <a:tc>
                  <a:txBody>
                    <a:bodyPr/>
                    <a:lstStyle/>
                    <a:p>
                      <a:pPr algn="ctr"/>
                      <a:r>
                        <a:rPr lang="ru-RU" sz="1200" b="1" dirty="0" smtClean="0"/>
                        <a:t>План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643414">
                <a:tc>
                  <a:txBody>
                    <a:bodyPr/>
                    <a:lstStyle/>
                    <a:p>
                      <a:pPr algn="l"/>
                      <a:r>
                        <a:rPr kumimoji="0" lang="ru-RU" sz="1400" b="1" kern="1200" dirty="0" smtClean="0">
                          <a:solidFill>
                            <a:schemeClr val="dk1"/>
                          </a:solidFill>
                          <a:effectLst/>
                          <a:latin typeface="+mn-lt"/>
                          <a:ea typeface="+mn-ea"/>
                          <a:cs typeface="+mn-cs"/>
                        </a:rPr>
                        <a:t>Защита населения и территории от чрезвычайных ситуаций природного и техногенного характера, гражданская оборона</a:t>
                      </a:r>
                      <a:endParaRPr lang="ru-RU" sz="1400" b="1" dirty="0">
                        <a:latin typeface="+mn-lt"/>
                      </a:endParaRPr>
                    </a:p>
                  </a:txBody>
                  <a:tcPr anchor="ctr"/>
                </a:tc>
                <a:tc>
                  <a:txBody>
                    <a:bodyPr/>
                    <a:lstStyle/>
                    <a:p>
                      <a:pPr algn="ctr"/>
                      <a:r>
                        <a:rPr lang="ru-RU" sz="1600" i="1" dirty="0" smtClean="0"/>
                        <a:t>3,09</a:t>
                      </a:r>
                      <a:endParaRPr lang="ru-RU" sz="1600" i="1" dirty="0"/>
                    </a:p>
                  </a:txBody>
                  <a:tcPr anchor="ctr"/>
                </a:tc>
                <a:tc>
                  <a:txBody>
                    <a:bodyPr/>
                    <a:lstStyle/>
                    <a:p>
                      <a:pPr algn="ctr"/>
                      <a:r>
                        <a:rPr lang="ru-RU" sz="1600" i="1" dirty="0" smtClean="0"/>
                        <a:t>2,89</a:t>
                      </a:r>
                      <a:endParaRPr lang="ru-RU" sz="1600" i="1" dirty="0"/>
                    </a:p>
                  </a:txBody>
                  <a:tcPr anchor="ctr"/>
                </a:tc>
                <a:tc>
                  <a:txBody>
                    <a:bodyPr/>
                    <a:lstStyle/>
                    <a:p>
                      <a:pPr algn="ctr"/>
                      <a:endParaRPr lang="ru-RU" sz="1600" i="1" dirty="0" smtClean="0"/>
                    </a:p>
                    <a:p>
                      <a:pPr algn="ctr"/>
                      <a:endParaRPr lang="ru-RU" sz="1600" i="1" dirty="0" smtClean="0"/>
                    </a:p>
                    <a:p>
                      <a:pPr algn="ctr"/>
                      <a:endParaRPr lang="ru-RU" sz="1600" i="1" dirty="0" smtClean="0"/>
                    </a:p>
                    <a:p>
                      <a:pPr algn="ctr"/>
                      <a:r>
                        <a:rPr lang="ru-RU" sz="1600" i="1" dirty="0" smtClean="0"/>
                        <a:t>93,53%</a:t>
                      </a:r>
                    </a:p>
                    <a:p>
                      <a:pPr algn="ctr"/>
                      <a:endParaRPr lang="ru-RU" sz="1600" i="1" dirty="0" smtClean="0"/>
                    </a:p>
                    <a:p>
                      <a:pPr algn="ctr"/>
                      <a:endParaRPr lang="ru-RU" sz="1600" i="1" dirty="0" smtClean="0"/>
                    </a:p>
                    <a:p>
                      <a:pPr algn="ctr"/>
                      <a:endParaRPr lang="ru-RU" sz="1600" i="1" dirty="0"/>
                    </a:p>
                  </a:txBody>
                  <a:tcPr anchor="ctr"/>
                </a:tc>
              </a:tr>
              <a:tr h="634600">
                <a:tc>
                  <a:txBody>
                    <a:bodyPr/>
                    <a:lstStyle/>
                    <a:p>
                      <a:pPr algn="r"/>
                      <a:r>
                        <a:rPr lang="ru-RU" sz="1800" b="1" dirty="0" smtClean="0"/>
                        <a:t>ВСЕГО</a:t>
                      </a:r>
                      <a:endParaRPr lang="ru-RU" sz="1800" b="1" dirty="0"/>
                    </a:p>
                  </a:txBody>
                  <a:tcPr anchor="ctr"/>
                </a:tc>
                <a:tc>
                  <a:txBody>
                    <a:bodyPr/>
                    <a:lstStyle/>
                    <a:p>
                      <a:pPr algn="ctr"/>
                      <a:r>
                        <a:rPr lang="ru-RU" sz="1800" b="1" i="1" dirty="0" smtClean="0"/>
                        <a:t>3,09</a:t>
                      </a:r>
                      <a:endParaRPr lang="ru-RU" sz="1800" b="1" i="1" dirty="0"/>
                    </a:p>
                  </a:txBody>
                  <a:tcPr anchor="ctr"/>
                </a:tc>
                <a:tc>
                  <a:txBody>
                    <a:bodyPr/>
                    <a:lstStyle/>
                    <a:p>
                      <a:pPr algn="ctr"/>
                      <a:r>
                        <a:rPr lang="ru-RU" sz="1800" b="1" i="1" dirty="0" smtClean="0"/>
                        <a:t>2,89</a:t>
                      </a:r>
                      <a:endParaRPr lang="ru-RU" sz="1800" b="1" i="1" dirty="0"/>
                    </a:p>
                  </a:txBody>
                  <a:tcPr anchor="ctr"/>
                </a:tc>
                <a:tc>
                  <a:txBody>
                    <a:bodyPr/>
                    <a:lstStyle/>
                    <a:p>
                      <a:pPr algn="ctr"/>
                      <a:r>
                        <a:rPr lang="ru-RU" sz="1800" b="1" i="1" dirty="0" smtClean="0"/>
                        <a:t>93,53%</a:t>
                      </a:r>
                      <a:endParaRPr lang="ru-RU" sz="1800" b="1" i="1" dirty="0"/>
                    </a:p>
                  </a:txBody>
                  <a:tcPr anchor="ctr"/>
                </a:tc>
              </a:tr>
            </a:tbl>
          </a:graphicData>
        </a:graphic>
      </p:graphicFrame>
      <p:sp>
        <p:nvSpPr>
          <p:cNvPr id="5" name="Объект 2"/>
          <p:cNvSpPr txBox="1">
            <a:spLocks/>
          </p:cNvSpPr>
          <p:nvPr/>
        </p:nvSpPr>
        <p:spPr>
          <a:xfrm>
            <a:off x="2905472" y="1359416"/>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Млн. рублей</a:t>
            </a:r>
            <a:endParaRPr lang="ru-RU" sz="1600" i="1" dirty="0"/>
          </a:p>
        </p:txBody>
      </p:sp>
    </p:spTree>
    <p:extLst>
      <p:ext uri="{BB962C8B-B14F-4D97-AF65-F5344CB8AC3E}">
        <p14:creationId xmlns:p14="http://schemas.microsoft.com/office/powerpoint/2010/main" val="32744316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1400"/>
            <a:ext cx="8229600" cy="1143000"/>
          </a:xfrm>
        </p:spPr>
        <p:txBody>
          <a:bodyPr>
            <a:normAutofit/>
          </a:bodyPr>
          <a:lstStyle/>
          <a:p>
            <a:r>
              <a:rPr lang="ru-RU" sz="2400" dirty="0" smtClean="0"/>
              <a:t>4.4. </a:t>
            </a:r>
            <a:r>
              <a:rPr lang="ru-RU" sz="2400" dirty="0"/>
              <a:t>Расходы районного бюджета на национальную </a:t>
            </a:r>
            <a:r>
              <a:rPr lang="ru-RU" sz="2400" dirty="0" smtClean="0"/>
              <a:t>экономику </a:t>
            </a:r>
            <a:r>
              <a:rPr lang="ru-RU" sz="2400" dirty="0"/>
              <a:t>в 2016 году</a:t>
            </a:r>
          </a:p>
        </p:txBody>
      </p:sp>
      <p:graphicFrame>
        <p:nvGraphicFramePr>
          <p:cNvPr id="4" name="Таблица 3"/>
          <p:cNvGraphicFramePr>
            <a:graphicFrameLocks noGrp="1"/>
          </p:cNvGraphicFramePr>
          <p:nvPr>
            <p:extLst>
              <p:ext uri="{D42A27DB-BD31-4B8C-83A1-F6EECF244321}">
                <p14:modId xmlns:p14="http://schemas.microsoft.com/office/powerpoint/2010/main" val="1285709491"/>
              </p:ext>
            </p:extLst>
          </p:nvPr>
        </p:nvGraphicFramePr>
        <p:xfrm>
          <a:off x="395535" y="1412776"/>
          <a:ext cx="8352930" cy="4672714"/>
        </p:xfrm>
        <a:graphic>
          <a:graphicData uri="http://schemas.openxmlformats.org/drawingml/2006/table">
            <a:tbl>
              <a:tblPr firstRow="1" bandRow="1">
                <a:tableStyleId>{5C22544A-7EE6-4342-B048-85BDC9FD1C3A}</a:tableStyleId>
              </a:tblPr>
              <a:tblGrid>
                <a:gridCol w="4352935"/>
                <a:gridCol w="1479714"/>
                <a:gridCol w="1520282"/>
                <a:gridCol w="999999"/>
              </a:tblGrid>
              <a:tr h="665867">
                <a:tc>
                  <a:txBody>
                    <a:bodyPr/>
                    <a:lstStyle/>
                    <a:p>
                      <a:pPr algn="ctr"/>
                      <a:r>
                        <a:rPr lang="ru-RU" sz="1200" b="1" dirty="0" smtClean="0"/>
                        <a:t>Виды расходов</a:t>
                      </a:r>
                      <a:endParaRPr lang="ru-RU" sz="1200" b="1" dirty="0"/>
                    </a:p>
                  </a:txBody>
                  <a:tcPr anchor="ctr">
                    <a:solidFill>
                      <a:schemeClr val="bg2">
                        <a:lumMod val="50000"/>
                      </a:schemeClr>
                    </a:solidFill>
                  </a:tcPr>
                </a:tc>
                <a:tc>
                  <a:txBody>
                    <a:bodyPr/>
                    <a:lstStyle/>
                    <a:p>
                      <a:pPr algn="ctr"/>
                      <a:r>
                        <a:rPr lang="ru-RU" sz="1200" b="1" dirty="0" smtClean="0"/>
                        <a:t>План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669336">
                <a:tc>
                  <a:txBody>
                    <a:bodyPr/>
                    <a:lstStyle/>
                    <a:p>
                      <a:pPr algn="l"/>
                      <a:r>
                        <a:rPr kumimoji="0" lang="ru-RU" sz="1400" b="1" kern="1200" dirty="0" smtClean="0">
                          <a:solidFill>
                            <a:schemeClr val="dk1"/>
                          </a:solidFill>
                          <a:effectLst/>
                          <a:latin typeface="+mn-lt"/>
                          <a:ea typeface="+mn-ea"/>
                          <a:cs typeface="+mn-cs"/>
                        </a:rPr>
                        <a:t>Общеэкономические вопросы</a:t>
                      </a:r>
                      <a:endParaRPr lang="ru-RU" sz="1400" b="1" dirty="0">
                        <a:latin typeface="+mn-lt"/>
                      </a:endParaRPr>
                    </a:p>
                  </a:txBody>
                  <a:tcPr anchor="ctr"/>
                </a:tc>
                <a:tc>
                  <a:txBody>
                    <a:bodyPr/>
                    <a:lstStyle/>
                    <a:p>
                      <a:pPr algn="ctr"/>
                      <a:r>
                        <a:rPr lang="ru-RU" sz="1600" i="1" dirty="0" smtClean="0"/>
                        <a:t>218</a:t>
                      </a:r>
                      <a:endParaRPr lang="ru-RU" sz="1600" i="1" dirty="0"/>
                    </a:p>
                  </a:txBody>
                  <a:tcPr anchor="ctr"/>
                </a:tc>
                <a:tc>
                  <a:txBody>
                    <a:bodyPr/>
                    <a:lstStyle/>
                    <a:p>
                      <a:pPr algn="ctr"/>
                      <a:r>
                        <a:rPr lang="ru-RU" sz="1600" i="1" dirty="0" smtClean="0"/>
                        <a:t>217,9</a:t>
                      </a:r>
                      <a:endParaRPr lang="ru-RU" sz="1600" i="1" dirty="0"/>
                    </a:p>
                  </a:txBody>
                  <a:tcPr anchor="ctr"/>
                </a:tc>
                <a:tc>
                  <a:txBody>
                    <a:bodyPr/>
                    <a:lstStyle/>
                    <a:p>
                      <a:pPr algn="ctr"/>
                      <a:r>
                        <a:rPr lang="ru-RU" sz="1600" i="1" dirty="0" smtClean="0"/>
                        <a:t>99,95%</a:t>
                      </a:r>
                      <a:endParaRPr lang="ru-RU" sz="1600" i="1" dirty="0"/>
                    </a:p>
                  </a:txBody>
                  <a:tcPr anchor="ctr"/>
                </a:tc>
              </a:tr>
              <a:tr h="669336">
                <a:tc>
                  <a:txBody>
                    <a:bodyPr/>
                    <a:lstStyle/>
                    <a:p>
                      <a:pPr algn="l"/>
                      <a:r>
                        <a:rPr kumimoji="0" lang="ru-RU" sz="1400" b="1" kern="1200" dirty="0" smtClean="0">
                          <a:solidFill>
                            <a:schemeClr val="dk1"/>
                          </a:solidFill>
                          <a:effectLst/>
                          <a:latin typeface="+mn-lt"/>
                          <a:ea typeface="+mn-ea"/>
                          <a:cs typeface="+mn-cs"/>
                        </a:rPr>
                        <a:t>Сельское хозяйство и рыболовство</a:t>
                      </a:r>
                      <a:endParaRPr lang="ru-RU" sz="1400" b="1" dirty="0"/>
                    </a:p>
                  </a:txBody>
                  <a:tcPr anchor="ctr"/>
                </a:tc>
                <a:tc>
                  <a:txBody>
                    <a:bodyPr/>
                    <a:lstStyle/>
                    <a:p>
                      <a:pPr algn="ctr"/>
                      <a:r>
                        <a:rPr lang="ru-RU" sz="1600" i="1" dirty="0" smtClean="0"/>
                        <a:t>3 575,7</a:t>
                      </a:r>
                      <a:endParaRPr lang="ru-RU" sz="1600" i="1" dirty="0"/>
                    </a:p>
                  </a:txBody>
                  <a:tcPr anchor="ctr"/>
                </a:tc>
                <a:tc>
                  <a:txBody>
                    <a:bodyPr/>
                    <a:lstStyle/>
                    <a:p>
                      <a:pPr algn="ctr"/>
                      <a:r>
                        <a:rPr lang="ru-RU" sz="1600" i="1" dirty="0" smtClean="0"/>
                        <a:t>2 836,9</a:t>
                      </a:r>
                      <a:endParaRPr lang="ru-RU" sz="1600" i="1" dirty="0"/>
                    </a:p>
                  </a:txBody>
                  <a:tcPr anchor="ctr"/>
                </a:tc>
                <a:tc>
                  <a:txBody>
                    <a:bodyPr/>
                    <a:lstStyle/>
                    <a:p>
                      <a:pPr algn="ctr"/>
                      <a:r>
                        <a:rPr lang="ru-RU" sz="1600" i="1" dirty="0" smtClean="0"/>
                        <a:t>79,34%</a:t>
                      </a:r>
                      <a:endParaRPr lang="ru-RU" sz="1600" i="1" dirty="0"/>
                    </a:p>
                  </a:txBody>
                  <a:tcPr anchor="ctr"/>
                </a:tc>
              </a:tr>
              <a:tr h="669336">
                <a:tc>
                  <a:txBody>
                    <a:bodyPr/>
                    <a:lstStyle/>
                    <a:p>
                      <a:pPr algn="l"/>
                      <a:r>
                        <a:rPr kumimoji="0" lang="ru-RU" sz="1400" b="1" kern="1200" dirty="0" smtClean="0">
                          <a:solidFill>
                            <a:schemeClr val="dk1"/>
                          </a:solidFill>
                          <a:effectLst/>
                          <a:latin typeface="+mn-lt"/>
                          <a:ea typeface="+mn-ea"/>
                          <a:cs typeface="+mn-cs"/>
                        </a:rPr>
                        <a:t>Транспорт</a:t>
                      </a:r>
                      <a:endParaRPr lang="ru-RU" sz="1400" b="1" dirty="0"/>
                    </a:p>
                  </a:txBody>
                  <a:tcPr anchor="ctr"/>
                </a:tc>
                <a:tc>
                  <a:txBody>
                    <a:bodyPr/>
                    <a:lstStyle/>
                    <a:p>
                      <a:pPr algn="ctr"/>
                      <a:r>
                        <a:rPr lang="ru-RU" sz="1600" i="1" dirty="0" smtClean="0"/>
                        <a:t>36 600</a:t>
                      </a:r>
                      <a:endParaRPr lang="ru-RU" sz="1600" i="1" dirty="0"/>
                    </a:p>
                  </a:txBody>
                  <a:tcPr anchor="ctr"/>
                </a:tc>
                <a:tc>
                  <a:txBody>
                    <a:bodyPr/>
                    <a:lstStyle/>
                    <a:p>
                      <a:pPr algn="ctr"/>
                      <a:r>
                        <a:rPr lang="ru-RU" sz="1600" i="1" dirty="0" smtClean="0"/>
                        <a:t>36 027,3</a:t>
                      </a:r>
                      <a:endParaRPr lang="ru-RU" sz="1600" i="1" dirty="0"/>
                    </a:p>
                  </a:txBody>
                  <a:tcPr anchor="ctr"/>
                </a:tc>
                <a:tc>
                  <a:txBody>
                    <a:bodyPr/>
                    <a:lstStyle/>
                    <a:p>
                      <a:pPr algn="ctr"/>
                      <a:r>
                        <a:rPr lang="ru-RU" sz="1600" i="1" dirty="0" smtClean="0"/>
                        <a:t>98,44</a:t>
                      </a:r>
                      <a:endParaRPr lang="ru-RU" sz="1600" i="1" dirty="0"/>
                    </a:p>
                  </a:txBody>
                  <a:tcPr anchor="ctr"/>
                </a:tc>
              </a:tr>
              <a:tr h="669336">
                <a:tc>
                  <a:txBody>
                    <a:bodyPr/>
                    <a:lstStyle/>
                    <a:p>
                      <a:pPr algn="l"/>
                      <a:r>
                        <a:rPr kumimoji="0" lang="ru-RU" sz="1400" b="1" kern="1200" dirty="0" smtClean="0">
                          <a:solidFill>
                            <a:schemeClr val="dk1"/>
                          </a:solidFill>
                          <a:effectLst/>
                          <a:latin typeface="+mn-lt"/>
                          <a:ea typeface="+mn-ea"/>
                          <a:cs typeface="+mn-cs"/>
                        </a:rPr>
                        <a:t>Дорожное хозяйство (дорожные фонды)</a:t>
                      </a:r>
                      <a:endParaRPr lang="ru-RU" sz="1400" b="1" dirty="0"/>
                    </a:p>
                  </a:txBody>
                  <a:tcPr anchor="ctr"/>
                </a:tc>
                <a:tc>
                  <a:txBody>
                    <a:bodyPr/>
                    <a:lstStyle/>
                    <a:p>
                      <a:pPr algn="ctr"/>
                      <a:r>
                        <a:rPr lang="ru-RU" sz="1600" i="1" dirty="0" smtClean="0"/>
                        <a:t>88 017,1</a:t>
                      </a:r>
                      <a:endParaRPr lang="ru-RU" sz="1600" i="1" dirty="0"/>
                    </a:p>
                  </a:txBody>
                  <a:tcPr anchor="ctr"/>
                </a:tc>
                <a:tc>
                  <a:txBody>
                    <a:bodyPr/>
                    <a:lstStyle/>
                    <a:p>
                      <a:pPr algn="ctr"/>
                      <a:r>
                        <a:rPr lang="ru-RU" sz="1600" i="1" dirty="0" smtClean="0"/>
                        <a:t>87 815,9</a:t>
                      </a:r>
                      <a:endParaRPr lang="ru-RU" sz="1600" i="1" dirty="0"/>
                    </a:p>
                  </a:txBody>
                  <a:tcPr anchor="ctr"/>
                </a:tc>
                <a:tc>
                  <a:txBody>
                    <a:bodyPr/>
                    <a:lstStyle/>
                    <a:p>
                      <a:pPr algn="ctr"/>
                      <a:r>
                        <a:rPr lang="ru-RU" sz="1600" i="1" dirty="0" smtClean="0"/>
                        <a:t>99,77%</a:t>
                      </a:r>
                      <a:endParaRPr lang="ru-RU" sz="1600" i="1" dirty="0"/>
                    </a:p>
                  </a:txBody>
                  <a:tcPr anchor="ctr"/>
                </a:tc>
              </a:tr>
              <a:tr h="669336">
                <a:tc>
                  <a:txBody>
                    <a:bodyPr/>
                    <a:lstStyle/>
                    <a:p>
                      <a:pPr algn="l"/>
                      <a:r>
                        <a:rPr kumimoji="0" lang="ru-RU" sz="1400" b="1" kern="1200" dirty="0" smtClean="0">
                          <a:solidFill>
                            <a:schemeClr val="dk1"/>
                          </a:solidFill>
                          <a:effectLst/>
                          <a:latin typeface="+mn-lt"/>
                          <a:ea typeface="+mn-ea"/>
                          <a:cs typeface="+mn-cs"/>
                        </a:rPr>
                        <a:t>Другие вопросы в области национальной экономики</a:t>
                      </a:r>
                      <a:endParaRPr lang="ru-RU" sz="1400" b="1" dirty="0"/>
                    </a:p>
                  </a:txBody>
                  <a:tcPr anchor="ctr"/>
                </a:tc>
                <a:tc>
                  <a:txBody>
                    <a:bodyPr/>
                    <a:lstStyle/>
                    <a:p>
                      <a:pPr algn="ctr"/>
                      <a:r>
                        <a:rPr lang="ru-RU" sz="1600" i="1" dirty="0" smtClean="0"/>
                        <a:t>3 665,1</a:t>
                      </a:r>
                      <a:endParaRPr lang="ru-RU" sz="1600" i="1" dirty="0"/>
                    </a:p>
                  </a:txBody>
                  <a:tcPr anchor="ctr"/>
                </a:tc>
                <a:tc>
                  <a:txBody>
                    <a:bodyPr/>
                    <a:lstStyle/>
                    <a:p>
                      <a:pPr algn="ctr"/>
                      <a:r>
                        <a:rPr lang="ru-RU" sz="1600" i="1" dirty="0" smtClean="0"/>
                        <a:t>3 664,9</a:t>
                      </a:r>
                      <a:endParaRPr lang="ru-RU" sz="1600" i="1" dirty="0"/>
                    </a:p>
                  </a:txBody>
                  <a:tcPr anchor="ctr"/>
                </a:tc>
                <a:tc>
                  <a:txBody>
                    <a:bodyPr/>
                    <a:lstStyle/>
                    <a:p>
                      <a:pPr algn="ctr"/>
                      <a:r>
                        <a:rPr lang="ru-RU" sz="1600" i="1" dirty="0" smtClean="0"/>
                        <a:t>100%</a:t>
                      </a:r>
                      <a:endParaRPr lang="ru-RU" sz="1600" i="1" dirty="0"/>
                    </a:p>
                  </a:txBody>
                  <a:tcPr anchor="ctr"/>
                </a:tc>
              </a:tr>
              <a:tr h="660167">
                <a:tc>
                  <a:txBody>
                    <a:bodyPr/>
                    <a:lstStyle/>
                    <a:p>
                      <a:pPr algn="r"/>
                      <a:r>
                        <a:rPr lang="ru-RU" sz="1800" b="1" dirty="0" smtClean="0"/>
                        <a:t>ВСЕГО</a:t>
                      </a:r>
                      <a:endParaRPr lang="ru-RU" sz="1800" b="1" dirty="0"/>
                    </a:p>
                  </a:txBody>
                  <a:tcPr anchor="ctr"/>
                </a:tc>
                <a:tc>
                  <a:txBody>
                    <a:bodyPr/>
                    <a:lstStyle/>
                    <a:p>
                      <a:pPr algn="ctr"/>
                      <a:r>
                        <a:rPr lang="ru-RU" sz="1800" b="1" i="1" dirty="0" smtClean="0"/>
                        <a:t>132 075,8</a:t>
                      </a:r>
                      <a:endParaRPr lang="ru-RU" sz="1800" b="1" i="1" dirty="0"/>
                    </a:p>
                  </a:txBody>
                  <a:tcPr anchor="ctr"/>
                </a:tc>
                <a:tc>
                  <a:txBody>
                    <a:bodyPr/>
                    <a:lstStyle/>
                    <a:p>
                      <a:pPr algn="ctr"/>
                      <a:r>
                        <a:rPr lang="ru-RU" sz="1800" b="1" i="1" dirty="0" smtClean="0"/>
                        <a:t>130 563</a:t>
                      </a:r>
                      <a:endParaRPr lang="ru-RU" sz="1800" b="1" i="1" dirty="0"/>
                    </a:p>
                  </a:txBody>
                  <a:tcPr anchor="ctr"/>
                </a:tc>
                <a:tc>
                  <a:txBody>
                    <a:bodyPr/>
                    <a:lstStyle/>
                    <a:p>
                      <a:pPr algn="ctr"/>
                      <a:r>
                        <a:rPr lang="ru-RU" sz="1800" b="1" i="1" dirty="0" smtClean="0"/>
                        <a:t>98,85%</a:t>
                      </a:r>
                      <a:endParaRPr lang="ru-RU" sz="1800" b="1" i="1" dirty="0"/>
                    </a:p>
                  </a:txBody>
                  <a:tcPr anchor="ctr"/>
                </a:tc>
              </a:tr>
            </a:tbl>
          </a:graphicData>
        </a:graphic>
      </p:graphicFrame>
      <p:sp>
        <p:nvSpPr>
          <p:cNvPr id="5" name="Объект 2"/>
          <p:cNvSpPr txBox="1">
            <a:spLocks/>
          </p:cNvSpPr>
          <p:nvPr/>
        </p:nvSpPr>
        <p:spPr>
          <a:xfrm>
            <a:off x="2905472" y="1071384"/>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24072229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84"/>
            <a:ext cx="8229600" cy="1008112"/>
          </a:xfrm>
        </p:spPr>
        <p:txBody>
          <a:bodyPr>
            <a:noAutofit/>
          </a:bodyPr>
          <a:lstStyle/>
          <a:p>
            <a:r>
              <a:rPr lang="ru-RU" sz="2400" dirty="0" smtClean="0"/>
              <a:t>4.5. </a:t>
            </a:r>
            <a:r>
              <a:rPr lang="ru-RU" sz="2400" dirty="0"/>
              <a:t>Расходы районного бюджета на </a:t>
            </a:r>
            <a:r>
              <a:rPr lang="ru-RU" sz="2400" dirty="0" smtClean="0"/>
              <a:t>жилищно-коммунальное хозяйство </a:t>
            </a:r>
            <a:r>
              <a:rPr lang="ru-RU" sz="2400" dirty="0"/>
              <a:t>в 2016 году</a:t>
            </a:r>
          </a:p>
        </p:txBody>
      </p:sp>
      <p:graphicFrame>
        <p:nvGraphicFramePr>
          <p:cNvPr id="4" name="Таблица 3"/>
          <p:cNvGraphicFramePr>
            <a:graphicFrameLocks noGrp="1"/>
          </p:cNvGraphicFramePr>
          <p:nvPr>
            <p:extLst>
              <p:ext uri="{D42A27DB-BD31-4B8C-83A1-F6EECF244321}">
                <p14:modId xmlns:p14="http://schemas.microsoft.com/office/powerpoint/2010/main" val="3984717134"/>
              </p:ext>
            </p:extLst>
          </p:nvPr>
        </p:nvGraphicFramePr>
        <p:xfrm>
          <a:off x="395535" y="1336480"/>
          <a:ext cx="8352930" cy="3982857"/>
        </p:xfrm>
        <a:graphic>
          <a:graphicData uri="http://schemas.openxmlformats.org/drawingml/2006/table">
            <a:tbl>
              <a:tblPr firstRow="1" bandRow="1">
                <a:tableStyleId>{5C22544A-7EE6-4342-B048-85BDC9FD1C3A}</a:tableStyleId>
              </a:tblPr>
              <a:tblGrid>
                <a:gridCol w="4352935"/>
                <a:gridCol w="1479714"/>
                <a:gridCol w="1520282"/>
                <a:gridCol w="999999"/>
              </a:tblGrid>
              <a:tr h="774601">
                <a:tc>
                  <a:txBody>
                    <a:bodyPr/>
                    <a:lstStyle/>
                    <a:p>
                      <a:pPr algn="ctr"/>
                      <a:r>
                        <a:rPr lang="ru-RU" sz="1200" b="1" dirty="0" smtClean="0"/>
                        <a:t>Виды расходов</a:t>
                      </a:r>
                      <a:endParaRPr lang="ru-RU" sz="1200" b="1" dirty="0"/>
                    </a:p>
                  </a:txBody>
                  <a:tcPr anchor="ctr">
                    <a:solidFill>
                      <a:schemeClr val="bg2">
                        <a:lumMod val="50000"/>
                      </a:schemeClr>
                    </a:solidFill>
                  </a:tcPr>
                </a:tc>
                <a:tc>
                  <a:txBody>
                    <a:bodyPr/>
                    <a:lstStyle/>
                    <a:p>
                      <a:pPr algn="ctr"/>
                      <a:r>
                        <a:rPr lang="ru-RU" sz="1200" b="1" dirty="0" smtClean="0"/>
                        <a:t>План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643414">
                <a:tc>
                  <a:txBody>
                    <a:bodyPr/>
                    <a:lstStyle/>
                    <a:p>
                      <a:pPr algn="l"/>
                      <a:r>
                        <a:rPr kumimoji="0" lang="ru-RU" sz="1400" b="1" kern="1200" dirty="0" smtClean="0">
                          <a:solidFill>
                            <a:schemeClr val="dk1"/>
                          </a:solidFill>
                          <a:effectLst/>
                          <a:latin typeface="+mn-lt"/>
                          <a:ea typeface="+mn-ea"/>
                          <a:cs typeface="+mn-cs"/>
                        </a:rPr>
                        <a:t>Жилищное хозяйство</a:t>
                      </a:r>
                      <a:endParaRPr lang="ru-RU" sz="1400" b="1" dirty="0">
                        <a:latin typeface="+mn-lt"/>
                      </a:endParaRPr>
                    </a:p>
                  </a:txBody>
                  <a:tcPr anchor="ctr"/>
                </a:tc>
                <a:tc>
                  <a:txBody>
                    <a:bodyPr/>
                    <a:lstStyle/>
                    <a:p>
                      <a:pPr algn="ctr"/>
                      <a:r>
                        <a:rPr lang="ru-RU" sz="1600" i="1" dirty="0" smtClean="0"/>
                        <a:t>42 616,3</a:t>
                      </a:r>
                      <a:endParaRPr lang="ru-RU" sz="1600" i="1" dirty="0"/>
                    </a:p>
                  </a:txBody>
                  <a:tcPr anchor="ctr"/>
                </a:tc>
                <a:tc>
                  <a:txBody>
                    <a:bodyPr/>
                    <a:lstStyle/>
                    <a:p>
                      <a:pPr algn="ctr"/>
                      <a:r>
                        <a:rPr lang="ru-RU" sz="1600" i="1" dirty="0" smtClean="0"/>
                        <a:t>42 613,8</a:t>
                      </a:r>
                      <a:endParaRPr lang="ru-RU" sz="1600" i="1" dirty="0"/>
                    </a:p>
                  </a:txBody>
                  <a:tcPr anchor="ctr"/>
                </a:tc>
                <a:tc>
                  <a:txBody>
                    <a:bodyPr/>
                    <a:lstStyle/>
                    <a:p>
                      <a:pPr algn="ctr"/>
                      <a:r>
                        <a:rPr lang="ru-RU" sz="1600" i="1" dirty="0" smtClean="0"/>
                        <a:t>99,99%</a:t>
                      </a:r>
                      <a:endParaRPr lang="ru-RU" sz="1600" i="1" dirty="0"/>
                    </a:p>
                  </a:txBody>
                  <a:tcPr anchor="ctr"/>
                </a:tc>
              </a:tr>
              <a:tr h="643414">
                <a:tc>
                  <a:txBody>
                    <a:bodyPr/>
                    <a:lstStyle/>
                    <a:p>
                      <a:pPr algn="l"/>
                      <a:r>
                        <a:rPr kumimoji="0" lang="ru-RU" sz="1400" b="1" kern="1200" dirty="0" smtClean="0">
                          <a:solidFill>
                            <a:schemeClr val="dk1"/>
                          </a:solidFill>
                          <a:effectLst/>
                          <a:latin typeface="+mn-lt"/>
                          <a:ea typeface="+mn-ea"/>
                          <a:cs typeface="+mn-cs"/>
                        </a:rPr>
                        <a:t>Коммунальное хозяйство</a:t>
                      </a:r>
                      <a:endParaRPr lang="ru-RU" sz="1400" b="1" dirty="0"/>
                    </a:p>
                  </a:txBody>
                  <a:tcPr anchor="ctr"/>
                </a:tc>
                <a:tc>
                  <a:txBody>
                    <a:bodyPr/>
                    <a:lstStyle/>
                    <a:p>
                      <a:pPr algn="ctr"/>
                      <a:r>
                        <a:rPr lang="ru-RU" sz="1600" i="1" dirty="0" smtClean="0"/>
                        <a:t>147 267,9</a:t>
                      </a:r>
                      <a:endParaRPr lang="ru-RU" sz="1600" i="1" dirty="0"/>
                    </a:p>
                  </a:txBody>
                  <a:tcPr anchor="ctr"/>
                </a:tc>
                <a:tc>
                  <a:txBody>
                    <a:bodyPr/>
                    <a:lstStyle/>
                    <a:p>
                      <a:pPr algn="ctr"/>
                      <a:r>
                        <a:rPr lang="ru-RU" sz="1600" i="1" dirty="0" smtClean="0"/>
                        <a:t>118 828,9</a:t>
                      </a:r>
                      <a:endParaRPr lang="ru-RU" sz="1600" i="1" dirty="0"/>
                    </a:p>
                  </a:txBody>
                  <a:tcPr anchor="ctr"/>
                </a:tc>
                <a:tc>
                  <a:txBody>
                    <a:bodyPr/>
                    <a:lstStyle/>
                    <a:p>
                      <a:pPr algn="ctr"/>
                      <a:r>
                        <a:rPr lang="ru-RU" sz="1600" i="1" dirty="0" smtClean="0"/>
                        <a:t>80,69%</a:t>
                      </a:r>
                      <a:endParaRPr lang="ru-RU" sz="1600" i="1" dirty="0"/>
                    </a:p>
                  </a:txBody>
                  <a:tcPr anchor="ctr"/>
                </a:tc>
              </a:tr>
              <a:tr h="643414">
                <a:tc>
                  <a:txBody>
                    <a:bodyPr/>
                    <a:lstStyle/>
                    <a:p>
                      <a:pPr algn="l"/>
                      <a:r>
                        <a:rPr kumimoji="0" lang="ru-RU" sz="1400" b="1" kern="1200" dirty="0" smtClean="0">
                          <a:solidFill>
                            <a:schemeClr val="dk1"/>
                          </a:solidFill>
                          <a:effectLst/>
                          <a:latin typeface="+mn-lt"/>
                          <a:ea typeface="+mn-ea"/>
                          <a:cs typeface="+mn-cs"/>
                        </a:rPr>
                        <a:t>Благоустройство</a:t>
                      </a:r>
                      <a:endParaRPr lang="ru-RU" sz="1400" b="1" dirty="0"/>
                    </a:p>
                  </a:txBody>
                  <a:tcPr anchor="ctr"/>
                </a:tc>
                <a:tc>
                  <a:txBody>
                    <a:bodyPr/>
                    <a:lstStyle/>
                    <a:p>
                      <a:pPr algn="ctr"/>
                      <a:r>
                        <a:rPr lang="ru-RU" sz="1600" i="1" dirty="0" smtClean="0"/>
                        <a:t>6 164,4</a:t>
                      </a:r>
                      <a:endParaRPr lang="ru-RU" sz="1600" i="1" dirty="0"/>
                    </a:p>
                  </a:txBody>
                  <a:tcPr anchor="ctr"/>
                </a:tc>
                <a:tc>
                  <a:txBody>
                    <a:bodyPr/>
                    <a:lstStyle/>
                    <a:p>
                      <a:pPr algn="ctr"/>
                      <a:r>
                        <a:rPr lang="ru-RU" sz="1600" i="1" dirty="0" smtClean="0"/>
                        <a:t>6 161</a:t>
                      </a:r>
                      <a:endParaRPr lang="ru-RU" sz="1600" i="1" dirty="0"/>
                    </a:p>
                  </a:txBody>
                  <a:tcPr anchor="ctr"/>
                </a:tc>
                <a:tc>
                  <a:txBody>
                    <a:bodyPr/>
                    <a:lstStyle/>
                    <a:p>
                      <a:pPr algn="ctr"/>
                      <a:r>
                        <a:rPr lang="ru-RU" sz="1600" i="1" dirty="0" smtClean="0"/>
                        <a:t>99,94%</a:t>
                      </a:r>
                      <a:endParaRPr lang="ru-RU" sz="1600" i="1" dirty="0"/>
                    </a:p>
                  </a:txBody>
                  <a:tcPr anchor="ctr"/>
                </a:tc>
              </a:tr>
              <a:tr h="643414">
                <a:tc>
                  <a:txBody>
                    <a:bodyPr/>
                    <a:lstStyle/>
                    <a:p>
                      <a:pPr algn="l"/>
                      <a:r>
                        <a:rPr kumimoji="0" lang="ru-RU" sz="1400" b="1" kern="1200" dirty="0" smtClean="0">
                          <a:solidFill>
                            <a:schemeClr val="dk1"/>
                          </a:solidFill>
                          <a:effectLst/>
                          <a:latin typeface="+mn-lt"/>
                          <a:ea typeface="+mn-ea"/>
                          <a:cs typeface="+mn-cs"/>
                        </a:rPr>
                        <a:t>Другие вопросы в области жилищно-коммунального хозяйства</a:t>
                      </a:r>
                      <a:endParaRPr lang="ru-RU" sz="1400" b="1" dirty="0"/>
                    </a:p>
                  </a:txBody>
                  <a:tcPr anchor="ctr"/>
                </a:tc>
                <a:tc>
                  <a:txBody>
                    <a:bodyPr/>
                    <a:lstStyle/>
                    <a:p>
                      <a:pPr algn="ctr"/>
                      <a:r>
                        <a:rPr lang="ru-RU" sz="1600" i="1" dirty="0" smtClean="0"/>
                        <a:t>6 175,1</a:t>
                      </a:r>
                      <a:endParaRPr lang="ru-RU" sz="1600" i="1" dirty="0"/>
                    </a:p>
                  </a:txBody>
                  <a:tcPr anchor="ctr"/>
                </a:tc>
                <a:tc>
                  <a:txBody>
                    <a:bodyPr/>
                    <a:lstStyle/>
                    <a:p>
                      <a:pPr algn="ctr"/>
                      <a:r>
                        <a:rPr lang="ru-RU" sz="1600" i="1" dirty="0" smtClean="0"/>
                        <a:t>6109</a:t>
                      </a:r>
                      <a:endParaRPr lang="ru-RU" sz="1600" i="1" dirty="0"/>
                    </a:p>
                  </a:txBody>
                  <a:tcPr anchor="ctr"/>
                </a:tc>
                <a:tc>
                  <a:txBody>
                    <a:bodyPr/>
                    <a:lstStyle/>
                    <a:p>
                      <a:pPr algn="ctr"/>
                      <a:r>
                        <a:rPr lang="ru-RU" sz="1600" i="1" dirty="0" smtClean="0"/>
                        <a:t>98,93%</a:t>
                      </a:r>
                      <a:endParaRPr lang="ru-RU" sz="1600" i="1" dirty="0"/>
                    </a:p>
                  </a:txBody>
                  <a:tcPr anchor="ctr"/>
                </a:tc>
              </a:tr>
              <a:tr h="634600">
                <a:tc>
                  <a:txBody>
                    <a:bodyPr/>
                    <a:lstStyle/>
                    <a:p>
                      <a:pPr algn="r"/>
                      <a:r>
                        <a:rPr lang="ru-RU" sz="1800" b="1" dirty="0" smtClean="0"/>
                        <a:t>ВСЕГО</a:t>
                      </a:r>
                      <a:endParaRPr lang="ru-RU" sz="1800" b="1" dirty="0"/>
                    </a:p>
                  </a:txBody>
                  <a:tcPr anchor="ctr"/>
                </a:tc>
                <a:tc>
                  <a:txBody>
                    <a:bodyPr/>
                    <a:lstStyle/>
                    <a:p>
                      <a:pPr algn="ctr"/>
                      <a:r>
                        <a:rPr lang="ru-RU" sz="1800" b="1" i="1" dirty="0" smtClean="0"/>
                        <a:t>202 223,6</a:t>
                      </a:r>
                      <a:endParaRPr lang="ru-RU" sz="1800" b="1" i="1" dirty="0"/>
                    </a:p>
                  </a:txBody>
                  <a:tcPr anchor="ctr"/>
                </a:tc>
                <a:tc>
                  <a:txBody>
                    <a:bodyPr/>
                    <a:lstStyle/>
                    <a:p>
                      <a:pPr algn="ctr"/>
                      <a:r>
                        <a:rPr lang="ru-RU" sz="1800" b="1" i="1" dirty="0" smtClean="0"/>
                        <a:t>173 712,7</a:t>
                      </a:r>
                      <a:endParaRPr lang="ru-RU" sz="1800" b="1" i="1" dirty="0"/>
                    </a:p>
                  </a:txBody>
                  <a:tcPr anchor="ctr"/>
                </a:tc>
                <a:tc>
                  <a:txBody>
                    <a:bodyPr/>
                    <a:lstStyle/>
                    <a:p>
                      <a:pPr algn="ctr"/>
                      <a:r>
                        <a:rPr lang="ru-RU" sz="1800" b="1" i="1" dirty="0" smtClean="0"/>
                        <a:t>85,9%</a:t>
                      </a:r>
                      <a:endParaRPr lang="ru-RU" sz="1800" b="1" i="1" dirty="0"/>
                    </a:p>
                  </a:txBody>
                  <a:tcPr anchor="ctr"/>
                </a:tc>
              </a:tr>
            </a:tbl>
          </a:graphicData>
        </a:graphic>
      </p:graphicFrame>
      <p:sp>
        <p:nvSpPr>
          <p:cNvPr id="5" name="Объект 2"/>
          <p:cNvSpPr txBox="1">
            <a:spLocks/>
          </p:cNvSpPr>
          <p:nvPr/>
        </p:nvSpPr>
        <p:spPr>
          <a:xfrm>
            <a:off x="2905472" y="1052736"/>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36810299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84"/>
            <a:ext cx="8229600" cy="638944"/>
          </a:xfrm>
        </p:spPr>
        <p:txBody>
          <a:bodyPr>
            <a:normAutofit/>
          </a:bodyPr>
          <a:lstStyle/>
          <a:p>
            <a:r>
              <a:rPr lang="ru-RU" sz="2400" dirty="0" smtClean="0"/>
              <a:t>4.6. </a:t>
            </a:r>
            <a:r>
              <a:rPr lang="ru-RU" sz="2400" dirty="0"/>
              <a:t>Расходы районного бюджета на </a:t>
            </a:r>
            <a:r>
              <a:rPr lang="ru-RU" sz="2400" dirty="0" smtClean="0"/>
              <a:t>образование </a:t>
            </a:r>
            <a:r>
              <a:rPr lang="ru-RU" sz="2400" dirty="0"/>
              <a:t>в 2016 году</a:t>
            </a:r>
          </a:p>
        </p:txBody>
      </p:sp>
      <p:graphicFrame>
        <p:nvGraphicFramePr>
          <p:cNvPr id="4" name="Таблица 3"/>
          <p:cNvGraphicFramePr>
            <a:graphicFrameLocks noGrp="1"/>
          </p:cNvGraphicFramePr>
          <p:nvPr>
            <p:extLst>
              <p:ext uri="{D42A27DB-BD31-4B8C-83A1-F6EECF244321}">
                <p14:modId xmlns:p14="http://schemas.microsoft.com/office/powerpoint/2010/main" val="3464974623"/>
              </p:ext>
            </p:extLst>
          </p:nvPr>
        </p:nvGraphicFramePr>
        <p:xfrm>
          <a:off x="395535" y="1336480"/>
          <a:ext cx="8352930" cy="3982857"/>
        </p:xfrm>
        <a:graphic>
          <a:graphicData uri="http://schemas.openxmlformats.org/drawingml/2006/table">
            <a:tbl>
              <a:tblPr firstRow="1" bandRow="1">
                <a:tableStyleId>{5C22544A-7EE6-4342-B048-85BDC9FD1C3A}</a:tableStyleId>
              </a:tblPr>
              <a:tblGrid>
                <a:gridCol w="4352935"/>
                <a:gridCol w="1479714"/>
                <a:gridCol w="1520282"/>
                <a:gridCol w="999999"/>
              </a:tblGrid>
              <a:tr h="774601">
                <a:tc>
                  <a:txBody>
                    <a:bodyPr/>
                    <a:lstStyle/>
                    <a:p>
                      <a:pPr algn="ctr"/>
                      <a:r>
                        <a:rPr lang="ru-RU" sz="1200" b="1" dirty="0" smtClean="0"/>
                        <a:t>Виды расходов</a:t>
                      </a:r>
                      <a:endParaRPr lang="ru-RU" sz="1200" b="1" dirty="0"/>
                    </a:p>
                  </a:txBody>
                  <a:tcPr anchor="ctr">
                    <a:solidFill>
                      <a:schemeClr val="bg2">
                        <a:lumMod val="50000"/>
                      </a:schemeClr>
                    </a:solidFill>
                  </a:tcPr>
                </a:tc>
                <a:tc>
                  <a:txBody>
                    <a:bodyPr/>
                    <a:lstStyle/>
                    <a:p>
                      <a:pPr algn="ctr"/>
                      <a:r>
                        <a:rPr lang="ru-RU" sz="1200" b="1" dirty="0" smtClean="0"/>
                        <a:t>План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643414">
                <a:tc>
                  <a:txBody>
                    <a:bodyPr/>
                    <a:lstStyle/>
                    <a:p>
                      <a:pPr algn="l"/>
                      <a:r>
                        <a:rPr kumimoji="0" lang="ru-RU" sz="1400" b="1" kern="1200" dirty="0" smtClean="0">
                          <a:solidFill>
                            <a:schemeClr val="dk1"/>
                          </a:solidFill>
                          <a:effectLst/>
                          <a:latin typeface="+mn-lt"/>
                          <a:ea typeface="+mn-ea"/>
                          <a:cs typeface="+mn-cs"/>
                        </a:rPr>
                        <a:t>Дошкольное образование</a:t>
                      </a:r>
                      <a:endParaRPr lang="ru-RU" sz="1400" b="1" dirty="0">
                        <a:latin typeface="+mn-lt"/>
                      </a:endParaRPr>
                    </a:p>
                  </a:txBody>
                  <a:tcPr anchor="ctr"/>
                </a:tc>
                <a:tc>
                  <a:txBody>
                    <a:bodyPr/>
                    <a:lstStyle/>
                    <a:p>
                      <a:pPr algn="ctr"/>
                      <a:r>
                        <a:rPr lang="ru-RU" sz="1600" i="1" dirty="0" smtClean="0"/>
                        <a:t>221 607,5</a:t>
                      </a:r>
                      <a:endParaRPr lang="ru-RU" sz="1600" i="1" dirty="0"/>
                    </a:p>
                  </a:txBody>
                  <a:tcPr anchor="ctr"/>
                </a:tc>
                <a:tc>
                  <a:txBody>
                    <a:bodyPr/>
                    <a:lstStyle/>
                    <a:p>
                      <a:pPr algn="ctr"/>
                      <a:r>
                        <a:rPr lang="ru-RU" sz="1600" i="1" dirty="0" smtClean="0"/>
                        <a:t>221 402,7</a:t>
                      </a:r>
                      <a:endParaRPr lang="ru-RU" sz="1600" i="1" dirty="0"/>
                    </a:p>
                  </a:txBody>
                  <a:tcPr anchor="ctr"/>
                </a:tc>
                <a:tc>
                  <a:txBody>
                    <a:bodyPr/>
                    <a:lstStyle/>
                    <a:p>
                      <a:pPr algn="ctr"/>
                      <a:r>
                        <a:rPr lang="ru-RU" sz="1600" i="1" dirty="0" smtClean="0"/>
                        <a:t>99,91%</a:t>
                      </a:r>
                      <a:endParaRPr lang="ru-RU" sz="1600" i="1" dirty="0"/>
                    </a:p>
                  </a:txBody>
                  <a:tcPr anchor="ctr"/>
                </a:tc>
              </a:tr>
              <a:tr h="643414">
                <a:tc>
                  <a:txBody>
                    <a:bodyPr/>
                    <a:lstStyle/>
                    <a:p>
                      <a:pPr algn="l"/>
                      <a:r>
                        <a:rPr kumimoji="0" lang="ru-RU" sz="1400" b="1" kern="1200" dirty="0" smtClean="0">
                          <a:solidFill>
                            <a:schemeClr val="dk1"/>
                          </a:solidFill>
                          <a:effectLst/>
                          <a:latin typeface="+mn-lt"/>
                          <a:ea typeface="+mn-ea"/>
                          <a:cs typeface="+mn-cs"/>
                        </a:rPr>
                        <a:t>Общее образование</a:t>
                      </a:r>
                      <a:endParaRPr lang="ru-RU" sz="1400" b="1" dirty="0"/>
                    </a:p>
                  </a:txBody>
                  <a:tcPr anchor="ctr"/>
                </a:tc>
                <a:tc>
                  <a:txBody>
                    <a:bodyPr/>
                    <a:lstStyle/>
                    <a:p>
                      <a:pPr algn="ctr"/>
                      <a:r>
                        <a:rPr lang="ru-RU" sz="1600" i="1" dirty="0" smtClean="0"/>
                        <a:t>490 803,2</a:t>
                      </a:r>
                      <a:endParaRPr lang="ru-RU" sz="1600" i="1" dirty="0"/>
                    </a:p>
                  </a:txBody>
                  <a:tcPr anchor="ctr"/>
                </a:tc>
                <a:tc>
                  <a:txBody>
                    <a:bodyPr/>
                    <a:lstStyle/>
                    <a:p>
                      <a:pPr algn="ctr"/>
                      <a:r>
                        <a:rPr lang="ru-RU" sz="1600" i="1" dirty="0" smtClean="0"/>
                        <a:t>482 750,7</a:t>
                      </a:r>
                      <a:endParaRPr lang="ru-RU" sz="1600" i="1" dirty="0"/>
                    </a:p>
                  </a:txBody>
                  <a:tcPr anchor="ctr"/>
                </a:tc>
                <a:tc>
                  <a:txBody>
                    <a:bodyPr/>
                    <a:lstStyle/>
                    <a:p>
                      <a:pPr algn="ctr"/>
                      <a:r>
                        <a:rPr lang="ru-RU" sz="1600" i="1" dirty="0" smtClean="0"/>
                        <a:t>98,36%</a:t>
                      </a:r>
                      <a:endParaRPr lang="ru-RU" sz="1600" i="1" dirty="0"/>
                    </a:p>
                  </a:txBody>
                  <a:tcPr anchor="ctr"/>
                </a:tc>
              </a:tr>
              <a:tr h="643414">
                <a:tc>
                  <a:txBody>
                    <a:bodyPr/>
                    <a:lstStyle/>
                    <a:p>
                      <a:pPr algn="l"/>
                      <a:r>
                        <a:rPr kumimoji="0" lang="ru-RU" sz="1400" b="1" kern="1200" dirty="0" smtClean="0">
                          <a:solidFill>
                            <a:schemeClr val="dk1"/>
                          </a:solidFill>
                          <a:effectLst/>
                          <a:latin typeface="+mn-lt"/>
                          <a:ea typeface="+mn-ea"/>
                          <a:cs typeface="+mn-cs"/>
                        </a:rPr>
                        <a:t>Молодежная политика и оздоровление детей</a:t>
                      </a:r>
                      <a:endParaRPr lang="ru-RU" sz="1400" b="1" dirty="0"/>
                    </a:p>
                  </a:txBody>
                  <a:tcPr anchor="ctr"/>
                </a:tc>
                <a:tc>
                  <a:txBody>
                    <a:bodyPr/>
                    <a:lstStyle/>
                    <a:p>
                      <a:pPr algn="ctr"/>
                      <a:r>
                        <a:rPr lang="ru-RU" sz="1600" i="1" dirty="0" smtClean="0"/>
                        <a:t>4 699,5</a:t>
                      </a:r>
                      <a:endParaRPr lang="ru-RU" sz="1600" i="1" dirty="0"/>
                    </a:p>
                  </a:txBody>
                  <a:tcPr anchor="ctr"/>
                </a:tc>
                <a:tc>
                  <a:txBody>
                    <a:bodyPr/>
                    <a:lstStyle/>
                    <a:p>
                      <a:pPr algn="ctr"/>
                      <a:r>
                        <a:rPr lang="ru-RU" sz="1600" i="1" dirty="0" smtClean="0"/>
                        <a:t>4 699,5</a:t>
                      </a:r>
                      <a:endParaRPr lang="ru-RU" sz="1600" i="1" dirty="0"/>
                    </a:p>
                  </a:txBody>
                  <a:tcPr anchor="ctr"/>
                </a:tc>
                <a:tc>
                  <a:txBody>
                    <a:bodyPr/>
                    <a:lstStyle/>
                    <a:p>
                      <a:pPr algn="ctr"/>
                      <a:r>
                        <a:rPr lang="ru-RU" sz="1600" i="1" dirty="0" smtClean="0"/>
                        <a:t>100%</a:t>
                      </a:r>
                      <a:endParaRPr lang="ru-RU" sz="1600" i="1" dirty="0"/>
                    </a:p>
                  </a:txBody>
                  <a:tcPr anchor="ctr"/>
                </a:tc>
              </a:tr>
              <a:tr h="643414">
                <a:tc>
                  <a:txBody>
                    <a:bodyPr/>
                    <a:lstStyle/>
                    <a:p>
                      <a:pPr algn="l"/>
                      <a:r>
                        <a:rPr kumimoji="0" lang="ru-RU" sz="1400" b="1" kern="1200" dirty="0" smtClean="0">
                          <a:solidFill>
                            <a:schemeClr val="dk1"/>
                          </a:solidFill>
                          <a:effectLst/>
                          <a:latin typeface="+mn-lt"/>
                          <a:ea typeface="+mn-ea"/>
                          <a:cs typeface="+mn-cs"/>
                        </a:rPr>
                        <a:t>Другие вопросы в области образования</a:t>
                      </a:r>
                      <a:endParaRPr lang="ru-RU" sz="1400" b="1" dirty="0"/>
                    </a:p>
                  </a:txBody>
                  <a:tcPr anchor="ctr"/>
                </a:tc>
                <a:tc>
                  <a:txBody>
                    <a:bodyPr/>
                    <a:lstStyle/>
                    <a:p>
                      <a:pPr algn="ctr"/>
                      <a:r>
                        <a:rPr lang="ru-RU" sz="1600" i="1" dirty="0" smtClean="0"/>
                        <a:t>36 605</a:t>
                      </a:r>
                      <a:endParaRPr lang="ru-RU" sz="1600" i="1" dirty="0"/>
                    </a:p>
                  </a:txBody>
                  <a:tcPr anchor="ctr"/>
                </a:tc>
                <a:tc>
                  <a:txBody>
                    <a:bodyPr/>
                    <a:lstStyle/>
                    <a:p>
                      <a:pPr algn="ctr"/>
                      <a:r>
                        <a:rPr lang="ru-RU" sz="1600" i="1" dirty="0" smtClean="0"/>
                        <a:t>36 430,3</a:t>
                      </a:r>
                      <a:endParaRPr lang="ru-RU" sz="1600" i="1" dirty="0"/>
                    </a:p>
                  </a:txBody>
                  <a:tcPr anchor="ctr"/>
                </a:tc>
                <a:tc>
                  <a:txBody>
                    <a:bodyPr/>
                    <a:lstStyle/>
                    <a:p>
                      <a:pPr algn="ctr"/>
                      <a:r>
                        <a:rPr lang="ru-RU" sz="1600" i="1" dirty="0" smtClean="0"/>
                        <a:t>99,52%</a:t>
                      </a:r>
                      <a:endParaRPr lang="ru-RU" sz="1600" i="1" dirty="0"/>
                    </a:p>
                  </a:txBody>
                  <a:tcPr anchor="ctr"/>
                </a:tc>
              </a:tr>
              <a:tr h="634600">
                <a:tc>
                  <a:txBody>
                    <a:bodyPr/>
                    <a:lstStyle/>
                    <a:p>
                      <a:pPr algn="r"/>
                      <a:r>
                        <a:rPr lang="ru-RU" sz="1800" b="1" dirty="0" smtClean="0"/>
                        <a:t>ВСЕГО</a:t>
                      </a:r>
                      <a:endParaRPr lang="ru-RU" sz="1800" b="1" dirty="0"/>
                    </a:p>
                  </a:txBody>
                  <a:tcPr anchor="ctr"/>
                </a:tc>
                <a:tc>
                  <a:txBody>
                    <a:bodyPr/>
                    <a:lstStyle/>
                    <a:p>
                      <a:pPr algn="ctr"/>
                      <a:r>
                        <a:rPr lang="ru-RU" sz="1800" b="1" i="1" dirty="0" smtClean="0"/>
                        <a:t>753 715,2</a:t>
                      </a:r>
                      <a:endParaRPr lang="ru-RU" sz="1800" b="1" i="1" dirty="0"/>
                    </a:p>
                  </a:txBody>
                  <a:tcPr anchor="ctr"/>
                </a:tc>
                <a:tc>
                  <a:txBody>
                    <a:bodyPr/>
                    <a:lstStyle/>
                    <a:p>
                      <a:pPr algn="ctr"/>
                      <a:r>
                        <a:rPr lang="ru-RU" sz="1800" b="1" i="1" dirty="0" smtClean="0"/>
                        <a:t>745 283,3</a:t>
                      </a:r>
                      <a:endParaRPr lang="ru-RU" sz="1800" b="1" i="1" dirty="0"/>
                    </a:p>
                  </a:txBody>
                  <a:tcPr anchor="ctr"/>
                </a:tc>
                <a:tc>
                  <a:txBody>
                    <a:bodyPr/>
                    <a:lstStyle/>
                    <a:p>
                      <a:pPr algn="ctr"/>
                      <a:r>
                        <a:rPr lang="ru-RU" sz="1800" b="1" i="1" dirty="0" smtClean="0"/>
                        <a:t>98,88%</a:t>
                      </a:r>
                      <a:endParaRPr lang="ru-RU" sz="1800" b="1" i="1" dirty="0"/>
                    </a:p>
                  </a:txBody>
                  <a:tcPr anchor="ctr"/>
                </a:tc>
              </a:tr>
            </a:tbl>
          </a:graphicData>
        </a:graphic>
      </p:graphicFrame>
      <p:sp>
        <p:nvSpPr>
          <p:cNvPr id="5" name="Объект 2"/>
          <p:cNvSpPr txBox="1">
            <a:spLocks/>
          </p:cNvSpPr>
          <p:nvPr/>
        </p:nvSpPr>
        <p:spPr>
          <a:xfrm>
            <a:off x="2905472" y="980728"/>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4976799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97768"/>
            <a:ext cx="8229600" cy="782960"/>
          </a:xfrm>
        </p:spPr>
        <p:txBody>
          <a:bodyPr>
            <a:normAutofit/>
          </a:bodyPr>
          <a:lstStyle/>
          <a:p>
            <a:r>
              <a:rPr lang="ru-RU" sz="2400" dirty="0" smtClean="0"/>
              <a:t>4.7. </a:t>
            </a:r>
            <a:r>
              <a:rPr lang="ru-RU" sz="2400" dirty="0"/>
              <a:t>Расходы районного бюджета на </a:t>
            </a:r>
            <a:r>
              <a:rPr lang="ru-RU" sz="2400" dirty="0" smtClean="0"/>
              <a:t>культуру и кинематографию </a:t>
            </a:r>
            <a:r>
              <a:rPr lang="ru-RU" sz="2400" dirty="0"/>
              <a:t>в 2016 году</a:t>
            </a:r>
          </a:p>
        </p:txBody>
      </p:sp>
      <p:graphicFrame>
        <p:nvGraphicFramePr>
          <p:cNvPr id="4" name="Таблица 3"/>
          <p:cNvGraphicFramePr>
            <a:graphicFrameLocks noGrp="1"/>
          </p:cNvGraphicFramePr>
          <p:nvPr>
            <p:extLst>
              <p:ext uri="{D42A27DB-BD31-4B8C-83A1-F6EECF244321}">
                <p14:modId xmlns:p14="http://schemas.microsoft.com/office/powerpoint/2010/main" val="2532194634"/>
              </p:ext>
            </p:extLst>
          </p:nvPr>
        </p:nvGraphicFramePr>
        <p:xfrm>
          <a:off x="395535" y="1336480"/>
          <a:ext cx="8352930" cy="4030481"/>
        </p:xfrm>
        <a:graphic>
          <a:graphicData uri="http://schemas.openxmlformats.org/drawingml/2006/table">
            <a:tbl>
              <a:tblPr firstRow="1" bandRow="1">
                <a:tableStyleId>{5C22544A-7EE6-4342-B048-85BDC9FD1C3A}</a:tableStyleId>
              </a:tblPr>
              <a:tblGrid>
                <a:gridCol w="4352935"/>
                <a:gridCol w="1479714"/>
                <a:gridCol w="1520282"/>
                <a:gridCol w="999999"/>
              </a:tblGrid>
              <a:tr h="774601">
                <a:tc>
                  <a:txBody>
                    <a:bodyPr/>
                    <a:lstStyle/>
                    <a:p>
                      <a:pPr algn="ctr"/>
                      <a:r>
                        <a:rPr lang="ru-RU" sz="1200" b="1" dirty="0" smtClean="0"/>
                        <a:t>Виды расходов</a:t>
                      </a:r>
                      <a:endParaRPr lang="ru-RU" sz="1200" b="1" dirty="0"/>
                    </a:p>
                  </a:txBody>
                  <a:tcPr anchor="ctr">
                    <a:solidFill>
                      <a:schemeClr val="bg2">
                        <a:lumMod val="50000"/>
                      </a:schemeClr>
                    </a:solidFill>
                  </a:tcPr>
                </a:tc>
                <a:tc>
                  <a:txBody>
                    <a:bodyPr/>
                    <a:lstStyle/>
                    <a:p>
                      <a:pPr algn="ctr"/>
                      <a:r>
                        <a:rPr lang="ru-RU" sz="1200" b="1" dirty="0" smtClean="0"/>
                        <a:t>План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643414">
                <a:tc>
                  <a:txBody>
                    <a:bodyPr/>
                    <a:lstStyle/>
                    <a:p>
                      <a:pPr algn="l"/>
                      <a:r>
                        <a:rPr kumimoji="0" lang="ru-RU" sz="1400" b="1" kern="1200" dirty="0" smtClean="0">
                          <a:solidFill>
                            <a:schemeClr val="dk1"/>
                          </a:solidFill>
                          <a:effectLst/>
                          <a:latin typeface="+mn-lt"/>
                          <a:ea typeface="+mn-ea"/>
                          <a:cs typeface="+mn-cs"/>
                        </a:rPr>
                        <a:t>Культура</a:t>
                      </a:r>
                      <a:endParaRPr lang="ru-RU" sz="1400" b="1" dirty="0">
                        <a:latin typeface="+mn-lt"/>
                      </a:endParaRPr>
                    </a:p>
                  </a:txBody>
                  <a:tcPr anchor="ctr"/>
                </a:tc>
                <a:tc>
                  <a:txBody>
                    <a:bodyPr/>
                    <a:lstStyle/>
                    <a:p>
                      <a:pPr algn="ctr"/>
                      <a:r>
                        <a:rPr lang="ru-RU" sz="1600" i="1" dirty="0" smtClean="0"/>
                        <a:t>57 450,7</a:t>
                      </a:r>
                      <a:endParaRPr lang="ru-RU" sz="1600" i="1" dirty="0"/>
                    </a:p>
                  </a:txBody>
                  <a:tcPr anchor="ctr"/>
                </a:tc>
                <a:tc>
                  <a:txBody>
                    <a:bodyPr/>
                    <a:lstStyle/>
                    <a:p>
                      <a:pPr algn="ctr"/>
                      <a:r>
                        <a:rPr lang="ru-RU" sz="1600" i="1" dirty="0" smtClean="0"/>
                        <a:t>57 321,1</a:t>
                      </a:r>
                      <a:endParaRPr lang="ru-RU" sz="1600" i="1" dirty="0"/>
                    </a:p>
                  </a:txBody>
                  <a:tcPr anchor="ctr"/>
                </a:tc>
                <a:tc>
                  <a:txBody>
                    <a:bodyPr/>
                    <a:lstStyle/>
                    <a:p>
                      <a:pPr algn="ctr"/>
                      <a:endParaRPr lang="ru-RU" sz="1600" i="1" dirty="0" smtClean="0"/>
                    </a:p>
                    <a:p>
                      <a:pPr algn="ctr"/>
                      <a:endParaRPr lang="ru-RU" sz="1600" i="1" dirty="0" smtClean="0"/>
                    </a:p>
                    <a:p>
                      <a:pPr algn="ctr"/>
                      <a:r>
                        <a:rPr lang="ru-RU" sz="1600" i="1" dirty="0" smtClean="0"/>
                        <a:t>99,77%</a:t>
                      </a:r>
                    </a:p>
                    <a:p>
                      <a:pPr algn="ctr"/>
                      <a:endParaRPr lang="ru-RU" sz="1600" i="1" dirty="0" smtClean="0"/>
                    </a:p>
                    <a:p>
                      <a:pPr algn="ctr"/>
                      <a:endParaRPr lang="ru-RU" sz="1600" i="1" dirty="0"/>
                    </a:p>
                  </a:txBody>
                  <a:tcPr anchor="ctr"/>
                </a:tc>
              </a:tr>
              <a:tr h="643414">
                <a:tc>
                  <a:txBody>
                    <a:bodyPr/>
                    <a:lstStyle/>
                    <a:p>
                      <a:pPr algn="l"/>
                      <a:r>
                        <a:rPr kumimoji="0" lang="ru-RU" sz="1400" b="1" kern="1200" dirty="0" smtClean="0">
                          <a:solidFill>
                            <a:schemeClr val="dk1"/>
                          </a:solidFill>
                          <a:effectLst/>
                          <a:latin typeface="+mn-lt"/>
                          <a:ea typeface="+mn-ea"/>
                          <a:cs typeface="+mn-cs"/>
                        </a:rPr>
                        <a:t>Другие вопросы в области культуры, кинематографии</a:t>
                      </a:r>
                      <a:endParaRPr lang="ru-RU" sz="1400" b="1" dirty="0"/>
                    </a:p>
                  </a:txBody>
                  <a:tcPr anchor="ctr"/>
                </a:tc>
                <a:tc>
                  <a:txBody>
                    <a:bodyPr/>
                    <a:lstStyle/>
                    <a:p>
                      <a:pPr algn="ctr"/>
                      <a:r>
                        <a:rPr lang="ru-RU" sz="1600" i="1" dirty="0" smtClean="0"/>
                        <a:t>5 976,2</a:t>
                      </a:r>
                      <a:endParaRPr lang="ru-RU" sz="1600" i="1" dirty="0"/>
                    </a:p>
                  </a:txBody>
                  <a:tcPr anchor="ctr"/>
                </a:tc>
                <a:tc>
                  <a:txBody>
                    <a:bodyPr/>
                    <a:lstStyle/>
                    <a:p>
                      <a:pPr algn="ctr"/>
                      <a:r>
                        <a:rPr lang="ru-RU" sz="1600" i="1" dirty="0" smtClean="0"/>
                        <a:t>5 855,8</a:t>
                      </a:r>
                      <a:endParaRPr lang="ru-RU" sz="1600" i="1" dirty="0"/>
                    </a:p>
                  </a:txBody>
                  <a:tcPr anchor="ctr"/>
                </a:tc>
                <a:tc>
                  <a:txBody>
                    <a:bodyPr/>
                    <a:lstStyle/>
                    <a:p>
                      <a:pPr algn="ctr"/>
                      <a:endParaRPr lang="ru-RU" sz="1600" i="1" dirty="0" smtClean="0"/>
                    </a:p>
                    <a:p>
                      <a:pPr algn="ctr"/>
                      <a:endParaRPr lang="ru-RU" sz="1600" i="1" dirty="0" smtClean="0"/>
                    </a:p>
                    <a:p>
                      <a:pPr algn="ctr"/>
                      <a:r>
                        <a:rPr lang="ru-RU" sz="1600" i="1" dirty="0" smtClean="0"/>
                        <a:t>97,99%</a:t>
                      </a:r>
                    </a:p>
                    <a:p>
                      <a:pPr algn="ctr"/>
                      <a:endParaRPr lang="ru-RU" sz="1600" i="1" dirty="0" smtClean="0"/>
                    </a:p>
                    <a:p>
                      <a:pPr algn="ctr"/>
                      <a:endParaRPr lang="ru-RU" sz="1600" i="1" dirty="0"/>
                    </a:p>
                  </a:txBody>
                  <a:tcPr anchor="ctr"/>
                </a:tc>
              </a:tr>
              <a:tr h="634600">
                <a:tc>
                  <a:txBody>
                    <a:bodyPr/>
                    <a:lstStyle/>
                    <a:p>
                      <a:pPr algn="r"/>
                      <a:r>
                        <a:rPr lang="ru-RU" sz="1800" b="1" dirty="0" smtClean="0"/>
                        <a:t>ВСЕГО</a:t>
                      </a:r>
                      <a:endParaRPr lang="ru-RU" sz="1800" b="1" dirty="0"/>
                    </a:p>
                  </a:txBody>
                  <a:tcPr anchor="ctr"/>
                </a:tc>
                <a:tc>
                  <a:txBody>
                    <a:bodyPr/>
                    <a:lstStyle/>
                    <a:p>
                      <a:pPr algn="ctr"/>
                      <a:r>
                        <a:rPr lang="ru-RU" sz="1800" b="1" i="1" dirty="0" smtClean="0"/>
                        <a:t>63 426,9</a:t>
                      </a:r>
                      <a:endParaRPr lang="ru-RU" sz="1800" b="1" i="1" dirty="0"/>
                    </a:p>
                  </a:txBody>
                  <a:tcPr anchor="ctr"/>
                </a:tc>
                <a:tc>
                  <a:txBody>
                    <a:bodyPr/>
                    <a:lstStyle/>
                    <a:p>
                      <a:pPr algn="ctr"/>
                      <a:r>
                        <a:rPr lang="ru-RU" sz="1800" b="1" i="1" dirty="0" smtClean="0"/>
                        <a:t>63 176,9</a:t>
                      </a:r>
                      <a:endParaRPr lang="ru-RU" sz="1800" b="1" i="1" dirty="0"/>
                    </a:p>
                  </a:txBody>
                  <a:tcPr anchor="ctr"/>
                </a:tc>
                <a:tc>
                  <a:txBody>
                    <a:bodyPr/>
                    <a:lstStyle/>
                    <a:p>
                      <a:pPr algn="ctr"/>
                      <a:r>
                        <a:rPr lang="ru-RU" sz="1800" b="1" i="1" dirty="0" smtClean="0"/>
                        <a:t>99,61%</a:t>
                      </a:r>
                      <a:endParaRPr lang="ru-RU" sz="1800" b="1" i="1" dirty="0"/>
                    </a:p>
                  </a:txBody>
                  <a:tcPr anchor="ctr"/>
                </a:tc>
              </a:tr>
            </a:tbl>
          </a:graphicData>
        </a:graphic>
      </p:graphicFrame>
      <p:sp>
        <p:nvSpPr>
          <p:cNvPr id="5" name="Объект 2"/>
          <p:cNvSpPr txBox="1">
            <a:spLocks/>
          </p:cNvSpPr>
          <p:nvPr/>
        </p:nvSpPr>
        <p:spPr>
          <a:xfrm>
            <a:off x="2905472" y="980728"/>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24832140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926976"/>
          </a:xfrm>
        </p:spPr>
        <p:txBody>
          <a:bodyPr>
            <a:normAutofit/>
          </a:bodyPr>
          <a:lstStyle/>
          <a:p>
            <a:r>
              <a:rPr lang="ru-RU" sz="2400" dirty="0" smtClean="0"/>
              <a:t>4.8. </a:t>
            </a:r>
            <a:r>
              <a:rPr lang="ru-RU" sz="2400" dirty="0"/>
              <a:t>Расходы районного бюджета на </a:t>
            </a:r>
            <a:r>
              <a:rPr lang="ru-RU" sz="2400" dirty="0" smtClean="0"/>
              <a:t>социальную политику </a:t>
            </a:r>
            <a:r>
              <a:rPr lang="ru-RU" sz="2400" dirty="0"/>
              <a:t>в 2016 году</a:t>
            </a:r>
          </a:p>
        </p:txBody>
      </p:sp>
      <p:graphicFrame>
        <p:nvGraphicFramePr>
          <p:cNvPr id="4" name="Таблица 3"/>
          <p:cNvGraphicFramePr>
            <a:graphicFrameLocks noGrp="1"/>
          </p:cNvGraphicFramePr>
          <p:nvPr>
            <p:extLst>
              <p:ext uri="{D42A27DB-BD31-4B8C-83A1-F6EECF244321}">
                <p14:modId xmlns:p14="http://schemas.microsoft.com/office/powerpoint/2010/main" val="2036779952"/>
              </p:ext>
            </p:extLst>
          </p:nvPr>
        </p:nvGraphicFramePr>
        <p:xfrm>
          <a:off x="395535" y="1336480"/>
          <a:ext cx="8352930" cy="4030481"/>
        </p:xfrm>
        <a:graphic>
          <a:graphicData uri="http://schemas.openxmlformats.org/drawingml/2006/table">
            <a:tbl>
              <a:tblPr firstRow="1" bandRow="1">
                <a:tableStyleId>{5C22544A-7EE6-4342-B048-85BDC9FD1C3A}</a:tableStyleId>
              </a:tblPr>
              <a:tblGrid>
                <a:gridCol w="4352935"/>
                <a:gridCol w="1479714"/>
                <a:gridCol w="1520282"/>
                <a:gridCol w="999999"/>
              </a:tblGrid>
              <a:tr h="774601">
                <a:tc>
                  <a:txBody>
                    <a:bodyPr/>
                    <a:lstStyle/>
                    <a:p>
                      <a:pPr algn="ctr"/>
                      <a:r>
                        <a:rPr lang="ru-RU" sz="1200" b="1" dirty="0" smtClean="0"/>
                        <a:t>Виды расходов</a:t>
                      </a:r>
                      <a:endParaRPr lang="ru-RU" sz="1200" b="1" dirty="0"/>
                    </a:p>
                  </a:txBody>
                  <a:tcPr anchor="ctr">
                    <a:solidFill>
                      <a:schemeClr val="bg2">
                        <a:lumMod val="50000"/>
                      </a:schemeClr>
                    </a:solidFill>
                  </a:tcPr>
                </a:tc>
                <a:tc>
                  <a:txBody>
                    <a:bodyPr/>
                    <a:lstStyle/>
                    <a:p>
                      <a:pPr algn="ctr"/>
                      <a:r>
                        <a:rPr lang="ru-RU" sz="1200" b="1" dirty="0" smtClean="0"/>
                        <a:t>План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643414">
                <a:tc>
                  <a:txBody>
                    <a:bodyPr/>
                    <a:lstStyle/>
                    <a:p>
                      <a:pPr algn="l"/>
                      <a:r>
                        <a:rPr kumimoji="0" lang="ru-RU" sz="1400" b="1" kern="1200" dirty="0" smtClean="0">
                          <a:solidFill>
                            <a:schemeClr val="dk1"/>
                          </a:solidFill>
                          <a:effectLst/>
                          <a:latin typeface="+mn-lt"/>
                          <a:ea typeface="+mn-ea"/>
                          <a:cs typeface="+mn-cs"/>
                        </a:rPr>
                        <a:t>Социальное обеспечение населения</a:t>
                      </a:r>
                      <a:endParaRPr lang="ru-RU" sz="1400" b="1" dirty="0">
                        <a:latin typeface="+mn-lt"/>
                      </a:endParaRPr>
                    </a:p>
                  </a:txBody>
                  <a:tcPr anchor="ctr"/>
                </a:tc>
                <a:tc>
                  <a:txBody>
                    <a:bodyPr/>
                    <a:lstStyle/>
                    <a:p>
                      <a:pPr algn="ctr"/>
                      <a:r>
                        <a:rPr lang="ru-RU" sz="1600" i="1" dirty="0" smtClean="0"/>
                        <a:t>10 363</a:t>
                      </a:r>
                      <a:endParaRPr lang="ru-RU" sz="1600" i="1" dirty="0"/>
                    </a:p>
                  </a:txBody>
                  <a:tcPr anchor="ctr"/>
                </a:tc>
                <a:tc>
                  <a:txBody>
                    <a:bodyPr/>
                    <a:lstStyle/>
                    <a:p>
                      <a:pPr algn="ctr"/>
                      <a:r>
                        <a:rPr lang="ru-RU" sz="1600" i="1" dirty="0" smtClean="0"/>
                        <a:t>10 352,8</a:t>
                      </a:r>
                      <a:endParaRPr lang="ru-RU" sz="1600" i="1" dirty="0"/>
                    </a:p>
                  </a:txBody>
                  <a:tcPr anchor="ctr"/>
                </a:tc>
                <a:tc>
                  <a:txBody>
                    <a:bodyPr/>
                    <a:lstStyle/>
                    <a:p>
                      <a:pPr algn="ctr"/>
                      <a:endParaRPr lang="ru-RU" sz="1600" i="1" dirty="0" smtClean="0"/>
                    </a:p>
                    <a:p>
                      <a:pPr algn="ctr"/>
                      <a:endParaRPr lang="ru-RU" sz="1600" i="1" dirty="0" smtClean="0"/>
                    </a:p>
                    <a:p>
                      <a:pPr algn="ctr"/>
                      <a:r>
                        <a:rPr lang="ru-RU" sz="1600" i="1" dirty="0" smtClean="0"/>
                        <a:t>99,9%</a:t>
                      </a:r>
                    </a:p>
                    <a:p>
                      <a:pPr algn="ctr"/>
                      <a:endParaRPr lang="ru-RU" sz="1600" i="1" dirty="0" smtClean="0"/>
                    </a:p>
                    <a:p>
                      <a:pPr algn="ctr"/>
                      <a:endParaRPr lang="ru-RU" sz="1600" i="1" dirty="0"/>
                    </a:p>
                  </a:txBody>
                  <a:tcPr anchor="ctr"/>
                </a:tc>
              </a:tr>
              <a:tr h="643414">
                <a:tc>
                  <a:txBody>
                    <a:bodyPr/>
                    <a:lstStyle/>
                    <a:p>
                      <a:pPr algn="l"/>
                      <a:r>
                        <a:rPr kumimoji="0" lang="ru-RU" sz="1400" b="1" kern="1200" dirty="0" smtClean="0">
                          <a:solidFill>
                            <a:schemeClr val="dk1"/>
                          </a:solidFill>
                          <a:effectLst/>
                          <a:latin typeface="+mn-lt"/>
                          <a:ea typeface="+mn-ea"/>
                          <a:cs typeface="+mn-cs"/>
                        </a:rPr>
                        <a:t>Охрана семьи и детства</a:t>
                      </a:r>
                      <a:endParaRPr lang="ru-RU" sz="1400" b="1" dirty="0"/>
                    </a:p>
                  </a:txBody>
                  <a:tcPr anchor="ctr"/>
                </a:tc>
                <a:tc>
                  <a:txBody>
                    <a:bodyPr/>
                    <a:lstStyle/>
                    <a:p>
                      <a:pPr algn="ctr"/>
                      <a:r>
                        <a:rPr lang="ru-RU" sz="1600" i="1" dirty="0" smtClean="0"/>
                        <a:t>45 689,5</a:t>
                      </a:r>
                      <a:endParaRPr lang="ru-RU" sz="1600" i="1" dirty="0"/>
                    </a:p>
                  </a:txBody>
                  <a:tcPr anchor="ctr"/>
                </a:tc>
                <a:tc>
                  <a:txBody>
                    <a:bodyPr/>
                    <a:lstStyle/>
                    <a:p>
                      <a:pPr algn="ctr"/>
                      <a:r>
                        <a:rPr lang="ru-RU" sz="1600" i="1" dirty="0" smtClean="0"/>
                        <a:t>45 614</a:t>
                      </a:r>
                      <a:endParaRPr lang="ru-RU" sz="1600" i="1" dirty="0"/>
                    </a:p>
                  </a:txBody>
                  <a:tcPr anchor="ctr"/>
                </a:tc>
                <a:tc>
                  <a:txBody>
                    <a:bodyPr/>
                    <a:lstStyle/>
                    <a:p>
                      <a:pPr algn="ctr"/>
                      <a:endParaRPr lang="ru-RU" sz="1600" i="1" dirty="0" smtClean="0"/>
                    </a:p>
                    <a:p>
                      <a:pPr algn="ctr"/>
                      <a:endParaRPr lang="ru-RU" sz="1600" i="1" dirty="0" smtClean="0"/>
                    </a:p>
                    <a:p>
                      <a:pPr algn="ctr"/>
                      <a:r>
                        <a:rPr lang="ru-RU" sz="1600" i="1" dirty="0" smtClean="0"/>
                        <a:t>99,83%</a:t>
                      </a:r>
                    </a:p>
                    <a:p>
                      <a:pPr algn="ctr"/>
                      <a:endParaRPr lang="ru-RU" sz="1600" i="1" dirty="0" smtClean="0"/>
                    </a:p>
                    <a:p>
                      <a:pPr algn="ctr"/>
                      <a:endParaRPr lang="ru-RU" sz="1600" i="1" dirty="0"/>
                    </a:p>
                  </a:txBody>
                  <a:tcPr anchor="ctr"/>
                </a:tc>
              </a:tr>
              <a:tr h="634600">
                <a:tc>
                  <a:txBody>
                    <a:bodyPr/>
                    <a:lstStyle/>
                    <a:p>
                      <a:pPr algn="r"/>
                      <a:r>
                        <a:rPr lang="ru-RU" sz="1800" b="1" dirty="0" smtClean="0"/>
                        <a:t>ВСЕГО</a:t>
                      </a:r>
                      <a:endParaRPr lang="ru-RU" sz="1800" b="1" dirty="0"/>
                    </a:p>
                  </a:txBody>
                  <a:tcPr anchor="ctr"/>
                </a:tc>
                <a:tc>
                  <a:txBody>
                    <a:bodyPr/>
                    <a:lstStyle/>
                    <a:p>
                      <a:pPr algn="ctr"/>
                      <a:r>
                        <a:rPr lang="ru-RU" sz="1800" b="1" i="1" dirty="0" smtClean="0"/>
                        <a:t>56 052,5</a:t>
                      </a:r>
                      <a:endParaRPr lang="ru-RU" sz="1800" b="1" i="1" dirty="0"/>
                    </a:p>
                  </a:txBody>
                  <a:tcPr anchor="ctr"/>
                </a:tc>
                <a:tc>
                  <a:txBody>
                    <a:bodyPr/>
                    <a:lstStyle/>
                    <a:p>
                      <a:pPr algn="ctr"/>
                      <a:r>
                        <a:rPr lang="ru-RU" sz="1800" b="1" i="1" dirty="0" smtClean="0"/>
                        <a:t>55</a:t>
                      </a:r>
                      <a:r>
                        <a:rPr lang="ru-RU" sz="1800" b="1" i="1" baseline="0" dirty="0" smtClean="0"/>
                        <a:t> 966,8</a:t>
                      </a:r>
                      <a:endParaRPr lang="ru-RU" sz="1800" b="1" i="1" dirty="0"/>
                    </a:p>
                  </a:txBody>
                  <a:tcPr anchor="ctr"/>
                </a:tc>
                <a:tc>
                  <a:txBody>
                    <a:bodyPr/>
                    <a:lstStyle/>
                    <a:p>
                      <a:pPr algn="ctr"/>
                      <a:r>
                        <a:rPr lang="ru-RU" sz="1800" b="1" i="1" dirty="0" smtClean="0"/>
                        <a:t>99,85%</a:t>
                      </a:r>
                      <a:endParaRPr lang="ru-RU" sz="1800" b="1" i="1" dirty="0"/>
                    </a:p>
                  </a:txBody>
                  <a:tcPr anchor="ctr"/>
                </a:tc>
              </a:tr>
            </a:tbl>
          </a:graphicData>
        </a:graphic>
      </p:graphicFrame>
      <p:sp>
        <p:nvSpPr>
          <p:cNvPr id="5" name="Объект 2"/>
          <p:cNvSpPr txBox="1">
            <a:spLocks/>
          </p:cNvSpPr>
          <p:nvPr/>
        </p:nvSpPr>
        <p:spPr>
          <a:xfrm>
            <a:off x="2905472" y="980728"/>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1724327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926976"/>
          </a:xfrm>
        </p:spPr>
        <p:txBody>
          <a:bodyPr>
            <a:normAutofit/>
          </a:bodyPr>
          <a:lstStyle/>
          <a:p>
            <a:r>
              <a:rPr lang="en-US" sz="2400" dirty="0" smtClean="0"/>
              <a:t>1.</a:t>
            </a:r>
            <a:r>
              <a:rPr lang="ru-RU" sz="2400" dirty="0" smtClean="0"/>
              <a:t>2. Итоги реализации бюджетной политики в Каргасокском районе в 2016 году</a:t>
            </a:r>
            <a:endParaRPr lang="ru-RU" sz="2400" dirty="0"/>
          </a:p>
        </p:txBody>
      </p:sp>
      <p:sp>
        <p:nvSpPr>
          <p:cNvPr id="6" name="Объект 5"/>
          <p:cNvSpPr>
            <a:spLocks noGrp="1"/>
          </p:cNvSpPr>
          <p:nvPr>
            <p:ph idx="1"/>
          </p:nvPr>
        </p:nvSpPr>
        <p:spPr>
          <a:xfrm>
            <a:off x="251520" y="980728"/>
            <a:ext cx="8640960" cy="5400600"/>
          </a:xfrm>
          <a:solidFill>
            <a:schemeClr val="accent2">
              <a:lumMod val="20000"/>
              <a:lumOff val="80000"/>
            </a:schemeClr>
          </a:solidFill>
        </p:spPr>
        <p:txBody>
          <a:bodyPr>
            <a:noAutofit/>
          </a:bodyPr>
          <a:lstStyle/>
          <a:p>
            <a:pPr marL="0" indent="0" algn="just">
              <a:spcAft>
                <a:spcPts val="600"/>
              </a:spcAft>
              <a:buNone/>
            </a:pPr>
            <a:r>
              <a:rPr lang="ru-RU" sz="1300" b="1" dirty="0">
                <a:solidFill>
                  <a:schemeClr val="bg2">
                    <a:lumMod val="25000"/>
                  </a:schemeClr>
                </a:solidFill>
              </a:rPr>
              <a:t>Основную цель проводимой в районе бюджетной политики ( обеспечение сбалансированности и устойчивости местных бюджетов) можно считать достигнутой:  </a:t>
            </a:r>
            <a:endParaRPr lang="ru-RU" sz="1300" dirty="0">
              <a:solidFill>
                <a:schemeClr val="bg2">
                  <a:lumMod val="25000"/>
                </a:schemeClr>
              </a:solidFill>
            </a:endParaRPr>
          </a:p>
          <a:p>
            <a:pPr marL="0" indent="0" algn="just">
              <a:spcAft>
                <a:spcPts val="600"/>
              </a:spcAft>
              <a:buNone/>
            </a:pPr>
            <a:r>
              <a:rPr lang="ru-RU" sz="1300" b="1" dirty="0" smtClean="0">
                <a:solidFill>
                  <a:schemeClr val="bg2">
                    <a:lumMod val="25000"/>
                  </a:schemeClr>
                </a:solidFill>
              </a:rPr>
              <a:t>Полученные </a:t>
            </a:r>
            <a:r>
              <a:rPr lang="ru-RU" sz="1300" b="1" dirty="0">
                <a:solidFill>
                  <a:schemeClr val="bg2">
                    <a:lumMod val="25000"/>
                  </a:schemeClr>
                </a:solidFill>
              </a:rPr>
              <a:t>доходы консолидированного бюджета Каргасокского района в размере 1 328,7 млн</a:t>
            </a:r>
            <a:r>
              <a:rPr lang="ru-RU" sz="1300" b="1" dirty="0" smtClean="0">
                <a:solidFill>
                  <a:schemeClr val="bg2">
                    <a:lumMod val="25000"/>
                  </a:schemeClr>
                </a:solidFill>
              </a:rPr>
              <a:t>.</a:t>
            </a:r>
            <a:r>
              <a:rPr lang="en-US" sz="1300" b="1" dirty="0" smtClean="0">
                <a:solidFill>
                  <a:schemeClr val="bg2">
                    <a:lumMod val="25000"/>
                  </a:schemeClr>
                </a:solidFill>
              </a:rPr>
              <a:t> </a:t>
            </a:r>
            <a:r>
              <a:rPr lang="ru-RU" sz="1300" b="1" dirty="0" smtClean="0">
                <a:solidFill>
                  <a:schemeClr val="bg2">
                    <a:lumMod val="25000"/>
                  </a:schemeClr>
                </a:solidFill>
              </a:rPr>
              <a:t>рублей </a:t>
            </a:r>
            <a:r>
              <a:rPr lang="ru-RU" sz="1300" b="1" dirty="0">
                <a:solidFill>
                  <a:schemeClr val="bg2">
                    <a:lumMod val="25000"/>
                  </a:schemeClr>
                </a:solidFill>
              </a:rPr>
              <a:t>и имеющиеся на 1.01.2016 г остатки бюджетных средств позволили обеспечить расходы консолидированного бюджета в размере 1 350,2 млн</a:t>
            </a:r>
            <a:r>
              <a:rPr lang="ru-RU" sz="1300" b="1" dirty="0" smtClean="0">
                <a:solidFill>
                  <a:schemeClr val="bg2">
                    <a:lumMod val="25000"/>
                  </a:schemeClr>
                </a:solidFill>
              </a:rPr>
              <a:t>.</a:t>
            </a:r>
            <a:r>
              <a:rPr lang="en-US" sz="1300" b="1" dirty="0" smtClean="0">
                <a:solidFill>
                  <a:schemeClr val="bg2">
                    <a:lumMod val="25000"/>
                  </a:schemeClr>
                </a:solidFill>
              </a:rPr>
              <a:t> </a:t>
            </a:r>
            <a:r>
              <a:rPr lang="ru-RU" sz="1300" b="1" dirty="0" smtClean="0">
                <a:solidFill>
                  <a:schemeClr val="bg2">
                    <a:lumMod val="25000"/>
                  </a:schemeClr>
                </a:solidFill>
              </a:rPr>
              <a:t>рублей </a:t>
            </a:r>
            <a:r>
              <a:rPr lang="ru-RU" sz="1300" b="1" dirty="0">
                <a:solidFill>
                  <a:schemeClr val="bg2">
                    <a:lumMod val="25000"/>
                  </a:schemeClr>
                </a:solidFill>
              </a:rPr>
              <a:t>и иметь  остаток средств на 2017 год.</a:t>
            </a:r>
            <a:endParaRPr lang="ru-RU" sz="1300" dirty="0">
              <a:solidFill>
                <a:schemeClr val="bg2">
                  <a:lumMod val="25000"/>
                </a:schemeClr>
              </a:solidFill>
            </a:endParaRPr>
          </a:p>
          <a:p>
            <a:pPr marL="0" indent="0" algn="just">
              <a:spcAft>
                <a:spcPts val="600"/>
              </a:spcAft>
              <a:buNone/>
            </a:pPr>
            <a:r>
              <a:rPr lang="ru-RU" sz="1300" b="1" dirty="0" smtClean="0">
                <a:solidFill>
                  <a:schemeClr val="bg2">
                    <a:lumMod val="25000"/>
                  </a:schemeClr>
                </a:solidFill>
              </a:rPr>
              <a:t>Несмотря </a:t>
            </a:r>
            <a:r>
              <a:rPr lang="ru-RU" sz="1300" b="1" dirty="0">
                <a:solidFill>
                  <a:schemeClr val="bg2">
                    <a:lumMod val="25000"/>
                  </a:schemeClr>
                </a:solidFill>
              </a:rPr>
              <a:t>на значительное снижение налоговых и неналоговых доходов по сравнению с 2013 годом (когда был достигнут максимум по доходам)  общий размер доходов и расходы растут из года в год.</a:t>
            </a:r>
            <a:endParaRPr lang="ru-RU" sz="1300" dirty="0">
              <a:solidFill>
                <a:schemeClr val="bg2">
                  <a:lumMod val="25000"/>
                </a:schemeClr>
              </a:solidFill>
            </a:endParaRPr>
          </a:p>
          <a:p>
            <a:pPr marL="0" indent="0" algn="just">
              <a:spcAft>
                <a:spcPts val="600"/>
              </a:spcAft>
              <a:buNone/>
            </a:pPr>
            <a:r>
              <a:rPr lang="ru-RU" sz="1300" b="1" dirty="0" smtClean="0">
                <a:solidFill>
                  <a:schemeClr val="bg2">
                    <a:lumMod val="25000"/>
                  </a:schemeClr>
                </a:solidFill>
              </a:rPr>
              <a:t>Принимаемые </a:t>
            </a:r>
            <a:r>
              <a:rPr lang="ru-RU" sz="1300" b="1" dirty="0">
                <a:solidFill>
                  <a:schemeClr val="bg2">
                    <a:lumMod val="25000"/>
                  </a:schemeClr>
                </a:solidFill>
              </a:rPr>
              <a:t>меры по оптимизации бюджетных расходов позволяют району не иметь просроченной задолженности по исполнению своих обязательств и муниципального долга.</a:t>
            </a:r>
            <a:endParaRPr lang="ru-RU" sz="1300" dirty="0">
              <a:solidFill>
                <a:schemeClr val="bg2">
                  <a:lumMod val="25000"/>
                </a:schemeClr>
              </a:solidFill>
            </a:endParaRPr>
          </a:p>
          <a:p>
            <a:pPr marL="0" indent="0" algn="just">
              <a:spcAft>
                <a:spcPts val="600"/>
              </a:spcAft>
              <a:buNone/>
            </a:pPr>
            <a:r>
              <a:rPr lang="ru-RU" sz="1300" b="1" dirty="0" smtClean="0">
                <a:solidFill>
                  <a:schemeClr val="bg2">
                    <a:lumMod val="25000"/>
                  </a:schemeClr>
                </a:solidFill>
              </a:rPr>
              <a:t>В </a:t>
            </a:r>
            <a:r>
              <a:rPr lang="ru-RU" sz="1300" b="1" dirty="0">
                <a:solidFill>
                  <a:schemeClr val="bg2">
                    <a:lumMod val="25000"/>
                  </a:schemeClr>
                </a:solidFill>
              </a:rPr>
              <a:t>2016 году впервые районный бюджет исполнялся в программном формате на основе </a:t>
            </a:r>
            <a:r>
              <a:rPr lang="ru-RU" sz="1300" b="1" dirty="0" smtClean="0">
                <a:solidFill>
                  <a:schemeClr val="bg2">
                    <a:lumMod val="25000"/>
                  </a:schemeClr>
                </a:solidFill>
              </a:rPr>
              <a:t>7 </a:t>
            </a:r>
            <a:r>
              <a:rPr lang="ru-RU" sz="1300" b="1" dirty="0">
                <a:solidFill>
                  <a:schemeClr val="bg2">
                    <a:lumMod val="25000"/>
                  </a:schemeClr>
                </a:solidFill>
              </a:rPr>
              <a:t>муниципальных программ с определением целей, задач, показателей, основных мероприятий по их достижению.</a:t>
            </a:r>
            <a:endParaRPr lang="ru-RU" sz="1300" dirty="0">
              <a:solidFill>
                <a:schemeClr val="bg2">
                  <a:lumMod val="25000"/>
                </a:schemeClr>
              </a:solidFill>
            </a:endParaRPr>
          </a:p>
          <a:p>
            <a:pPr marL="0" indent="0" algn="just">
              <a:spcAft>
                <a:spcPts val="600"/>
              </a:spcAft>
              <a:buNone/>
            </a:pPr>
            <a:r>
              <a:rPr lang="ru-RU" sz="1300" b="1" dirty="0" smtClean="0">
                <a:solidFill>
                  <a:schemeClr val="accent4">
                    <a:lumMod val="50000"/>
                  </a:schemeClr>
                </a:solidFill>
              </a:rPr>
              <a:t>Оценка </a:t>
            </a:r>
            <a:r>
              <a:rPr lang="ru-RU" sz="1300" b="1" dirty="0">
                <a:solidFill>
                  <a:schemeClr val="accent4">
                    <a:lumMod val="50000"/>
                  </a:schemeClr>
                </a:solidFill>
              </a:rPr>
              <a:t>эффективности реализации муниципальных программ в 2016 году показала, </a:t>
            </a:r>
            <a:r>
              <a:rPr lang="ru-RU" sz="1300" b="1" dirty="0" smtClean="0">
                <a:solidFill>
                  <a:schemeClr val="accent4">
                    <a:lumMod val="50000"/>
                  </a:schemeClr>
                </a:solidFill>
              </a:rPr>
              <a:t>что</a:t>
            </a:r>
            <a:r>
              <a:rPr lang="en-US" sz="1300" dirty="0">
                <a:solidFill>
                  <a:schemeClr val="accent4">
                    <a:lumMod val="50000"/>
                  </a:schemeClr>
                </a:solidFill>
              </a:rPr>
              <a:t> </a:t>
            </a:r>
            <a:r>
              <a:rPr lang="ru-RU" sz="1300" dirty="0" smtClean="0">
                <a:solidFill>
                  <a:schemeClr val="accent4">
                    <a:lumMod val="50000"/>
                  </a:schemeClr>
                </a:solidFill>
              </a:rPr>
              <a:t>6 программ из 8 показали достаточную эффективность</a:t>
            </a:r>
            <a:r>
              <a:rPr lang="ru-RU" sz="1300" b="1" dirty="0" smtClean="0">
                <a:solidFill>
                  <a:schemeClr val="accent4">
                    <a:lumMod val="50000"/>
                  </a:schemeClr>
                </a:solidFill>
              </a:rPr>
              <a:t>. Низкий рейтинг 2 программ связан с  недостатками их администрирования.</a:t>
            </a:r>
            <a:endParaRPr lang="ru-RU" sz="1300" dirty="0">
              <a:solidFill>
                <a:schemeClr val="accent4">
                  <a:lumMod val="50000"/>
                </a:schemeClr>
              </a:solidFill>
            </a:endParaRPr>
          </a:p>
          <a:p>
            <a:pPr marL="0" indent="0" algn="just">
              <a:spcAft>
                <a:spcPts val="600"/>
              </a:spcAft>
              <a:buNone/>
            </a:pPr>
            <a:r>
              <a:rPr lang="ru-RU" sz="1300" b="1" dirty="0" smtClean="0">
                <a:solidFill>
                  <a:schemeClr val="bg2">
                    <a:lumMod val="25000"/>
                  </a:schemeClr>
                </a:solidFill>
              </a:rPr>
              <a:t>Показатели </a:t>
            </a:r>
            <a:r>
              <a:rPr lang="ru-RU" sz="1300" b="1" dirty="0">
                <a:solidFill>
                  <a:schemeClr val="bg2">
                    <a:lumMod val="25000"/>
                  </a:schemeClr>
                </a:solidFill>
              </a:rPr>
              <a:t>качества оказываемых муниципальных услуг выполнены в своем большинстве.</a:t>
            </a:r>
            <a:endParaRPr lang="ru-RU" sz="1300" dirty="0">
              <a:solidFill>
                <a:schemeClr val="bg2">
                  <a:lumMod val="25000"/>
                </a:schemeClr>
              </a:solidFill>
            </a:endParaRPr>
          </a:p>
          <a:p>
            <a:pPr marL="0" indent="0" algn="just">
              <a:spcAft>
                <a:spcPts val="600"/>
              </a:spcAft>
              <a:buNone/>
            </a:pPr>
            <a:r>
              <a:rPr lang="ru-RU" sz="1300" b="1" dirty="0" smtClean="0">
                <a:solidFill>
                  <a:schemeClr val="bg2">
                    <a:lumMod val="25000"/>
                  </a:schemeClr>
                </a:solidFill>
              </a:rPr>
              <a:t>Расчет </a:t>
            </a:r>
            <a:r>
              <a:rPr lang="ru-RU" sz="1300" b="1" dirty="0">
                <a:solidFill>
                  <a:schemeClr val="bg2">
                    <a:lumMod val="25000"/>
                  </a:schemeClr>
                </a:solidFill>
              </a:rPr>
              <a:t>финансового обеспечения исполнения муниципальных заданий на основе базовых нормативных затрат перенесен на 2017 год.</a:t>
            </a:r>
            <a:endParaRPr lang="ru-RU" sz="1300" dirty="0">
              <a:solidFill>
                <a:schemeClr val="bg2">
                  <a:lumMod val="25000"/>
                </a:schemeClr>
              </a:solidFill>
            </a:endParaRPr>
          </a:p>
          <a:p>
            <a:pPr marL="0" indent="0" algn="just">
              <a:spcAft>
                <a:spcPts val="600"/>
              </a:spcAft>
              <a:buNone/>
            </a:pPr>
            <a:r>
              <a:rPr lang="ru-RU" sz="1300" b="1" dirty="0" smtClean="0">
                <a:solidFill>
                  <a:schemeClr val="bg2">
                    <a:lumMod val="25000"/>
                  </a:schemeClr>
                </a:solidFill>
              </a:rPr>
              <a:t>Продолжается </a:t>
            </a:r>
            <a:r>
              <a:rPr lang="ru-RU" sz="1300" b="1" dirty="0">
                <a:solidFill>
                  <a:schemeClr val="bg2">
                    <a:lumMod val="25000"/>
                  </a:schemeClr>
                </a:solidFill>
              </a:rPr>
              <a:t>работа по обеспечению открытости и понятности бюджетных процедур.</a:t>
            </a:r>
            <a:endParaRPr lang="ru-RU" sz="1300" dirty="0">
              <a:solidFill>
                <a:schemeClr val="bg2">
                  <a:lumMod val="25000"/>
                </a:schemeClr>
              </a:solidFill>
            </a:endParaRPr>
          </a:p>
          <a:p>
            <a:pPr marL="0" indent="0" algn="just">
              <a:spcAft>
                <a:spcPts val="600"/>
              </a:spcAft>
              <a:buNone/>
            </a:pPr>
            <a:r>
              <a:rPr lang="ru-RU" sz="1300" b="1" dirty="0" smtClean="0">
                <a:solidFill>
                  <a:schemeClr val="bg2">
                    <a:lumMod val="25000"/>
                  </a:schemeClr>
                </a:solidFill>
              </a:rPr>
              <a:t>Работа </a:t>
            </a:r>
            <a:r>
              <a:rPr lang="ru-RU" sz="1300" b="1" dirty="0">
                <a:solidFill>
                  <a:schemeClr val="bg2">
                    <a:lumMod val="25000"/>
                  </a:schemeClr>
                </a:solidFill>
              </a:rPr>
              <a:t>органов внешнего и внутреннего муниципального финансового контроля направлена на выявление и пресечение нарушений  законодательства в процессе решения вопросов местного значения.</a:t>
            </a:r>
            <a:endParaRPr lang="ru-RU" sz="1300" dirty="0">
              <a:solidFill>
                <a:schemeClr val="bg2">
                  <a:lumMod val="25000"/>
                </a:schemeClr>
              </a:solidFill>
            </a:endParaRPr>
          </a:p>
        </p:txBody>
      </p:sp>
    </p:spTree>
    <p:extLst>
      <p:ext uri="{BB962C8B-B14F-4D97-AF65-F5344CB8AC3E}">
        <p14:creationId xmlns:p14="http://schemas.microsoft.com/office/powerpoint/2010/main" val="25791433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1400"/>
            <a:ext cx="8229600" cy="1143000"/>
          </a:xfrm>
        </p:spPr>
        <p:txBody>
          <a:bodyPr>
            <a:normAutofit/>
          </a:bodyPr>
          <a:lstStyle/>
          <a:p>
            <a:r>
              <a:rPr lang="ru-RU" sz="2400" dirty="0" smtClean="0"/>
              <a:t>4.9. </a:t>
            </a:r>
            <a:r>
              <a:rPr lang="ru-RU" sz="2400" dirty="0"/>
              <a:t>Расходы районного бюджета на </a:t>
            </a:r>
            <a:r>
              <a:rPr lang="ru-RU" sz="2400" dirty="0" smtClean="0"/>
              <a:t>физическую культуру и спорт </a:t>
            </a:r>
            <a:r>
              <a:rPr lang="ru-RU" sz="2400" dirty="0"/>
              <a:t>в 2016 году</a:t>
            </a:r>
          </a:p>
        </p:txBody>
      </p:sp>
      <p:graphicFrame>
        <p:nvGraphicFramePr>
          <p:cNvPr id="4" name="Таблица 3"/>
          <p:cNvGraphicFramePr>
            <a:graphicFrameLocks noGrp="1"/>
          </p:cNvGraphicFramePr>
          <p:nvPr>
            <p:extLst>
              <p:ext uri="{D42A27DB-BD31-4B8C-83A1-F6EECF244321}">
                <p14:modId xmlns:p14="http://schemas.microsoft.com/office/powerpoint/2010/main" val="3376990895"/>
              </p:ext>
            </p:extLst>
          </p:nvPr>
        </p:nvGraphicFramePr>
        <p:xfrm>
          <a:off x="395535" y="1336480"/>
          <a:ext cx="8352930" cy="4365761"/>
        </p:xfrm>
        <a:graphic>
          <a:graphicData uri="http://schemas.openxmlformats.org/drawingml/2006/table">
            <a:tbl>
              <a:tblPr firstRow="1" bandRow="1">
                <a:tableStyleId>{5C22544A-7EE6-4342-B048-85BDC9FD1C3A}</a:tableStyleId>
              </a:tblPr>
              <a:tblGrid>
                <a:gridCol w="4352935"/>
                <a:gridCol w="1479714"/>
                <a:gridCol w="1520282"/>
                <a:gridCol w="999999"/>
              </a:tblGrid>
              <a:tr h="774601">
                <a:tc>
                  <a:txBody>
                    <a:bodyPr/>
                    <a:lstStyle/>
                    <a:p>
                      <a:pPr algn="ctr"/>
                      <a:r>
                        <a:rPr lang="ru-RU" sz="1200" b="1" dirty="0" smtClean="0"/>
                        <a:t>Виды расходов</a:t>
                      </a:r>
                      <a:endParaRPr lang="ru-RU" sz="1200" b="1" dirty="0"/>
                    </a:p>
                  </a:txBody>
                  <a:tcPr anchor="ctr">
                    <a:solidFill>
                      <a:schemeClr val="bg2">
                        <a:lumMod val="50000"/>
                      </a:schemeClr>
                    </a:solidFill>
                  </a:tcPr>
                </a:tc>
                <a:tc>
                  <a:txBody>
                    <a:bodyPr/>
                    <a:lstStyle/>
                    <a:p>
                      <a:pPr algn="ctr"/>
                      <a:r>
                        <a:rPr lang="ru-RU" sz="1200" b="1" dirty="0" smtClean="0"/>
                        <a:t>План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643414">
                <a:tc>
                  <a:txBody>
                    <a:bodyPr/>
                    <a:lstStyle/>
                    <a:p>
                      <a:pPr algn="l"/>
                      <a:r>
                        <a:rPr kumimoji="0" lang="ru-RU" sz="1400" b="1" kern="1200" dirty="0" smtClean="0">
                          <a:solidFill>
                            <a:schemeClr val="dk1"/>
                          </a:solidFill>
                          <a:effectLst/>
                          <a:latin typeface="+mn-lt"/>
                          <a:ea typeface="+mn-ea"/>
                          <a:cs typeface="+mn-cs"/>
                        </a:rPr>
                        <a:t>Физическая культура</a:t>
                      </a:r>
                      <a:endParaRPr lang="ru-RU" sz="1400" b="1" dirty="0">
                        <a:latin typeface="+mn-lt"/>
                      </a:endParaRPr>
                    </a:p>
                  </a:txBody>
                  <a:tcPr anchor="ctr"/>
                </a:tc>
                <a:tc>
                  <a:txBody>
                    <a:bodyPr/>
                    <a:lstStyle/>
                    <a:p>
                      <a:pPr algn="ctr"/>
                      <a:r>
                        <a:rPr lang="ru-RU" sz="1600" i="1" dirty="0" smtClean="0"/>
                        <a:t>7 579</a:t>
                      </a:r>
                      <a:endParaRPr lang="ru-RU" sz="1600" i="1" dirty="0"/>
                    </a:p>
                  </a:txBody>
                  <a:tcPr anchor="ctr"/>
                </a:tc>
                <a:tc>
                  <a:txBody>
                    <a:bodyPr/>
                    <a:lstStyle/>
                    <a:p>
                      <a:pPr algn="ctr"/>
                      <a:r>
                        <a:rPr lang="ru-RU" sz="1600" i="1" dirty="0" smtClean="0"/>
                        <a:t>7 512</a:t>
                      </a:r>
                      <a:endParaRPr lang="ru-RU" sz="1600" i="1" dirty="0"/>
                    </a:p>
                  </a:txBody>
                  <a:tcPr anchor="ctr"/>
                </a:tc>
                <a:tc>
                  <a:txBody>
                    <a:bodyPr/>
                    <a:lstStyle/>
                    <a:p>
                      <a:pPr algn="ctr"/>
                      <a:endParaRPr lang="ru-RU" sz="1600" i="1" dirty="0" smtClean="0"/>
                    </a:p>
                    <a:p>
                      <a:pPr algn="ctr"/>
                      <a:r>
                        <a:rPr lang="ru-RU" sz="1600" i="1" dirty="0" smtClean="0"/>
                        <a:t>99,12%</a:t>
                      </a:r>
                    </a:p>
                    <a:p>
                      <a:pPr algn="ctr"/>
                      <a:endParaRPr lang="ru-RU" sz="1600" i="1" dirty="0"/>
                    </a:p>
                  </a:txBody>
                  <a:tcPr anchor="ctr"/>
                </a:tc>
              </a:tr>
              <a:tr h="643414">
                <a:tc>
                  <a:txBody>
                    <a:bodyPr/>
                    <a:lstStyle/>
                    <a:p>
                      <a:pPr algn="l"/>
                      <a:r>
                        <a:rPr kumimoji="0" lang="ru-RU" sz="1400" b="1" kern="1200" dirty="0" smtClean="0">
                          <a:solidFill>
                            <a:schemeClr val="dk1"/>
                          </a:solidFill>
                          <a:effectLst/>
                          <a:latin typeface="+mn-lt"/>
                          <a:ea typeface="+mn-ea"/>
                          <a:cs typeface="+mn-cs"/>
                        </a:rPr>
                        <a:t>Спорт высших достижений</a:t>
                      </a:r>
                      <a:endParaRPr lang="ru-RU" sz="1400" b="1" dirty="0"/>
                    </a:p>
                  </a:txBody>
                  <a:tcPr anchor="ctr"/>
                </a:tc>
                <a:tc>
                  <a:txBody>
                    <a:bodyPr/>
                    <a:lstStyle/>
                    <a:p>
                      <a:pPr algn="ctr"/>
                      <a:r>
                        <a:rPr lang="ru-RU" sz="1600" i="1" dirty="0" smtClean="0"/>
                        <a:t>86,6</a:t>
                      </a:r>
                      <a:endParaRPr lang="ru-RU" sz="1600" i="1" dirty="0"/>
                    </a:p>
                  </a:txBody>
                  <a:tcPr anchor="ctr"/>
                </a:tc>
                <a:tc>
                  <a:txBody>
                    <a:bodyPr/>
                    <a:lstStyle/>
                    <a:p>
                      <a:pPr algn="ctr"/>
                      <a:r>
                        <a:rPr lang="ru-RU" sz="1600" i="1" dirty="0" smtClean="0"/>
                        <a:t>47,8</a:t>
                      </a:r>
                      <a:endParaRPr lang="ru-RU" sz="1600" i="1" dirty="0"/>
                    </a:p>
                  </a:txBody>
                  <a:tcPr anchor="ctr"/>
                </a:tc>
                <a:tc>
                  <a:txBody>
                    <a:bodyPr/>
                    <a:lstStyle/>
                    <a:p>
                      <a:pPr algn="ctr"/>
                      <a:endParaRPr lang="ru-RU" sz="1600" i="1" dirty="0" smtClean="0"/>
                    </a:p>
                    <a:p>
                      <a:pPr algn="ctr"/>
                      <a:r>
                        <a:rPr lang="ru-RU" sz="1600" i="1" dirty="0" smtClean="0"/>
                        <a:t>55,14%</a:t>
                      </a:r>
                    </a:p>
                    <a:p>
                      <a:pPr algn="ctr"/>
                      <a:endParaRPr lang="ru-RU" sz="1600" i="1" dirty="0"/>
                    </a:p>
                  </a:txBody>
                  <a:tcPr anchor="ctr"/>
                </a:tc>
              </a:tr>
              <a:tr h="643414">
                <a:tc>
                  <a:txBody>
                    <a:bodyPr/>
                    <a:lstStyle/>
                    <a:p>
                      <a:pPr algn="l"/>
                      <a:r>
                        <a:rPr kumimoji="0" lang="ru-RU" sz="1400" b="1" kern="1200" dirty="0" smtClean="0">
                          <a:solidFill>
                            <a:schemeClr val="dk1"/>
                          </a:solidFill>
                          <a:effectLst/>
                          <a:latin typeface="+mn-lt"/>
                          <a:ea typeface="+mn-ea"/>
                          <a:cs typeface="+mn-cs"/>
                        </a:rPr>
                        <a:t>Другие вопросы в области физической культуры и спорта</a:t>
                      </a:r>
                      <a:endParaRPr lang="ru-RU" sz="1400" b="1" dirty="0"/>
                    </a:p>
                  </a:txBody>
                  <a:tcPr anchor="ctr"/>
                </a:tc>
                <a:tc>
                  <a:txBody>
                    <a:bodyPr/>
                    <a:lstStyle/>
                    <a:p>
                      <a:pPr algn="ctr"/>
                      <a:r>
                        <a:rPr lang="ru-RU" sz="1600" i="1" dirty="0" smtClean="0"/>
                        <a:t>823,2</a:t>
                      </a:r>
                      <a:endParaRPr lang="ru-RU" sz="1600" i="1" dirty="0"/>
                    </a:p>
                  </a:txBody>
                  <a:tcPr anchor="ctr"/>
                </a:tc>
                <a:tc>
                  <a:txBody>
                    <a:bodyPr/>
                    <a:lstStyle/>
                    <a:p>
                      <a:pPr algn="ctr"/>
                      <a:r>
                        <a:rPr lang="ru-RU" sz="1600" i="1" dirty="0" smtClean="0"/>
                        <a:t>823,2</a:t>
                      </a:r>
                      <a:endParaRPr lang="ru-RU" sz="1600" i="1" dirty="0"/>
                    </a:p>
                  </a:txBody>
                  <a:tcPr anchor="ctr"/>
                </a:tc>
                <a:tc>
                  <a:txBody>
                    <a:bodyPr/>
                    <a:lstStyle/>
                    <a:p>
                      <a:pPr algn="ctr"/>
                      <a:endParaRPr lang="ru-RU" sz="1600" i="1" dirty="0" smtClean="0"/>
                    </a:p>
                    <a:p>
                      <a:pPr algn="ctr"/>
                      <a:endParaRPr lang="ru-RU" sz="1600" i="1" dirty="0" smtClean="0"/>
                    </a:p>
                    <a:p>
                      <a:pPr algn="ctr"/>
                      <a:r>
                        <a:rPr lang="ru-RU" sz="1600" i="1" dirty="0" smtClean="0"/>
                        <a:t>100%</a:t>
                      </a:r>
                    </a:p>
                    <a:p>
                      <a:pPr algn="ctr"/>
                      <a:endParaRPr lang="ru-RU" sz="1600" i="1" dirty="0" smtClean="0"/>
                    </a:p>
                    <a:p>
                      <a:pPr algn="ctr"/>
                      <a:endParaRPr lang="ru-RU" sz="1600" i="1" dirty="0"/>
                    </a:p>
                  </a:txBody>
                  <a:tcPr anchor="ctr"/>
                </a:tc>
              </a:tr>
              <a:tr h="634600">
                <a:tc>
                  <a:txBody>
                    <a:bodyPr/>
                    <a:lstStyle/>
                    <a:p>
                      <a:pPr algn="r"/>
                      <a:r>
                        <a:rPr lang="ru-RU" sz="1800" b="1" dirty="0" smtClean="0"/>
                        <a:t>ВСЕГО</a:t>
                      </a:r>
                      <a:endParaRPr lang="ru-RU" sz="1800" b="1" dirty="0"/>
                    </a:p>
                  </a:txBody>
                  <a:tcPr anchor="ctr"/>
                </a:tc>
                <a:tc>
                  <a:txBody>
                    <a:bodyPr/>
                    <a:lstStyle/>
                    <a:p>
                      <a:pPr algn="ctr"/>
                      <a:r>
                        <a:rPr lang="ru-RU" sz="1800" b="1" i="1" dirty="0" smtClean="0"/>
                        <a:t>8 488,8</a:t>
                      </a:r>
                      <a:endParaRPr lang="ru-RU" sz="1800" b="1" i="1" dirty="0"/>
                    </a:p>
                  </a:txBody>
                  <a:tcPr anchor="ctr"/>
                </a:tc>
                <a:tc>
                  <a:txBody>
                    <a:bodyPr/>
                    <a:lstStyle/>
                    <a:p>
                      <a:pPr algn="ctr"/>
                      <a:r>
                        <a:rPr lang="ru-RU" sz="1800" b="1" i="1" dirty="0" smtClean="0"/>
                        <a:t>8 382,9</a:t>
                      </a:r>
                      <a:endParaRPr lang="ru-RU" sz="1800" b="1" i="1" dirty="0"/>
                    </a:p>
                  </a:txBody>
                  <a:tcPr anchor="ctr"/>
                </a:tc>
                <a:tc>
                  <a:txBody>
                    <a:bodyPr/>
                    <a:lstStyle/>
                    <a:p>
                      <a:pPr algn="ctr"/>
                      <a:r>
                        <a:rPr lang="ru-RU" sz="1800" b="1" i="1" dirty="0" smtClean="0"/>
                        <a:t>98,75%</a:t>
                      </a:r>
                      <a:endParaRPr lang="ru-RU" sz="1800" b="1" i="1" dirty="0"/>
                    </a:p>
                  </a:txBody>
                  <a:tcPr anchor="ctr"/>
                </a:tc>
              </a:tr>
            </a:tbl>
          </a:graphicData>
        </a:graphic>
      </p:graphicFrame>
      <p:sp>
        <p:nvSpPr>
          <p:cNvPr id="5" name="Объект 2"/>
          <p:cNvSpPr txBox="1">
            <a:spLocks/>
          </p:cNvSpPr>
          <p:nvPr/>
        </p:nvSpPr>
        <p:spPr>
          <a:xfrm>
            <a:off x="2905472" y="980728"/>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6764187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782960"/>
          </a:xfrm>
        </p:spPr>
        <p:txBody>
          <a:bodyPr>
            <a:normAutofit/>
          </a:bodyPr>
          <a:lstStyle/>
          <a:p>
            <a:r>
              <a:rPr lang="ru-RU" sz="2400" dirty="0" smtClean="0"/>
              <a:t>4.10. </a:t>
            </a:r>
            <a:r>
              <a:rPr lang="ru-RU" sz="2400" dirty="0"/>
              <a:t>Расходы районного бюджета на </a:t>
            </a:r>
            <a:r>
              <a:rPr lang="ru-RU" sz="2400" dirty="0" smtClean="0"/>
              <a:t>межбюджетные трансферты </a:t>
            </a:r>
            <a:r>
              <a:rPr lang="ru-RU" sz="2400" dirty="0"/>
              <a:t>в 2016 году</a:t>
            </a:r>
          </a:p>
        </p:txBody>
      </p:sp>
      <p:graphicFrame>
        <p:nvGraphicFramePr>
          <p:cNvPr id="4" name="Таблица 3"/>
          <p:cNvGraphicFramePr>
            <a:graphicFrameLocks noGrp="1"/>
          </p:cNvGraphicFramePr>
          <p:nvPr>
            <p:extLst>
              <p:ext uri="{D42A27DB-BD31-4B8C-83A1-F6EECF244321}">
                <p14:modId xmlns:p14="http://schemas.microsoft.com/office/powerpoint/2010/main" val="887265787"/>
              </p:ext>
            </p:extLst>
          </p:nvPr>
        </p:nvGraphicFramePr>
        <p:xfrm>
          <a:off x="395535" y="1340768"/>
          <a:ext cx="8352930" cy="4518161"/>
        </p:xfrm>
        <a:graphic>
          <a:graphicData uri="http://schemas.openxmlformats.org/drawingml/2006/table">
            <a:tbl>
              <a:tblPr firstRow="1" bandRow="1">
                <a:tableStyleId>{5C22544A-7EE6-4342-B048-85BDC9FD1C3A}</a:tableStyleId>
              </a:tblPr>
              <a:tblGrid>
                <a:gridCol w="4352935"/>
                <a:gridCol w="1479714"/>
                <a:gridCol w="1520282"/>
                <a:gridCol w="999999"/>
              </a:tblGrid>
              <a:tr h="774601">
                <a:tc>
                  <a:txBody>
                    <a:bodyPr/>
                    <a:lstStyle/>
                    <a:p>
                      <a:pPr algn="ctr"/>
                      <a:r>
                        <a:rPr lang="ru-RU" sz="1200" b="1" dirty="0" smtClean="0"/>
                        <a:t>Виды расходов</a:t>
                      </a:r>
                      <a:endParaRPr lang="ru-RU" sz="1200" b="1" dirty="0"/>
                    </a:p>
                  </a:txBody>
                  <a:tcPr anchor="ctr">
                    <a:solidFill>
                      <a:schemeClr val="bg2">
                        <a:lumMod val="50000"/>
                      </a:schemeClr>
                    </a:solidFill>
                  </a:tcPr>
                </a:tc>
                <a:tc>
                  <a:txBody>
                    <a:bodyPr/>
                    <a:lstStyle/>
                    <a:p>
                      <a:pPr algn="ctr"/>
                      <a:r>
                        <a:rPr lang="ru-RU" sz="1200" b="1" dirty="0" smtClean="0"/>
                        <a:t>План  на 2016 год</a:t>
                      </a:r>
                      <a:endParaRPr lang="ru-RU" sz="1200" b="1" dirty="0"/>
                    </a:p>
                  </a:txBody>
                  <a:tcPr anchor="ctr">
                    <a:solidFill>
                      <a:schemeClr val="bg2">
                        <a:lumMod val="50000"/>
                      </a:schemeClr>
                    </a:solidFill>
                  </a:tcPr>
                </a:tc>
                <a:tc>
                  <a:txBody>
                    <a:bodyPr/>
                    <a:lstStyle/>
                    <a:p>
                      <a:pPr algn="ctr"/>
                      <a:r>
                        <a:rPr lang="ru-RU" sz="1200" b="1" dirty="0" smtClean="0"/>
                        <a:t>Исполнено в 2016 году</a:t>
                      </a:r>
                      <a:endParaRPr lang="ru-RU" sz="1200" b="1" dirty="0"/>
                    </a:p>
                  </a:txBody>
                  <a:tcPr anchor="ctr">
                    <a:solidFill>
                      <a:schemeClr val="bg2">
                        <a:lumMod val="50000"/>
                      </a:schemeClr>
                    </a:solidFill>
                  </a:tcPr>
                </a:tc>
                <a:tc>
                  <a:txBody>
                    <a:bodyPr/>
                    <a:lstStyle/>
                    <a:p>
                      <a:pPr algn="ctr"/>
                      <a:r>
                        <a:rPr lang="ru-RU" sz="1200" b="1" dirty="0" smtClean="0"/>
                        <a:t>% исполнения</a:t>
                      </a:r>
                      <a:endParaRPr lang="ru-RU" sz="1200" b="1" dirty="0"/>
                    </a:p>
                  </a:txBody>
                  <a:tcPr anchor="ctr">
                    <a:solidFill>
                      <a:schemeClr val="bg2">
                        <a:lumMod val="50000"/>
                      </a:schemeClr>
                    </a:solidFill>
                  </a:tcPr>
                </a:tc>
              </a:tr>
              <a:tr h="643414">
                <a:tc>
                  <a:txBody>
                    <a:bodyPr/>
                    <a:lstStyle/>
                    <a:p>
                      <a:pPr algn="l"/>
                      <a:r>
                        <a:rPr kumimoji="0" lang="ru-RU" sz="1400" b="1" kern="1200" dirty="0" smtClean="0">
                          <a:solidFill>
                            <a:schemeClr val="dk1"/>
                          </a:solidFill>
                          <a:effectLst/>
                          <a:latin typeface="+mn-lt"/>
                          <a:ea typeface="+mn-ea"/>
                          <a:cs typeface="+mn-cs"/>
                        </a:rPr>
                        <a:t>Дотации на выравнивание бюджетной обеспеченности субъектов Российской Федерации и муниципальных образований</a:t>
                      </a:r>
                      <a:endParaRPr lang="ru-RU" sz="1400" b="1" dirty="0">
                        <a:latin typeface="+mn-lt"/>
                      </a:endParaRPr>
                    </a:p>
                  </a:txBody>
                  <a:tcPr anchor="ctr"/>
                </a:tc>
                <a:tc>
                  <a:txBody>
                    <a:bodyPr/>
                    <a:lstStyle/>
                    <a:p>
                      <a:pPr algn="ctr"/>
                      <a:r>
                        <a:rPr lang="ru-RU" sz="1600" i="1" dirty="0" smtClean="0"/>
                        <a:t>49 819</a:t>
                      </a:r>
                      <a:endParaRPr lang="ru-RU" sz="1600" i="1" dirty="0"/>
                    </a:p>
                  </a:txBody>
                  <a:tcPr anchor="ctr"/>
                </a:tc>
                <a:tc>
                  <a:txBody>
                    <a:bodyPr/>
                    <a:lstStyle/>
                    <a:p>
                      <a:pPr algn="ctr"/>
                      <a:r>
                        <a:rPr lang="ru-RU" sz="1600" i="1" dirty="0" smtClean="0"/>
                        <a:t>49 819</a:t>
                      </a:r>
                      <a:endParaRPr lang="ru-RU" sz="1600" i="1" dirty="0"/>
                    </a:p>
                  </a:txBody>
                  <a:tcPr anchor="ctr"/>
                </a:tc>
                <a:tc>
                  <a:txBody>
                    <a:bodyPr/>
                    <a:lstStyle/>
                    <a:p>
                      <a:pPr algn="ctr"/>
                      <a:endParaRPr lang="ru-RU" sz="1600" i="1" dirty="0" smtClean="0"/>
                    </a:p>
                    <a:p>
                      <a:pPr algn="ctr"/>
                      <a:endParaRPr lang="ru-RU" sz="1600" i="1" dirty="0" smtClean="0"/>
                    </a:p>
                    <a:p>
                      <a:pPr algn="ctr"/>
                      <a:endParaRPr lang="ru-RU" sz="1600" i="1" dirty="0" smtClean="0"/>
                    </a:p>
                    <a:p>
                      <a:pPr algn="ctr"/>
                      <a:r>
                        <a:rPr lang="ru-RU" sz="1600" i="1" dirty="0" smtClean="0"/>
                        <a:t>100%</a:t>
                      </a:r>
                    </a:p>
                    <a:p>
                      <a:pPr algn="ctr"/>
                      <a:endParaRPr lang="ru-RU" sz="1600" i="1" dirty="0" smtClean="0"/>
                    </a:p>
                    <a:p>
                      <a:pPr algn="ctr"/>
                      <a:endParaRPr lang="ru-RU" sz="1600" i="1" dirty="0" smtClean="0"/>
                    </a:p>
                    <a:p>
                      <a:pPr algn="ctr"/>
                      <a:endParaRPr lang="ru-RU" sz="1600" i="1" dirty="0"/>
                    </a:p>
                  </a:txBody>
                  <a:tcPr anchor="ctr"/>
                </a:tc>
              </a:tr>
              <a:tr h="643414">
                <a:tc>
                  <a:txBody>
                    <a:bodyPr/>
                    <a:lstStyle/>
                    <a:p>
                      <a:pPr algn="l"/>
                      <a:r>
                        <a:rPr kumimoji="0" lang="ru-RU" sz="1400" b="1" kern="1200" dirty="0" smtClean="0">
                          <a:solidFill>
                            <a:schemeClr val="dk1"/>
                          </a:solidFill>
                          <a:effectLst/>
                          <a:latin typeface="+mn-lt"/>
                          <a:ea typeface="+mn-ea"/>
                          <a:cs typeface="+mn-cs"/>
                        </a:rPr>
                        <a:t>Прочие межбюджетные трансферты общего характера</a:t>
                      </a:r>
                      <a:endParaRPr lang="ru-RU" sz="1400" b="1" dirty="0"/>
                    </a:p>
                  </a:txBody>
                  <a:tcPr anchor="ctr"/>
                </a:tc>
                <a:tc>
                  <a:txBody>
                    <a:bodyPr/>
                    <a:lstStyle/>
                    <a:p>
                      <a:pPr algn="ctr"/>
                      <a:r>
                        <a:rPr lang="ru-RU" sz="1600" i="1" dirty="0" smtClean="0"/>
                        <a:t>28 083,7</a:t>
                      </a:r>
                      <a:endParaRPr lang="ru-RU" sz="1600" i="1" dirty="0"/>
                    </a:p>
                  </a:txBody>
                  <a:tcPr anchor="ctr"/>
                </a:tc>
                <a:tc>
                  <a:txBody>
                    <a:bodyPr/>
                    <a:lstStyle/>
                    <a:p>
                      <a:pPr algn="ctr"/>
                      <a:r>
                        <a:rPr lang="ru-RU" sz="1600" i="1" dirty="0" smtClean="0"/>
                        <a:t>28 082,8</a:t>
                      </a:r>
                      <a:endParaRPr lang="ru-RU" sz="1600" i="1" dirty="0"/>
                    </a:p>
                  </a:txBody>
                  <a:tcPr anchor="ctr"/>
                </a:tc>
                <a:tc>
                  <a:txBody>
                    <a:bodyPr/>
                    <a:lstStyle/>
                    <a:p>
                      <a:pPr algn="ctr"/>
                      <a:endParaRPr lang="ru-RU" sz="1600" i="1" dirty="0" smtClean="0"/>
                    </a:p>
                    <a:p>
                      <a:pPr algn="ctr"/>
                      <a:endParaRPr lang="ru-RU" sz="1600" i="1" dirty="0" smtClean="0"/>
                    </a:p>
                    <a:p>
                      <a:pPr algn="ctr"/>
                      <a:r>
                        <a:rPr lang="ru-RU" sz="1600" i="1" dirty="0" smtClean="0"/>
                        <a:t>100%</a:t>
                      </a:r>
                    </a:p>
                    <a:p>
                      <a:pPr algn="ctr"/>
                      <a:endParaRPr lang="ru-RU" sz="1600" i="1" dirty="0" smtClean="0"/>
                    </a:p>
                    <a:p>
                      <a:pPr algn="ctr"/>
                      <a:endParaRPr lang="ru-RU" sz="1600" i="1" dirty="0"/>
                    </a:p>
                  </a:txBody>
                  <a:tcPr anchor="ctr"/>
                </a:tc>
              </a:tr>
              <a:tr h="634600">
                <a:tc>
                  <a:txBody>
                    <a:bodyPr/>
                    <a:lstStyle/>
                    <a:p>
                      <a:pPr algn="r"/>
                      <a:r>
                        <a:rPr lang="ru-RU" sz="1800" b="1" dirty="0" smtClean="0"/>
                        <a:t>ВСЕГО</a:t>
                      </a:r>
                      <a:endParaRPr lang="ru-RU" sz="1800" b="1" dirty="0"/>
                    </a:p>
                  </a:txBody>
                  <a:tcPr anchor="ctr"/>
                </a:tc>
                <a:tc>
                  <a:txBody>
                    <a:bodyPr/>
                    <a:lstStyle/>
                    <a:p>
                      <a:pPr algn="ctr"/>
                      <a:r>
                        <a:rPr lang="ru-RU" sz="1800" b="1" i="1" dirty="0" smtClean="0"/>
                        <a:t>77 902,7</a:t>
                      </a:r>
                      <a:endParaRPr lang="ru-RU" sz="1800" b="1" i="1" dirty="0"/>
                    </a:p>
                  </a:txBody>
                  <a:tcPr anchor="ctr"/>
                </a:tc>
                <a:tc>
                  <a:txBody>
                    <a:bodyPr/>
                    <a:lstStyle/>
                    <a:p>
                      <a:pPr algn="ctr"/>
                      <a:r>
                        <a:rPr lang="ru-RU" sz="1800" b="1" i="1" dirty="0" smtClean="0"/>
                        <a:t>77 901,8</a:t>
                      </a:r>
                      <a:endParaRPr lang="ru-RU" sz="1800" b="1" i="1" dirty="0"/>
                    </a:p>
                  </a:txBody>
                  <a:tcPr anchor="ctr"/>
                </a:tc>
                <a:tc>
                  <a:txBody>
                    <a:bodyPr/>
                    <a:lstStyle/>
                    <a:p>
                      <a:pPr algn="ctr"/>
                      <a:r>
                        <a:rPr lang="ru-RU" sz="1800" b="1" i="1" dirty="0" smtClean="0"/>
                        <a:t>100%</a:t>
                      </a:r>
                      <a:endParaRPr lang="ru-RU" sz="1800" b="1" i="1" dirty="0"/>
                    </a:p>
                  </a:txBody>
                  <a:tcPr anchor="ctr"/>
                </a:tc>
              </a:tr>
            </a:tbl>
          </a:graphicData>
        </a:graphic>
      </p:graphicFrame>
      <p:sp>
        <p:nvSpPr>
          <p:cNvPr id="5" name="Объект 2"/>
          <p:cNvSpPr txBox="1">
            <a:spLocks/>
          </p:cNvSpPr>
          <p:nvPr/>
        </p:nvSpPr>
        <p:spPr>
          <a:xfrm>
            <a:off x="2905472" y="980728"/>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41666618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25000">
              <a:schemeClr val="accent2"/>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4" name="Заголовок 1"/>
          <p:cNvSpPr txBox="1">
            <a:spLocks/>
          </p:cNvSpPr>
          <p:nvPr/>
        </p:nvSpPr>
        <p:spPr>
          <a:xfrm>
            <a:off x="533400" y="1371600"/>
            <a:ext cx="7851648" cy="1828800"/>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endParaRPr lang="ru-RU" sz="6600" dirty="0">
              <a:solidFill>
                <a:schemeClr val="bg2">
                  <a:lumMod val="90000"/>
                </a:schemeClr>
              </a:solidFill>
            </a:endParaRPr>
          </a:p>
        </p:txBody>
      </p:sp>
      <p:sp>
        <p:nvSpPr>
          <p:cNvPr id="5" name="Подзаголовок 2"/>
          <p:cNvSpPr txBox="1">
            <a:spLocks/>
          </p:cNvSpPr>
          <p:nvPr/>
        </p:nvSpPr>
        <p:spPr>
          <a:xfrm>
            <a:off x="533400" y="2924944"/>
            <a:ext cx="7854696" cy="17526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endParaRPr lang="ru-RU" sz="3600" dirty="0" smtClean="0">
              <a:solidFill>
                <a:schemeClr val="bg1"/>
              </a:solidFill>
            </a:endParaRPr>
          </a:p>
          <a:p>
            <a:pPr marL="0" indent="0" algn="ctr">
              <a:buNone/>
            </a:pPr>
            <a:r>
              <a:rPr lang="ru-RU" sz="3600" dirty="0" smtClean="0">
                <a:solidFill>
                  <a:schemeClr val="bg1"/>
                </a:solidFill>
              </a:rPr>
              <a:t>Спасибо за внимание!</a:t>
            </a:r>
            <a:endParaRPr lang="ru-RU" sz="3600" dirty="0">
              <a:solidFill>
                <a:schemeClr val="bg1"/>
              </a:solidFill>
            </a:endParaRPr>
          </a:p>
        </p:txBody>
      </p:sp>
      <p:sp>
        <p:nvSpPr>
          <p:cNvPr id="6" name="Подзаголовок 2"/>
          <p:cNvSpPr txBox="1">
            <a:spLocks/>
          </p:cNvSpPr>
          <p:nvPr/>
        </p:nvSpPr>
        <p:spPr>
          <a:xfrm>
            <a:off x="707682" y="5445224"/>
            <a:ext cx="8112790" cy="10287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None/>
            </a:pPr>
            <a:r>
              <a:rPr lang="ru-RU" sz="1800" b="1" dirty="0" smtClean="0">
                <a:solidFill>
                  <a:schemeClr val="tx2"/>
                </a:solidFill>
              </a:rPr>
              <a:t>Муниципальное образование </a:t>
            </a:r>
          </a:p>
          <a:p>
            <a:pPr marL="0" indent="0" algn="r">
              <a:buNone/>
            </a:pPr>
            <a:r>
              <a:rPr lang="ru-RU" sz="1800" b="1" dirty="0" smtClean="0">
                <a:solidFill>
                  <a:schemeClr val="tx2"/>
                </a:solidFill>
              </a:rPr>
              <a:t>«Каргасокский район»</a:t>
            </a:r>
          </a:p>
          <a:p>
            <a:pPr marL="0" indent="0" algn="r">
              <a:buNone/>
            </a:pPr>
            <a:r>
              <a:rPr lang="ru-RU" sz="1800" b="1" dirty="0" smtClean="0">
                <a:solidFill>
                  <a:schemeClr val="tx2"/>
                </a:solidFill>
              </a:rPr>
              <a:t>2016 год</a:t>
            </a:r>
            <a:endParaRPr lang="ru-RU" sz="1800" b="1" dirty="0">
              <a:solidFill>
                <a:schemeClr val="tx2"/>
              </a:solidFill>
            </a:endParaRPr>
          </a:p>
        </p:txBody>
      </p:sp>
    </p:spTree>
    <p:extLst>
      <p:ext uri="{BB962C8B-B14F-4D97-AF65-F5344CB8AC3E}">
        <p14:creationId xmlns:p14="http://schemas.microsoft.com/office/powerpoint/2010/main" val="3306012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506320"/>
          </a:xfrm>
        </p:spPr>
        <p:txBody>
          <a:bodyPr>
            <a:normAutofit/>
          </a:bodyPr>
          <a:lstStyle/>
          <a:p>
            <a:r>
              <a:rPr lang="en-US" sz="2400" dirty="0" smtClean="0"/>
              <a:t>1.</a:t>
            </a:r>
            <a:r>
              <a:rPr lang="en-US" sz="2400" dirty="0"/>
              <a:t>3</a:t>
            </a:r>
            <a:r>
              <a:rPr lang="ru-RU" sz="2400" dirty="0" smtClean="0"/>
              <a:t>. Основные параметры районного бюджета в 2016 году</a:t>
            </a:r>
            <a:endParaRPr lang="ru-RU" sz="2400" dirty="0"/>
          </a:p>
        </p:txBody>
      </p:sp>
      <p:graphicFrame>
        <p:nvGraphicFramePr>
          <p:cNvPr id="4" name="Таблица 3"/>
          <p:cNvGraphicFramePr>
            <a:graphicFrameLocks noGrp="1"/>
          </p:cNvGraphicFramePr>
          <p:nvPr>
            <p:extLst>
              <p:ext uri="{D42A27DB-BD31-4B8C-83A1-F6EECF244321}">
                <p14:modId xmlns:p14="http://schemas.microsoft.com/office/powerpoint/2010/main" val="1387074727"/>
              </p:ext>
            </p:extLst>
          </p:nvPr>
        </p:nvGraphicFramePr>
        <p:xfrm>
          <a:off x="323528" y="1873948"/>
          <a:ext cx="8496944" cy="3571276"/>
        </p:xfrm>
        <a:graphic>
          <a:graphicData uri="http://schemas.openxmlformats.org/drawingml/2006/table">
            <a:tbl>
              <a:tblPr firstRow="1" bandRow="1">
                <a:tableStyleId>{5C22544A-7EE6-4342-B048-85BDC9FD1C3A}</a:tableStyleId>
              </a:tblPr>
              <a:tblGrid>
                <a:gridCol w="3096344"/>
                <a:gridCol w="1584176"/>
                <a:gridCol w="1843919"/>
                <a:gridCol w="1972505"/>
              </a:tblGrid>
              <a:tr h="597794">
                <a:tc>
                  <a:txBody>
                    <a:bodyPr/>
                    <a:lstStyle/>
                    <a:p>
                      <a:pPr algn="ctr"/>
                      <a:endParaRPr lang="ru-RU" sz="2000" dirty="0"/>
                    </a:p>
                  </a:txBody>
                  <a:tcPr anchor="ctr">
                    <a:solidFill>
                      <a:schemeClr val="bg2">
                        <a:lumMod val="50000"/>
                      </a:schemeClr>
                    </a:solidFill>
                  </a:tcPr>
                </a:tc>
                <a:tc>
                  <a:txBody>
                    <a:bodyPr/>
                    <a:lstStyle/>
                    <a:p>
                      <a:pPr algn="ctr"/>
                      <a:r>
                        <a:rPr lang="ru-RU" sz="2000" dirty="0" smtClean="0"/>
                        <a:t>ДОХОДЫ</a:t>
                      </a:r>
                      <a:endParaRPr lang="ru-RU" sz="2000" dirty="0"/>
                    </a:p>
                  </a:txBody>
                  <a:tcPr anchor="ctr">
                    <a:solidFill>
                      <a:schemeClr val="bg2">
                        <a:lumMod val="50000"/>
                      </a:schemeClr>
                    </a:solidFill>
                  </a:tcPr>
                </a:tc>
                <a:tc>
                  <a:txBody>
                    <a:bodyPr/>
                    <a:lstStyle/>
                    <a:p>
                      <a:pPr algn="ctr"/>
                      <a:r>
                        <a:rPr lang="ru-RU" sz="2000" dirty="0" smtClean="0"/>
                        <a:t>РАСХОДЫ</a:t>
                      </a:r>
                      <a:endParaRPr lang="ru-RU" sz="2000" dirty="0"/>
                    </a:p>
                  </a:txBody>
                  <a:tcPr anchor="ctr">
                    <a:solidFill>
                      <a:schemeClr val="bg2">
                        <a:lumMod val="50000"/>
                      </a:schemeClr>
                    </a:solidFill>
                  </a:tcPr>
                </a:tc>
                <a:tc>
                  <a:txBody>
                    <a:bodyPr/>
                    <a:lstStyle/>
                    <a:p>
                      <a:pPr algn="ctr"/>
                      <a:r>
                        <a:rPr lang="ru-RU" sz="2000" dirty="0" smtClean="0"/>
                        <a:t>Дефицит (-)</a:t>
                      </a:r>
                    </a:p>
                    <a:p>
                      <a:pPr algn="ctr"/>
                      <a:r>
                        <a:rPr lang="ru-RU" sz="2000" dirty="0" smtClean="0"/>
                        <a:t>Профицит (+)</a:t>
                      </a:r>
                      <a:endParaRPr lang="ru-RU" sz="2000" dirty="0"/>
                    </a:p>
                  </a:txBody>
                  <a:tcPr anchor="ctr">
                    <a:solidFill>
                      <a:schemeClr val="bg2">
                        <a:lumMod val="50000"/>
                      </a:schemeClr>
                    </a:solidFill>
                  </a:tcPr>
                </a:tc>
              </a:tr>
              <a:tr h="1425744">
                <a:tc>
                  <a:txBody>
                    <a:bodyPr/>
                    <a:lstStyle/>
                    <a:p>
                      <a:pPr algn="l"/>
                      <a:r>
                        <a:rPr lang="ru-RU" sz="2400" b="1" dirty="0" smtClean="0"/>
                        <a:t>2016 г. – план</a:t>
                      </a:r>
                      <a:endParaRPr lang="ru-RU" sz="2400" b="1" dirty="0"/>
                    </a:p>
                  </a:txBody>
                  <a:tcPr anchor="ctr"/>
                </a:tc>
                <a:tc>
                  <a:txBody>
                    <a:bodyPr/>
                    <a:lstStyle/>
                    <a:p>
                      <a:pPr algn="ctr"/>
                      <a:r>
                        <a:rPr lang="ru-RU" sz="2400" i="1" dirty="0" smtClean="0"/>
                        <a:t>1290,9</a:t>
                      </a:r>
                      <a:endParaRPr lang="ru-RU" sz="2400" i="1" dirty="0"/>
                    </a:p>
                  </a:txBody>
                  <a:tcPr anchor="ctr"/>
                </a:tc>
                <a:tc>
                  <a:txBody>
                    <a:bodyPr/>
                    <a:lstStyle/>
                    <a:p>
                      <a:pPr algn="ctr"/>
                      <a:r>
                        <a:rPr lang="ru-RU" sz="2400" i="1" dirty="0" smtClean="0"/>
                        <a:t>1368</a:t>
                      </a:r>
                      <a:endParaRPr lang="ru-RU" sz="2400" i="1" dirty="0"/>
                    </a:p>
                  </a:txBody>
                  <a:tcPr anchor="ctr"/>
                </a:tc>
                <a:tc>
                  <a:txBody>
                    <a:bodyPr/>
                    <a:lstStyle/>
                    <a:p>
                      <a:pPr algn="ctr"/>
                      <a:r>
                        <a:rPr lang="ru-RU" sz="2400" i="1" dirty="0" smtClean="0"/>
                        <a:t>-77,1</a:t>
                      </a:r>
                    </a:p>
                  </a:txBody>
                  <a:tcPr anchor="ctr"/>
                </a:tc>
              </a:tr>
              <a:tr h="1444492">
                <a:tc>
                  <a:txBody>
                    <a:bodyPr/>
                    <a:lstStyle/>
                    <a:p>
                      <a:pPr algn="l"/>
                      <a:r>
                        <a:rPr lang="ru-RU" sz="2400" b="1" dirty="0" smtClean="0"/>
                        <a:t>2016 г. – исполнено</a:t>
                      </a:r>
                      <a:endParaRPr lang="ru-RU" sz="2400" b="1" dirty="0"/>
                    </a:p>
                  </a:txBody>
                  <a:tcPr anchor="ctr"/>
                </a:tc>
                <a:tc>
                  <a:txBody>
                    <a:bodyPr/>
                    <a:lstStyle/>
                    <a:p>
                      <a:pPr algn="ctr"/>
                      <a:r>
                        <a:rPr lang="ru-RU" sz="2400" i="1" dirty="0" smtClean="0"/>
                        <a:t>1279,6</a:t>
                      </a:r>
                      <a:endParaRPr lang="ru-RU" sz="2400" i="1" dirty="0"/>
                    </a:p>
                  </a:txBody>
                  <a:tcPr anchor="ctr"/>
                </a:tc>
                <a:tc>
                  <a:txBody>
                    <a:bodyPr/>
                    <a:lstStyle/>
                    <a:p>
                      <a:pPr algn="ctr"/>
                      <a:r>
                        <a:rPr lang="ru-RU" sz="2400" i="1" dirty="0" smtClean="0"/>
                        <a:t>1326,8</a:t>
                      </a:r>
                      <a:endParaRPr lang="ru-RU" sz="2400" i="1" dirty="0"/>
                    </a:p>
                  </a:txBody>
                  <a:tcPr anchor="ctr"/>
                </a:tc>
                <a:tc>
                  <a:txBody>
                    <a:bodyPr/>
                    <a:lstStyle/>
                    <a:p>
                      <a:pPr algn="ctr"/>
                      <a:r>
                        <a:rPr lang="ru-RU" sz="2400" i="1" dirty="0" smtClean="0"/>
                        <a:t>-47,2</a:t>
                      </a:r>
                    </a:p>
                  </a:txBody>
                  <a:tcPr anchor="ctr"/>
                </a:tc>
              </a:tr>
            </a:tbl>
          </a:graphicData>
        </a:graphic>
      </p:graphicFrame>
      <p:sp>
        <p:nvSpPr>
          <p:cNvPr id="5" name="Объект 2"/>
          <p:cNvSpPr txBox="1">
            <a:spLocks/>
          </p:cNvSpPr>
          <p:nvPr/>
        </p:nvSpPr>
        <p:spPr>
          <a:xfrm>
            <a:off x="2987824" y="1503432"/>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Млн. рублей</a:t>
            </a:r>
            <a:endParaRPr lang="ru-RU" sz="1600" i="1" dirty="0"/>
          </a:p>
        </p:txBody>
      </p:sp>
    </p:spTree>
    <p:extLst>
      <p:ext uri="{BB962C8B-B14F-4D97-AF65-F5344CB8AC3E}">
        <p14:creationId xmlns:p14="http://schemas.microsoft.com/office/powerpoint/2010/main" val="2385648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5760"/>
            <a:ext cx="8229600" cy="854968"/>
          </a:xfrm>
        </p:spPr>
        <p:txBody>
          <a:bodyPr>
            <a:normAutofit/>
          </a:bodyPr>
          <a:lstStyle/>
          <a:p>
            <a:r>
              <a:rPr lang="en-US" sz="2400" dirty="0" smtClean="0"/>
              <a:t>1.</a:t>
            </a:r>
            <a:r>
              <a:rPr lang="en-US" sz="2400" dirty="0"/>
              <a:t>4</a:t>
            </a:r>
            <a:r>
              <a:rPr lang="ru-RU" sz="2400" dirty="0" smtClean="0"/>
              <a:t>. Источники финансирования дефицита районного бюджета в 2016 году</a:t>
            </a:r>
            <a:endParaRPr lang="ru-RU" sz="2400" dirty="0"/>
          </a:p>
        </p:txBody>
      </p:sp>
      <p:sp>
        <p:nvSpPr>
          <p:cNvPr id="4" name="Объект 2"/>
          <p:cNvSpPr>
            <a:spLocks noGrp="1"/>
          </p:cNvSpPr>
          <p:nvPr>
            <p:ph idx="1"/>
          </p:nvPr>
        </p:nvSpPr>
        <p:spPr>
          <a:xfrm>
            <a:off x="457200" y="4941168"/>
            <a:ext cx="8229600" cy="1383432"/>
          </a:xfrm>
        </p:spPr>
        <p:txBody>
          <a:bodyPr>
            <a:normAutofit/>
          </a:bodyPr>
          <a:lstStyle/>
          <a:p>
            <a:pPr marL="0" indent="0" algn="just">
              <a:buNone/>
            </a:pPr>
            <a:r>
              <a:rPr lang="ru-RU" sz="1300" b="1" dirty="0" smtClean="0">
                <a:solidFill>
                  <a:schemeClr val="bg2">
                    <a:lumMod val="25000"/>
                  </a:schemeClr>
                </a:solidFill>
              </a:rPr>
              <a:t>Источник </a:t>
            </a:r>
            <a:r>
              <a:rPr lang="ru-RU" sz="1300" b="1" dirty="0">
                <a:solidFill>
                  <a:schemeClr val="bg2">
                    <a:lumMod val="25000"/>
                  </a:schemeClr>
                </a:solidFill>
              </a:rPr>
              <a:t>финансирования дефицита бюджета:</a:t>
            </a:r>
          </a:p>
          <a:p>
            <a:pPr algn="just"/>
            <a:r>
              <a:rPr lang="ru-RU" sz="1300" i="1" dirty="0">
                <a:solidFill>
                  <a:schemeClr val="bg2">
                    <a:lumMod val="25000"/>
                  </a:schemeClr>
                </a:solidFill>
              </a:rPr>
              <a:t>Изменения остатков бюджетных средств на начало финансового года</a:t>
            </a:r>
            <a:r>
              <a:rPr lang="ru-RU" sz="1300" i="1" dirty="0" smtClean="0">
                <a:solidFill>
                  <a:schemeClr val="bg2">
                    <a:lumMod val="25000"/>
                  </a:schemeClr>
                </a:solidFill>
              </a:rPr>
              <a:t>;</a:t>
            </a:r>
            <a:endParaRPr lang="ru-RU" sz="1300" i="1" dirty="0">
              <a:solidFill>
                <a:schemeClr val="bg2">
                  <a:lumMod val="25000"/>
                </a:schemeClr>
              </a:solidFill>
            </a:endParaRPr>
          </a:p>
          <a:p>
            <a:pPr marL="0" indent="0">
              <a:buNone/>
            </a:pPr>
            <a:endParaRPr lang="ru-RU" sz="1300" b="1" u="sng" dirty="0">
              <a:solidFill>
                <a:schemeClr val="bg2">
                  <a:lumMod val="25000"/>
                </a:schemeClr>
              </a:solidFill>
            </a:endParaRPr>
          </a:p>
          <a:p>
            <a:pPr marL="0" indent="0">
              <a:buNone/>
            </a:pPr>
            <a:r>
              <a:rPr lang="ru-RU" sz="1300" b="1" dirty="0">
                <a:solidFill>
                  <a:schemeClr val="bg2">
                    <a:lumMod val="25000"/>
                  </a:schemeClr>
                </a:solidFill>
              </a:rPr>
              <a:t>Муниципального долга район с 2014 года не имел и не имеет.</a:t>
            </a:r>
          </a:p>
          <a:p>
            <a:pPr marL="0" indent="0">
              <a:buNone/>
            </a:pPr>
            <a:endParaRPr lang="ru-RU" dirty="0"/>
          </a:p>
        </p:txBody>
      </p:sp>
      <p:graphicFrame>
        <p:nvGraphicFramePr>
          <p:cNvPr id="5" name="Объект 3"/>
          <p:cNvGraphicFramePr>
            <a:graphicFrameLocks/>
          </p:cNvGraphicFramePr>
          <p:nvPr>
            <p:extLst>
              <p:ext uri="{D42A27DB-BD31-4B8C-83A1-F6EECF244321}">
                <p14:modId xmlns:p14="http://schemas.microsoft.com/office/powerpoint/2010/main" val="3111675748"/>
              </p:ext>
            </p:extLst>
          </p:nvPr>
        </p:nvGraphicFramePr>
        <p:xfrm>
          <a:off x="323528" y="1768464"/>
          <a:ext cx="8496945" cy="2933362"/>
        </p:xfrm>
        <a:graphic>
          <a:graphicData uri="http://schemas.openxmlformats.org/drawingml/2006/table">
            <a:tbl>
              <a:tblPr firstRow="1" bandRow="1">
                <a:tableStyleId>{5C22544A-7EE6-4342-B048-85BDC9FD1C3A}</a:tableStyleId>
              </a:tblPr>
              <a:tblGrid>
                <a:gridCol w="5385831"/>
                <a:gridCol w="1555557"/>
                <a:gridCol w="1555557"/>
              </a:tblGrid>
              <a:tr h="643721">
                <a:tc>
                  <a:txBody>
                    <a:bodyPr/>
                    <a:lstStyle/>
                    <a:p>
                      <a:pPr algn="ctr"/>
                      <a:r>
                        <a:rPr kumimoji="0" lang="ru-RU" sz="1100" b="1" kern="1200" dirty="0" smtClean="0">
                          <a:solidFill>
                            <a:schemeClr val="lt1"/>
                          </a:solidFill>
                          <a:effectLst/>
                          <a:latin typeface="+mn-lt"/>
                          <a:ea typeface="+mn-ea"/>
                          <a:cs typeface="+mn-cs"/>
                        </a:rPr>
                        <a:t>Наименование источника  внутреннего  финансирования дефицита  бюджета</a:t>
                      </a:r>
                      <a:endParaRPr lang="ru-RU" sz="1100" b="1" dirty="0"/>
                    </a:p>
                  </a:txBody>
                  <a:tcPr anchor="ctr">
                    <a:solidFill>
                      <a:schemeClr val="bg2">
                        <a:lumMod val="50000"/>
                      </a:schemeClr>
                    </a:solidFill>
                  </a:tcPr>
                </a:tc>
                <a:tc>
                  <a:txBody>
                    <a:bodyPr/>
                    <a:lstStyle/>
                    <a:p>
                      <a:pPr algn="ctr"/>
                      <a:r>
                        <a:rPr lang="ru-RU" sz="1200" b="1" dirty="0" smtClean="0"/>
                        <a:t>План</a:t>
                      </a:r>
                      <a:r>
                        <a:rPr lang="ru-RU" sz="1200" b="1" baseline="0" dirty="0" smtClean="0"/>
                        <a:t> на 2016 год</a:t>
                      </a:r>
                      <a:endParaRPr lang="ru-RU" sz="1200" b="1" dirty="0"/>
                    </a:p>
                  </a:txBody>
                  <a:tcPr anchor="ctr">
                    <a:solidFill>
                      <a:schemeClr val="bg2">
                        <a:lumMod val="50000"/>
                      </a:schemeClr>
                    </a:solidFill>
                  </a:tcPr>
                </a:tc>
                <a:tc>
                  <a:txBody>
                    <a:bodyPr/>
                    <a:lstStyle/>
                    <a:p>
                      <a:pPr algn="ctr"/>
                      <a:r>
                        <a:rPr lang="ru-RU" sz="1200" b="1" dirty="0" smtClean="0"/>
                        <a:t>Исполнено</a:t>
                      </a:r>
                      <a:r>
                        <a:rPr lang="ru-RU" sz="1200" b="1" baseline="0" dirty="0" smtClean="0"/>
                        <a:t> в 2016 году</a:t>
                      </a:r>
                      <a:endParaRPr lang="ru-RU" sz="1200" b="1" dirty="0"/>
                    </a:p>
                  </a:txBody>
                  <a:tcPr anchor="ctr">
                    <a:solidFill>
                      <a:schemeClr val="bg2">
                        <a:lumMod val="50000"/>
                      </a:schemeClr>
                    </a:solidFill>
                  </a:tcPr>
                </a:tc>
              </a:tr>
              <a:tr h="510583">
                <a:tc>
                  <a:txBody>
                    <a:bodyPr/>
                    <a:lstStyle/>
                    <a:p>
                      <a:r>
                        <a:rPr kumimoji="0" lang="ru-RU" sz="1400" b="1" kern="1200" dirty="0" smtClean="0">
                          <a:solidFill>
                            <a:schemeClr val="dk1"/>
                          </a:solidFill>
                          <a:effectLst/>
                          <a:latin typeface="+mn-lt"/>
                          <a:ea typeface="+mn-ea"/>
                          <a:cs typeface="+mn-cs"/>
                        </a:rPr>
                        <a:t>Увеличение прочих остатков денежных средств бюджетов муниципальных районов</a:t>
                      </a:r>
                      <a:endParaRPr lang="ru-RU" sz="1400" b="1" dirty="0"/>
                    </a:p>
                  </a:txBody>
                  <a:tcPr anchor="ctr"/>
                </a:tc>
                <a:tc>
                  <a:txBody>
                    <a:bodyPr/>
                    <a:lstStyle/>
                    <a:p>
                      <a:pPr algn="ctr"/>
                      <a:r>
                        <a:rPr lang="ru-RU" sz="1600" i="1" dirty="0" smtClean="0"/>
                        <a:t>-1 290,9</a:t>
                      </a:r>
                      <a:endParaRPr lang="ru-RU" sz="1600" i="1" dirty="0"/>
                    </a:p>
                  </a:txBody>
                  <a:tcPr anchor="ctr"/>
                </a:tc>
                <a:tc>
                  <a:txBody>
                    <a:bodyPr/>
                    <a:lstStyle/>
                    <a:p>
                      <a:pPr algn="ctr"/>
                      <a:endParaRPr lang="ru-RU" sz="1600" i="1" dirty="0" smtClean="0"/>
                    </a:p>
                    <a:p>
                      <a:pPr algn="ctr"/>
                      <a:r>
                        <a:rPr lang="ru-RU" sz="1600" i="1" dirty="0" smtClean="0"/>
                        <a:t>-1 323,4</a:t>
                      </a:r>
                    </a:p>
                    <a:p>
                      <a:pPr algn="ctr"/>
                      <a:endParaRPr lang="ru-RU" sz="1600" i="1" dirty="0"/>
                    </a:p>
                  </a:txBody>
                  <a:tcPr anchor="ctr"/>
                </a:tc>
              </a:tr>
              <a:tr h="510583">
                <a:tc>
                  <a:txBody>
                    <a:bodyPr/>
                    <a:lstStyle/>
                    <a:p>
                      <a:r>
                        <a:rPr kumimoji="0" lang="ru-RU" sz="1400" b="1" kern="1200" dirty="0" smtClean="0">
                          <a:solidFill>
                            <a:schemeClr val="dk1"/>
                          </a:solidFill>
                          <a:effectLst/>
                          <a:latin typeface="+mn-lt"/>
                          <a:ea typeface="+mn-ea"/>
                          <a:cs typeface="+mn-cs"/>
                        </a:rPr>
                        <a:t>Уменьшение прочих остатков денежных средств бюджетов муниципальных районов</a:t>
                      </a:r>
                      <a:endParaRPr lang="ru-RU" sz="1400" b="1" dirty="0"/>
                    </a:p>
                  </a:txBody>
                  <a:tcPr anchor="ctr"/>
                </a:tc>
                <a:tc>
                  <a:txBody>
                    <a:bodyPr/>
                    <a:lstStyle/>
                    <a:p>
                      <a:pPr algn="ctr"/>
                      <a:r>
                        <a:rPr lang="ru-RU" sz="1600" i="1" dirty="0" smtClean="0"/>
                        <a:t>1</a:t>
                      </a:r>
                      <a:r>
                        <a:rPr lang="ru-RU" sz="1600" i="1" baseline="0" dirty="0" smtClean="0"/>
                        <a:t> 368</a:t>
                      </a:r>
                      <a:endParaRPr lang="ru-RU" sz="1600" i="1" dirty="0"/>
                    </a:p>
                  </a:txBody>
                  <a:tcPr anchor="ctr"/>
                </a:tc>
                <a:tc>
                  <a:txBody>
                    <a:bodyPr/>
                    <a:lstStyle/>
                    <a:p>
                      <a:pPr algn="ctr"/>
                      <a:endParaRPr lang="ru-RU" sz="1600" i="1" dirty="0" smtClean="0"/>
                    </a:p>
                    <a:p>
                      <a:pPr algn="ctr"/>
                      <a:r>
                        <a:rPr lang="ru-RU" sz="1600" i="1" dirty="0" smtClean="0"/>
                        <a:t>1 370,5</a:t>
                      </a:r>
                    </a:p>
                    <a:p>
                      <a:pPr algn="ctr"/>
                      <a:endParaRPr lang="ru-RU" sz="1600" i="1" dirty="0"/>
                    </a:p>
                  </a:txBody>
                  <a:tcPr anchor="ctr"/>
                </a:tc>
              </a:tr>
              <a:tr h="643721">
                <a:tc>
                  <a:txBody>
                    <a:bodyPr/>
                    <a:lstStyle/>
                    <a:p>
                      <a:pPr algn="r"/>
                      <a:r>
                        <a:rPr lang="ru-RU" sz="2000" b="1" dirty="0" smtClean="0">
                          <a:latin typeface="+mj-lt"/>
                        </a:rPr>
                        <a:t>ВСЕГО</a:t>
                      </a:r>
                      <a:endParaRPr lang="ru-RU" sz="2000" b="1" dirty="0">
                        <a:latin typeface="+mj-lt"/>
                      </a:endParaRPr>
                    </a:p>
                  </a:txBody>
                  <a:tcPr anchor="ctr"/>
                </a:tc>
                <a:tc>
                  <a:txBody>
                    <a:bodyPr/>
                    <a:lstStyle/>
                    <a:p>
                      <a:pPr algn="ctr"/>
                      <a:r>
                        <a:rPr lang="ru-RU" sz="2000" b="1" i="1" dirty="0" smtClean="0">
                          <a:latin typeface="+mj-lt"/>
                        </a:rPr>
                        <a:t>77,1</a:t>
                      </a:r>
                      <a:endParaRPr lang="ru-RU" sz="2000" b="1" i="1" dirty="0">
                        <a:latin typeface="+mj-lt"/>
                      </a:endParaRPr>
                    </a:p>
                  </a:txBody>
                  <a:tcPr anchor="ctr"/>
                </a:tc>
                <a:tc>
                  <a:txBody>
                    <a:bodyPr/>
                    <a:lstStyle/>
                    <a:p>
                      <a:pPr algn="ctr"/>
                      <a:r>
                        <a:rPr lang="ru-RU" sz="2000" b="1" i="1" dirty="0" smtClean="0">
                          <a:latin typeface="+mj-lt"/>
                        </a:rPr>
                        <a:t>47,1</a:t>
                      </a:r>
                      <a:endParaRPr lang="ru-RU" sz="2000" b="1" i="1" dirty="0">
                        <a:latin typeface="+mj-lt"/>
                      </a:endParaRPr>
                    </a:p>
                  </a:txBody>
                  <a:tcPr anchor="ctr"/>
                </a:tc>
              </a:tr>
            </a:tbl>
          </a:graphicData>
        </a:graphic>
      </p:graphicFrame>
      <p:sp>
        <p:nvSpPr>
          <p:cNvPr id="7" name="Объект 2"/>
          <p:cNvSpPr txBox="1">
            <a:spLocks/>
          </p:cNvSpPr>
          <p:nvPr/>
        </p:nvSpPr>
        <p:spPr>
          <a:xfrm>
            <a:off x="2987824" y="1431424"/>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Млн. рублей</a:t>
            </a:r>
            <a:endParaRPr lang="ru-RU" sz="1600" i="1" dirty="0"/>
          </a:p>
        </p:txBody>
      </p:sp>
    </p:spTree>
    <p:extLst>
      <p:ext uri="{BB962C8B-B14F-4D97-AF65-F5344CB8AC3E}">
        <p14:creationId xmlns:p14="http://schemas.microsoft.com/office/powerpoint/2010/main" val="937176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363272" cy="638944"/>
          </a:xfrm>
        </p:spPr>
        <p:txBody>
          <a:bodyPr>
            <a:noAutofit/>
          </a:bodyPr>
          <a:lstStyle/>
          <a:p>
            <a:r>
              <a:rPr lang="en-US" sz="2400" dirty="0" smtClean="0"/>
              <a:t>1.</a:t>
            </a:r>
            <a:r>
              <a:rPr lang="en-US" sz="2400" dirty="0"/>
              <a:t>5</a:t>
            </a:r>
            <a:r>
              <a:rPr lang="ru-RU" sz="2400" dirty="0" smtClean="0"/>
              <a:t>. Бюджетные ассигнования на реализацию муниципальных программ и непрограммные направления расходов в 2016 году</a:t>
            </a:r>
            <a:endParaRPr lang="ru-RU" sz="2400" dirty="0"/>
          </a:p>
        </p:txBody>
      </p:sp>
      <p:sp>
        <p:nvSpPr>
          <p:cNvPr id="3" name="Объект 2"/>
          <p:cNvSpPr>
            <a:spLocks noGrp="1"/>
          </p:cNvSpPr>
          <p:nvPr>
            <p:ph idx="1"/>
          </p:nvPr>
        </p:nvSpPr>
        <p:spPr/>
        <p:txBody>
          <a:bodyPr/>
          <a:lstStyle/>
          <a:p>
            <a:endParaRPr lang="ru-RU"/>
          </a:p>
        </p:txBody>
      </p:sp>
      <p:graphicFrame>
        <p:nvGraphicFramePr>
          <p:cNvPr id="5" name="Объект 3"/>
          <p:cNvGraphicFramePr>
            <a:graphicFrameLocks/>
          </p:cNvGraphicFramePr>
          <p:nvPr>
            <p:extLst>
              <p:ext uri="{D42A27DB-BD31-4B8C-83A1-F6EECF244321}">
                <p14:modId xmlns:p14="http://schemas.microsoft.com/office/powerpoint/2010/main" val="3074169835"/>
              </p:ext>
            </p:extLst>
          </p:nvPr>
        </p:nvGraphicFramePr>
        <p:xfrm>
          <a:off x="323528" y="1371795"/>
          <a:ext cx="8568952" cy="5366380"/>
        </p:xfrm>
        <a:graphic>
          <a:graphicData uri="http://schemas.openxmlformats.org/drawingml/2006/table">
            <a:tbl>
              <a:tblPr firstRow="1" bandRow="1">
                <a:tableStyleId>{5C22544A-7EE6-4342-B048-85BDC9FD1C3A}</a:tableStyleId>
              </a:tblPr>
              <a:tblGrid>
                <a:gridCol w="5688632"/>
                <a:gridCol w="1080120"/>
                <a:gridCol w="1008112"/>
                <a:gridCol w="792088"/>
              </a:tblGrid>
              <a:tr h="525851">
                <a:tc>
                  <a:txBody>
                    <a:bodyPr/>
                    <a:lstStyle/>
                    <a:p>
                      <a:pPr algn="ctr"/>
                      <a:r>
                        <a:rPr lang="ru-RU" sz="1100" b="1" dirty="0" smtClean="0"/>
                        <a:t>Наименование подпрограммы</a:t>
                      </a:r>
                      <a:endParaRPr lang="ru-RU" sz="1100" b="1" dirty="0"/>
                    </a:p>
                  </a:txBody>
                  <a:tcPr anchor="ctr">
                    <a:solidFill>
                      <a:schemeClr val="bg2">
                        <a:lumMod val="50000"/>
                      </a:schemeClr>
                    </a:solidFill>
                  </a:tcPr>
                </a:tc>
                <a:tc>
                  <a:txBody>
                    <a:bodyPr/>
                    <a:lstStyle/>
                    <a:p>
                      <a:pPr algn="ctr"/>
                      <a:r>
                        <a:rPr lang="ru-RU" sz="1100" b="1" dirty="0" smtClean="0"/>
                        <a:t>План на 2016 год</a:t>
                      </a:r>
                      <a:endParaRPr lang="ru-RU" sz="1100" b="1" dirty="0"/>
                    </a:p>
                  </a:txBody>
                  <a:tcPr anchor="ctr">
                    <a:solidFill>
                      <a:schemeClr val="bg2">
                        <a:lumMod val="50000"/>
                      </a:schemeClr>
                    </a:solidFill>
                  </a:tcPr>
                </a:tc>
                <a:tc>
                  <a:txBody>
                    <a:bodyPr/>
                    <a:lstStyle/>
                    <a:p>
                      <a:pPr algn="ctr"/>
                      <a:r>
                        <a:rPr lang="ru-RU" sz="1100" b="1" dirty="0" smtClean="0"/>
                        <a:t>Исполнено</a:t>
                      </a:r>
                      <a:r>
                        <a:rPr lang="ru-RU" sz="1100" b="1" baseline="0" dirty="0" smtClean="0"/>
                        <a:t> в 2016 году</a:t>
                      </a:r>
                      <a:endParaRPr lang="ru-RU" sz="1100" b="1" dirty="0"/>
                    </a:p>
                  </a:txBody>
                  <a:tcPr anchor="ctr">
                    <a:solidFill>
                      <a:schemeClr val="bg2">
                        <a:lumMod val="50000"/>
                      </a:schemeClr>
                    </a:solidFill>
                  </a:tcPr>
                </a:tc>
                <a:tc>
                  <a:txBody>
                    <a:bodyPr/>
                    <a:lstStyle/>
                    <a:p>
                      <a:pPr algn="ctr"/>
                      <a:r>
                        <a:rPr lang="ru-RU" sz="1100" b="1" dirty="0" smtClean="0"/>
                        <a:t>% исполнения</a:t>
                      </a:r>
                    </a:p>
                  </a:txBody>
                  <a:tcPr anchor="ctr">
                    <a:solidFill>
                      <a:schemeClr val="bg2">
                        <a:lumMod val="50000"/>
                      </a:schemeClr>
                    </a:solidFill>
                  </a:tcPr>
                </a:tc>
              </a:tr>
              <a:tr h="695077">
                <a:tc>
                  <a:txBody>
                    <a:bodyPr/>
                    <a:lstStyle/>
                    <a:p>
                      <a:r>
                        <a:rPr lang="ru-RU" sz="1200" b="1" dirty="0" smtClean="0"/>
                        <a:t>Муниципальная программа "Развитие образования в муниципальном образовании "Каргасокский район"</a:t>
                      </a:r>
                      <a:endParaRPr lang="ru-RU" sz="1200" b="1" dirty="0"/>
                    </a:p>
                  </a:txBody>
                  <a:tcPr anchor="ctr"/>
                </a:tc>
                <a:tc>
                  <a:txBody>
                    <a:bodyPr/>
                    <a:lstStyle/>
                    <a:p>
                      <a:pPr algn="ctr"/>
                      <a:r>
                        <a:rPr lang="ru-RU" sz="1400" i="1" dirty="0" smtClean="0"/>
                        <a:t>752 322,2</a:t>
                      </a:r>
                      <a:endParaRPr lang="ru-RU" sz="1400" i="1" dirty="0"/>
                    </a:p>
                  </a:txBody>
                  <a:tcPr anchor="ctr"/>
                </a:tc>
                <a:tc>
                  <a:txBody>
                    <a:bodyPr/>
                    <a:lstStyle/>
                    <a:p>
                      <a:pPr algn="ctr"/>
                      <a:r>
                        <a:rPr lang="ru-RU" sz="1400" i="1" dirty="0" smtClean="0"/>
                        <a:t>743 992</a:t>
                      </a:r>
                      <a:endParaRPr lang="ru-RU" sz="1400" i="1" dirty="0"/>
                    </a:p>
                  </a:txBody>
                  <a:tcPr anchor="ctr"/>
                </a:tc>
                <a:tc>
                  <a:txBody>
                    <a:bodyPr/>
                    <a:lstStyle/>
                    <a:p>
                      <a:pPr algn="ctr"/>
                      <a:r>
                        <a:rPr lang="ru-RU" sz="1400" i="1" dirty="0" smtClean="0"/>
                        <a:t>98,89%</a:t>
                      </a:r>
                      <a:endParaRPr lang="ru-RU" sz="1400" i="1" dirty="0"/>
                    </a:p>
                  </a:txBody>
                  <a:tcPr anchor="ctr"/>
                </a:tc>
              </a:tr>
              <a:tr h="590697">
                <a:tc>
                  <a:txBody>
                    <a:bodyPr/>
                    <a:lstStyle/>
                    <a:p>
                      <a:r>
                        <a:rPr lang="ru-RU" sz="1200" b="1" dirty="0" smtClean="0"/>
                        <a:t>Муниципальная программа "Развитие культуры и туризма в муниципальном образовании "Каргасокский район"</a:t>
                      </a:r>
                      <a:endParaRPr lang="ru-RU" sz="1200" b="1" dirty="0"/>
                    </a:p>
                  </a:txBody>
                  <a:tcPr anchor="ctr"/>
                </a:tc>
                <a:tc>
                  <a:txBody>
                    <a:bodyPr/>
                    <a:lstStyle/>
                    <a:p>
                      <a:pPr algn="ctr"/>
                      <a:r>
                        <a:rPr lang="ru-RU" sz="1400" i="1" dirty="0" smtClean="0"/>
                        <a:t>73 407,1</a:t>
                      </a:r>
                      <a:endParaRPr lang="ru-RU" sz="1400" i="1" dirty="0"/>
                    </a:p>
                  </a:txBody>
                  <a:tcPr anchor="ctr"/>
                </a:tc>
                <a:tc>
                  <a:txBody>
                    <a:bodyPr/>
                    <a:lstStyle/>
                    <a:p>
                      <a:pPr algn="ctr"/>
                      <a:r>
                        <a:rPr lang="ru-RU" sz="1400" i="1" dirty="0" smtClean="0"/>
                        <a:t>73 172,1</a:t>
                      </a:r>
                      <a:endParaRPr lang="ru-RU" sz="1400" i="1" dirty="0"/>
                    </a:p>
                  </a:txBody>
                  <a:tcPr anchor="ctr"/>
                </a:tc>
                <a:tc>
                  <a:txBody>
                    <a:bodyPr/>
                    <a:lstStyle/>
                    <a:p>
                      <a:pPr algn="ctr"/>
                      <a:r>
                        <a:rPr lang="ru-RU" sz="1400" i="1" dirty="0" smtClean="0"/>
                        <a:t>99,68%</a:t>
                      </a:r>
                      <a:endParaRPr lang="ru-RU" sz="1400" i="1" dirty="0"/>
                    </a:p>
                  </a:txBody>
                  <a:tcPr anchor="ctr"/>
                </a:tc>
              </a:tr>
              <a:tr h="590697">
                <a:tc>
                  <a:txBody>
                    <a:bodyPr/>
                    <a:lstStyle/>
                    <a:p>
                      <a:r>
                        <a:rPr lang="ru-RU" sz="1200" b="1" dirty="0" smtClean="0"/>
                        <a:t>Муниципальная программа "Обеспечение доступным и комфортным жильем и коммунальными услугами жителей муниципального образования "Каргасокский </a:t>
                      </a:r>
                      <a:endParaRPr lang="ru-RU" sz="1200" b="1" dirty="0"/>
                    </a:p>
                  </a:txBody>
                  <a:tcPr anchor="ctr"/>
                </a:tc>
                <a:tc>
                  <a:txBody>
                    <a:bodyPr/>
                    <a:lstStyle/>
                    <a:p>
                      <a:pPr algn="ctr"/>
                      <a:r>
                        <a:rPr lang="ru-RU" sz="1400" i="1" dirty="0" smtClean="0"/>
                        <a:t>115 431,1</a:t>
                      </a:r>
                      <a:endParaRPr lang="ru-RU" sz="1400" i="1" dirty="0"/>
                    </a:p>
                  </a:txBody>
                  <a:tcPr anchor="ctr"/>
                </a:tc>
                <a:tc>
                  <a:txBody>
                    <a:bodyPr/>
                    <a:lstStyle/>
                    <a:p>
                      <a:pPr algn="ctr"/>
                      <a:r>
                        <a:rPr lang="ru-RU" sz="1400" i="1" dirty="0" smtClean="0"/>
                        <a:t>102 256,1</a:t>
                      </a:r>
                      <a:endParaRPr lang="ru-RU" sz="1400" i="1" dirty="0"/>
                    </a:p>
                  </a:txBody>
                  <a:tcPr anchor="ctr"/>
                </a:tc>
                <a:tc>
                  <a:txBody>
                    <a:bodyPr/>
                    <a:lstStyle/>
                    <a:p>
                      <a:pPr algn="ctr"/>
                      <a:r>
                        <a:rPr lang="ru-RU" sz="1400" i="1" dirty="0" smtClean="0"/>
                        <a:t>88,56%</a:t>
                      </a:r>
                      <a:endParaRPr lang="ru-RU" sz="1400" i="1" dirty="0"/>
                    </a:p>
                  </a:txBody>
                  <a:tcPr anchor="ctr"/>
                </a:tc>
              </a:tr>
              <a:tr h="590697">
                <a:tc>
                  <a:txBody>
                    <a:bodyPr/>
                    <a:lstStyle/>
                    <a:p>
                      <a:r>
                        <a:rPr lang="ru-RU" sz="1200" b="1" dirty="0" smtClean="0"/>
                        <a:t>Муниципальная программа "Обеспечение безопасности жизнедеятельности населения муниципального образования "Каргасокский район""</a:t>
                      </a:r>
                      <a:endParaRPr lang="ru-RU" sz="1200" b="1" dirty="0"/>
                    </a:p>
                  </a:txBody>
                  <a:tcPr anchor="ctr"/>
                </a:tc>
                <a:tc>
                  <a:txBody>
                    <a:bodyPr/>
                    <a:lstStyle/>
                    <a:p>
                      <a:pPr algn="ctr"/>
                      <a:r>
                        <a:rPr lang="ru-RU" sz="1400" i="1" dirty="0" smtClean="0"/>
                        <a:t>100</a:t>
                      </a:r>
                      <a:endParaRPr lang="ru-RU" sz="1400" i="1" dirty="0"/>
                    </a:p>
                  </a:txBody>
                  <a:tcPr anchor="ctr"/>
                </a:tc>
                <a:tc>
                  <a:txBody>
                    <a:bodyPr/>
                    <a:lstStyle/>
                    <a:p>
                      <a:pPr algn="ctr"/>
                      <a:r>
                        <a:rPr lang="ru-RU" sz="1400" i="1" dirty="0" smtClean="0"/>
                        <a:t>99,9</a:t>
                      </a:r>
                      <a:endParaRPr lang="ru-RU" sz="1400" i="1" dirty="0"/>
                    </a:p>
                  </a:txBody>
                  <a:tcPr anchor="ctr"/>
                </a:tc>
                <a:tc>
                  <a:txBody>
                    <a:bodyPr/>
                    <a:lstStyle/>
                    <a:p>
                      <a:pPr algn="ctr"/>
                      <a:r>
                        <a:rPr lang="ru-RU" sz="1400" i="1" dirty="0" smtClean="0"/>
                        <a:t>99,95%</a:t>
                      </a:r>
                      <a:endParaRPr lang="ru-RU" sz="1400" i="1" dirty="0"/>
                    </a:p>
                  </a:txBody>
                  <a:tcPr anchor="ctr"/>
                </a:tc>
              </a:tr>
              <a:tr h="664534">
                <a:tc>
                  <a:txBody>
                    <a:bodyPr/>
                    <a:lstStyle/>
                    <a:p>
                      <a:r>
                        <a:rPr lang="ru-RU" sz="1200" b="1" dirty="0" smtClean="0"/>
                        <a:t>Муниципальная программа "Развитие молодежной политики, физической культуры и спорта на территории муниципального образования "Каргасокский район""</a:t>
                      </a:r>
                      <a:endParaRPr lang="ru-RU" sz="1200" b="1" dirty="0"/>
                    </a:p>
                  </a:txBody>
                  <a:tcPr anchor="ctr"/>
                </a:tc>
                <a:tc>
                  <a:txBody>
                    <a:bodyPr/>
                    <a:lstStyle/>
                    <a:p>
                      <a:pPr algn="ctr"/>
                      <a:r>
                        <a:rPr lang="ru-RU" sz="1400" i="1" dirty="0" smtClean="0"/>
                        <a:t>7 919,8</a:t>
                      </a:r>
                      <a:endParaRPr lang="ru-RU" sz="1400" i="1" dirty="0"/>
                    </a:p>
                  </a:txBody>
                  <a:tcPr anchor="ctr"/>
                </a:tc>
                <a:tc>
                  <a:txBody>
                    <a:bodyPr/>
                    <a:lstStyle/>
                    <a:p>
                      <a:pPr algn="ctr"/>
                      <a:r>
                        <a:rPr lang="ru-RU" sz="1400" i="1" dirty="0" smtClean="0"/>
                        <a:t>7 852</a:t>
                      </a:r>
                      <a:endParaRPr lang="ru-RU" sz="1400" i="1" dirty="0"/>
                    </a:p>
                  </a:txBody>
                  <a:tcPr anchor="ctr"/>
                </a:tc>
                <a:tc>
                  <a:txBody>
                    <a:bodyPr/>
                    <a:lstStyle/>
                    <a:p>
                      <a:pPr algn="ctr"/>
                      <a:r>
                        <a:rPr lang="ru-RU" sz="1400" i="1" dirty="0" smtClean="0"/>
                        <a:t>99,14%</a:t>
                      </a:r>
                      <a:endParaRPr lang="ru-RU" sz="1400" i="1" dirty="0"/>
                    </a:p>
                  </a:txBody>
                  <a:tcPr anchor="ctr"/>
                </a:tc>
              </a:tr>
              <a:tr h="516860">
                <a:tc>
                  <a:txBody>
                    <a:bodyPr/>
                    <a:lstStyle/>
                    <a:p>
                      <a:r>
                        <a:rPr lang="ru-RU" sz="1200" b="1" dirty="0" smtClean="0"/>
                        <a:t>Муниципальная программа "Повышение энергоэффективности в муниципальном образовании "Каргасокский район""</a:t>
                      </a:r>
                      <a:endParaRPr lang="ru-RU" sz="1200" b="1" dirty="0"/>
                    </a:p>
                  </a:txBody>
                  <a:tcPr anchor="ctr"/>
                </a:tc>
                <a:tc>
                  <a:txBody>
                    <a:bodyPr/>
                    <a:lstStyle/>
                    <a:p>
                      <a:pPr algn="ctr"/>
                      <a:r>
                        <a:rPr lang="ru-RU" sz="1400" i="1" dirty="0" smtClean="0"/>
                        <a:t>12 026,5</a:t>
                      </a:r>
                      <a:endParaRPr lang="ru-RU" sz="1400" i="1" dirty="0"/>
                    </a:p>
                  </a:txBody>
                  <a:tcPr anchor="ctr"/>
                </a:tc>
                <a:tc>
                  <a:txBody>
                    <a:bodyPr/>
                    <a:lstStyle/>
                    <a:p>
                      <a:pPr algn="ctr"/>
                      <a:r>
                        <a:rPr lang="ru-RU" sz="1400" i="1" dirty="0" smtClean="0"/>
                        <a:t>11 888,4</a:t>
                      </a:r>
                      <a:endParaRPr lang="ru-RU" sz="1400" i="1" dirty="0"/>
                    </a:p>
                  </a:txBody>
                  <a:tcPr anchor="ctr"/>
                </a:tc>
                <a:tc>
                  <a:txBody>
                    <a:bodyPr/>
                    <a:lstStyle/>
                    <a:p>
                      <a:pPr algn="ctr"/>
                      <a:r>
                        <a:rPr lang="ru-RU" sz="1400" i="1" dirty="0" smtClean="0"/>
                        <a:t>98,85%</a:t>
                      </a:r>
                      <a:endParaRPr lang="ru-RU" sz="1400" i="1" dirty="0"/>
                    </a:p>
                  </a:txBody>
                  <a:tcPr anchor="ctr"/>
                </a:tc>
              </a:tr>
              <a:tr h="516860">
                <a:tc>
                  <a:txBody>
                    <a:bodyPr/>
                    <a:lstStyle/>
                    <a:p>
                      <a:r>
                        <a:rPr lang="ru-RU" sz="1200" b="1" dirty="0" smtClean="0"/>
                        <a:t>Муниципальная программа "Создание условий для устойчивого экономического развития муниципального образования "Каргасокский район""</a:t>
                      </a:r>
                      <a:endParaRPr lang="ru-RU" sz="1200" b="1" dirty="0"/>
                    </a:p>
                  </a:txBody>
                  <a:tcPr anchor="ctr"/>
                </a:tc>
                <a:tc>
                  <a:txBody>
                    <a:bodyPr/>
                    <a:lstStyle/>
                    <a:p>
                      <a:pPr algn="ctr"/>
                      <a:r>
                        <a:rPr lang="ru-RU" sz="1400" i="1" dirty="0" smtClean="0"/>
                        <a:t>350 184,9</a:t>
                      </a:r>
                      <a:endParaRPr lang="ru-RU" sz="1400" i="1" dirty="0"/>
                    </a:p>
                  </a:txBody>
                  <a:tcPr anchor="ctr"/>
                </a:tc>
                <a:tc>
                  <a:txBody>
                    <a:bodyPr/>
                    <a:lstStyle/>
                    <a:p>
                      <a:pPr algn="ctr"/>
                      <a:r>
                        <a:rPr lang="ru-RU" sz="1400" i="1" dirty="0" smtClean="0"/>
                        <a:t>339 960,4</a:t>
                      </a:r>
                      <a:endParaRPr lang="ru-RU" sz="1400" i="1" dirty="0"/>
                    </a:p>
                  </a:txBody>
                  <a:tcPr anchor="ctr"/>
                </a:tc>
                <a:tc>
                  <a:txBody>
                    <a:bodyPr/>
                    <a:lstStyle/>
                    <a:p>
                      <a:pPr algn="ctr"/>
                      <a:r>
                        <a:rPr lang="ru-RU" sz="1400" i="1" dirty="0" smtClean="0"/>
                        <a:t>97,08%</a:t>
                      </a:r>
                      <a:endParaRPr lang="ru-RU" sz="1400" i="1" dirty="0"/>
                    </a:p>
                  </a:txBody>
                  <a:tcPr anchor="ctr"/>
                </a:tc>
              </a:tr>
              <a:tr h="384612">
                <a:tc>
                  <a:txBody>
                    <a:bodyPr/>
                    <a:lstStyle/>
                    <a:p>
                      <a:r>
                        <a:rPr lang="ru-RU" sz="1200" b="1" dirty="0" smtClean="0"/>
                        <a:t>Непрограммное направление расходов</a:t>
                      </a:r>
                      <a:endParaRPr lang="ru-RU" sz="1200" b="1" dirty="0"/>
                    </a:p>
                  </a:txBody>
                  <a:tcPr anchor="ctr"/>
                </a:tc>
                <a:tc>
                  <a:txBody>
                    <a:bodyPr/>
                    <a:lstStyle/>
                    <a:p>
                      <a:pPr algn="ctr"/>
                      <a:r>
                        <a:rPr lang="ru-RU" sz="1400" dirty="0" smtClean="0"/>
                        <a:t>56 607,2</a:t>
                      </a:r>
                      <a:endParaRPr lang="ru-RU" sz="1400" dirty="0"/>
                    </a:p>
                  </a:txBody>
                  <a:tcPr anchor="ctr"/>
                </a:tc>
                <a:tc>
                  <a:txBody>
                    <a:bodyPr/>
                    <a:lstStyle/>
                    <a:p>
                      <a:pPr algn="ctr"/>
                      <a:r>
                        <a:rPr lang="ru-RU" sz="1400" dirty="0" smtClean="0"/>
                        <a:t>47 576</a:t>
                      </a:r>
                      <a:endParaRPr lang="ru-RU" sz="1400" dirty="0"/>
                    </a:p>
                  </a:txBody>
                  <a:tcPr anchor="ctr"/>
                </a:tc>
                <a:tc>
                  <a:txBody>
                    <a:bodyPr/>
                    <a:lstStyle/>
                    <a:p>
                      <a:r>
                        <a:rPr lang="ru-RU" sz="1400" dirty="0" smtClean="0"/>
                        <a:t>84,05%</a:t>
                      </a:r>
                      <a:endParaRPr lang="ru-RU" sz="1400" dirty="0"/>
                    </a:p>
                  </a:txBody>
                  <a:tcPr anchor="ctr"/>
                </a:tc>
              </a:tr>
            </a:tbl>
          </a:graphicData>
        </a:graphic>
      </p:graphicFrame>
      <p:sp>
        <p:nvSpPr>
          <p:cNvPr id="6" name="Объект 2"/>
          <p:cNvSpPr txBox="1">
            <a:spLocks/>
          </p:cNvSpPr>
          <p:nvPr/>
        </p:nvSpPr>
        <p:spPr>
          <a:xfrm>
            <a:off x="2987824" y="1052736"/>
            <a:ext cx="5770984" cy="413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a:buFont typeface="Wingdings 2"/>
              <a:buNone/>
            </a:pPr>
            <a:r>
              <a:rPr lang="ru-RU" sz="1600" i="1" dirty="0" smtClean="0"/>
              <a:t>Тыс. рублей</a:t>
            </a:r>
            <a:endParaRPr lang="ru-RU" sz="1600" i="1" dirty="0"/>
          </a:p>
        </p:txBody>
      </p:sp>
    </p:spTree>
    <p:extLst>
      <p:ext uri="{BB962C8B-B14F-4D97-AF65-F5344CB8AC3E}">
        <p14:creationId xmlns:p14="http://schemas.microsoft.com/office/powerpoint/2010/main" val="2223753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722344"/>
          </a:xfrm>
        </p:spPr>
        <p:txBody>
          <a:bodyPr>
            <a:noAutofit/>
          </a:bodyPr>
          <a:lstStyle/>
          <a:p>
            <a:r>
              <a:rPr lang="en-US" sz="2400" dirty="0" smtClean="0"/>
              <a:t>1.</a:t>
            </a:r>
            <a:r>
              <a:rPr lang="en-US" sz="2400" dirty="0"/>
              <a:t>6</a:t>
            </a:r>
            <a:r>
              <a:rPr lang="ru-RU" sz="2400" dirty="0" smtClean="0"/>
              <a:t>. Предоставление межбюджетных трансфертов бюджетам сельских поселений в 2016 году</a:t>
            </a:r>
            <a:endParaRPr lang="ru-RU" sz="2400" dirty="0"/>
          </a:p>
        </p:txBody>
      </p:sp>
      <p:sp>
        <p:nvSpPr>
          <p:cNvPr id="3" name="Объект 2"/>
          <p:cNvSpPr>
            <a:spLocks noGrp="1"/>
          </p:cNvSpPr>
          <p:nvPr>
            <p:ph idx="1"/>
          </p:nvPr>
        </p:nvSpPr>
        <p:spPr>
          <a:xfrm>
            <a:off x="518864" y="1143392"/>
            <a:ext cx="8229600" cy="413400"/>
          </a:xfrm>
        </p:spPr>
        <p:txBody>
          <a:bodyPr>
            <a:normAutofit/>
          </a:bodyPr>
          <a:lstStyle/>
          <a:p>
            <a:pPr marL="0" indent="0" algn="r">
              <a:buNone/>
            </a:pPr>
            <a:r>
              <a:rPr lang="ru-RU" sz="1600" i="1" dirty="0" smtClean="0"/>
              <a:t>Тыс. рублей</a:t>
            </a:r>
            <a:endParaRPr lang="ru-RU" sz="1600" i="1" dirty="0"/>
          </a:p>
        </p:txBody>
      </p:sp>
      <p:graphicFrame>
        <p:nvGraphicFramePr>
          <p:cNvPr id="4" name="Объект 3"/>
          <p:cNvGraphicFramePr>
            <a:graphicFrameLocks/>
          </p:cNvGraphicFramePr>
          <p:nvPr>
            <p:extLst>
              <p:ext uri="{D42A27DB-BD31-4B8C-83A1-F6EECF244321}">
                <p14:modId xmlns:p14="http://schemas.microsoft.com/office/powerpoint/2010/main" val="2530921351"/>
              </p:ext>
            </p:extLst>
          </p:nvPr>
        </p:nvGraphicFramePr>
        <p:xfrm>
          <a:off x="323528" y="1484784"/>
          <a:ext cx="8496945" cy="3888432"/>
        </p:xfrm>
        <a:graphic>
          <a:graphicData uri="http://schemas.openxmlformats.org/drawingml/2006/table">
            <a:tbl>
              <a:tblPr firstRow="1" bandRow="1">
                <a:tableStyleId>{5C22544A-7EE6-4342-B048-85BDC9FD1C3A}</a:tableStyleId>
              </a:tblPr>
              <a:tblGrid>
                <a:gridCol w="5385831"/>
                <a:gridCol w="1555557"/>
                <a:gridCol w="1555557"/>
              </a:tblGrid>
              <a:tr h="847828">
                <a:tc>
                  <a:txBody>
                    <a:bodyPr/>
                    <a:lstStyle/>
                    <a:p>
                      <a:pPr algn="ctr"/>
                      <a:r>
                        <a:rPr lang="ru-RU" sz="1200" b="1" dirty="0" smtClean="0"/>
                        <a:t>Тип трансфертов</a:t>
                      </a:r>
                      <a:endParaRPr lang="ru-RU" sz="1200" b="1" dirty="0"/>
                    </a:p>
                  </a:txBody>
                  <a:tcPr anchor="ctr">
                    <a:solidFill>
                      <a:schemeClr val="bg2">
                        <a:lumMod val="50000"/>
                      </a:schemeClr>
                    </a:solidFill>
                  </a:tcPr>
                </a:tc>
                <a:tc>
                  <a:txBody>
                    <a:bodyPr/>
                    <a:lstStyle/>
                    <a:p>
                      <a:pPr algn="ctr"/>
                      <a:r>
                        <a:rPr lang="ru-RU" sz="1200" b="1" dirty="0" smtClean="0"/>
                        <a:t>Всего трансфертов</a:t>
                      </a:r>
                      <a:endParaRPr lang="ru-RU" sz="1200" b="1" dirty="0"/>
                    </a:p>
                  </a:txBody>
                  <a:tcPr anchor="ctr">
                    <a:solidFill>
                      <a:schemeClr val="bg2">
                        <a:lumMod val="50000"/>
                      </a:schemeClr>
                    </a:solidFill>
                  </a:tcPr>
                </a:tc>
                <a:tc>
                  <a:txBody>
                    <a:bodyPr/>
                    <a:lstStyle/>
                    <a:p>
                      <a:pPr algn="ctr"/>
                      <a:r>
                        <a:rPr lang="ru-RU" sz="1200" b="1" dirty="0" smtClean="0"/>
                        <a:t>В т. ч.  За счет областных</a:t>
                      </a:r>
                      <a:r>
                        <a:rPr lang="ru-RU" sz="1200" b="1" baseline="0" dirty="0" smtClean="0"/>
                        <a:t> средств</a:t>
                      </a:r>
                      <a:endParaRPr lang="ru-RU" sz="1200" b="1" dirty="0"/>
                    </a:p>
                  </a:txBody>
                  <a:tcPr anchor="ctr">
                    <a:solidFill>
                      <a:schemeClr val="bg2">
                        <a:lumMod val="50000"/>
                      </a:schemeClr>
                    </a:solidFill>
                  </a:tcPr>
                </a:tc>
              </a:tr>
              <a:tr h="672474">
                <a:tc>
                  <a:txBody>
                    <a:bodyPr/>
                    <a:lstStyle/>
                    <a:p>
                      <a:r>
                        <a:rPr lang="ru-RU" sz="1800" b="1" dirty="0" smtClean="0"/>
                        <a:t>Дотации</a:t>
                      </a:r>
                      <a:endParaRPr lang="ru-RU" sz="1800" b="1" dirty="0"/>
                    </a:p>
                  </a:txBody>
                  <a:tcPr anchor="ctr"/>
                </a:tc>
                <a:tc>
                  <a:txBody>
                    <a:bodyPr/>
                    <a:lstStyle/>
                    <a:p>
                      <a:pPr algn="ctr"/>
                      <a:r>
                        <a:rPr lang="ru-RU" sz="1600" i="1" dirty="0" smtClean="0"/>
                        <a:t>49</a:t>
                      </a:r>
                      <a:r>
                        <a:rPr lang="ru-RU" sz="1600" i="1" baseline="0" dirty="0" smtClean="0"/>
                        <a:t> 819</a:t>
                      </a:r>
                      <a:endParaRPr lang="ru-RU" sz="1600" i="1" dirty="0"/>
                    </a:p>
                  </a:txBody>
                  <a:tcPr anchor="ctr"/>
                </a:tc>
                <a:tc>
                  <a:txBody>
                    <a:bodyPr/>
                    <a:lstStyle/>
                    <a:p>
                      <a:pPr algn="ctr"/>
                      <a:r>
                        <a:rPr lang="ru-RU" sz="1600" i="1" dirty="0" smtClean="0"/>
                        <a:t>22</a:t>
                      </a:r>
                      <a:r>
                        <a:rPr lang="ru-RU" sz="1600" i="1" baseline="0" dirty="0" smtClean="0"/>
                        <a:t> 560</a:t>
                      </a:r>
                      <a:endParaRPr lang="ru-RU" sz="1600" i="1" dirty="0"/>
                    </a:p>
                  </a:txBody>
                  <a:tcPr anchor="ctr"/>
                </a:tc>
              </a:tr>
              <a:tr h="672474">
                <a:tc>
                  <a:txBody>
                    <a:bodyPr/>
                    <a:lstStyle/>
                    <a:p>
                      <a:r>
                        <a:rPr lang="ru-RU" sz="1800" b="1" dirty="0" smtClean="0"/>
                        <a:t>Субвенции</a:t>
                      </a:r>
                      <a:endParaRPr lang="ru-RU" sz="1800" b="1" dirty="0"/>
                    </a:p>
                  </a:txBody>
                  <a:tcPr anchor="ctr"/>
                </a:tc>
                <a:tc>
                  <a:txBody>
                    <a:bodyPr/>
                    <a:lstStyle/>
                    <a:p>
                      <a:pPr algn="ctr"/>
                      <a:r>
                        <a:rPr lang="ru-RU" sz="1600" i="1" dirty="0" smtClean="0"/>
                        <a:t>14 440,4</a:t>
                      </a:r>
                      <a:endParaRPr lang="ru-RU" sz="1600" i="1" dirty="0"/>
                    </a:p>
                  </a:txBody>
                  <a:tcPr anchor="ctr"/>
                </a:tc>
                <a:tc>
                  <a:txBody>
                    <a:bodyPr/>
                    <a:lstStyle/>
                    <a:p>
                      <a:pPr algn="ctr"/>
                      <a:r>
                        <a:rPr lang="ru-RU" sz="1600" i="1" dirty="0" smtClean="0"/>
                        <a:t>14 440,4</a:t>
                      </a:r>
                      <a:endParaRPr lang="ru-RU" sz="1600" i="1" dirty="0"/>
                    </a:p>
                  </a:txBody>
                  <a:tcPr anchor="ctr"/>
                </a:tc>
              </a:tr>
              <a:tr h="847828">
                <a:tc>
                  <a:txBody>
                    <a:bodyPr/>
                    <a:lstStyle/>
                    <a:p>
                      <a:r>
                        <a:rPr lang="ru-RU" sz="1800" b="1" dirty="0" smtClean="0"/>
                        <a:t>Иные </a:t>
                      </a:r>
                      <a:r>
                        <a:rPr lang="ru-RU" sz="1800" b="1" baseline="0" dirty="0" smtClean="0"/>
                        <a:t> межбюджетные трансферты</a:t>
                      </a:r>
                      <a:endParaRPr lang="ru-RU" sz="1800" b="1" dirty="0"/>
                    </a:p>
                  </a:txBody>
                  <a:tcPr anchor="ctr"/>
                </a:tc>
                <a:tc>
                  <a:txBody>
                    <a:bodyPr/>
                    <a:lstStyle/>
                    <a:p>
                      <a:pPr algn="ctr"/>
                      <a:r>
                        <a:rPr lang="ru-RU" sz="1600" i="1" dirty="0" smtClean="0"/>
                        <a:t>263 769,1</a:t>
                      </a:r>
                      <a:endParaRPr lang="ru-RU" sz="1600" i="1" dirty="0"/>
                    </a:p>
                  </a:txBody>
                  <a:tcPr anchor="ctr"/>
                </a:tc>
                <a:tc>
                  <a:txBody>
                    <a:bodyPr/>
                    <a:lstStyle/>
                    <a:p>
                      <a:pPr algn="ctr"/>
                      <a:r>
                        <a:rPr lang="ru-RU" sz="1600" i="1" dirty="0" smtClean="0"/>
                        <a:t>165 231,9</a:t>
                      </a:r>
                      <a:endParaRPr lang="ru-RU" sz="1600" i="1" dirty="0"/>
                    </a:p>
                  </a:txBody>
                  <a:tcPr anchor="ctr"/>
                </a:tc>
              </a:tr>
              <a:tr h="847828">
                <a:tc>
                  <a:txBody>
                    <a:bodyPr/>
                    <a:lstStyle/>
                    <a:p>
                      <a:pPr algn="r"/>
                      <a:r>
                        <a:rPr lang="ru-RU" sz="2000" b="1" dirty="0" smtClean="0">
                          <a:latin typeface="+mj-lt"/>
                        </a:rPr>
                        <a:t>ВСЕГО</a:t>
                      </a:r>
                      <a:endParaRPr lang="ru-RU" sz="2000" b="1" dirty="0">
                        <a:latin typeface="+mj-lt"/>
                      </a:endParaRPr>
                    </a:p>
                  </a:txBody>
                  <a:tcPr anchor="ctr"/>
                </a:tc>
                <a:tc>
                  <a:txBody>
                    <a:bodyPr/>
                    <a:lstStyle/>
                    <a:p>
                      <a:pPr algn="ctr"/>
                      <a:r>
                        <a:rPr lang="ru-RU" sz="2000" b="1" i="1" dirty="0" smtClean="0">
                          <a:latin typeface="+mj-lt"/>
                        </a:rPr>
                        <a:t>328 028,5</a:t>
                      </a:r>
                      <a:endParaRPr lang="ru-RU" sz="2000" b="1" i="1" dirty="0">
                        <a:latin typeface="+mj-lt"/>
                      </a:endParaRPr>
                    </a:p>
                  </a:txBody>
                  <a:tcPr anchor="ctr"/>
                </a:tc>
                <a:tc>
                  <a:txBody>
                    <a:bodyPr/>
                    <a:lstStyle/>
                    <a:p>
                      <a:pPr algn="ctr"/>
                      <a:r>
                        <a:rPr lang="ru-RU" sz="2000" b="1" i="1" dirty="0" smtClean="0">
                          <a:latin typeface="+mj-lt"/>
                        </a:rPr>
                        <a:t>202 232,3</a:t>
                      </a:r>
                      <a:endParaRPr lang="ru-RU" sz="2000" b="1" i="1" dirty="0">
                        <a:latin typeface="+mj-lt"/>
                      </a:endParaRPr>
                    </a:p>
                  </a:txBody>
                  <a:tcPr anchor="ctr"/>
                </a:tc>
              </a:tr>
            </a:tbl>
          </a:graphicData>
        </a:graphic>
      </p:graphicFrame>
    </p:spTree>
    <p:extLst>
      <p:ext uri="{BB962C8B-B14F-4D97-AF65-F5344CB8AC3E}">
        <p14:creationId xmlns:p14="http://schemas.microsoft.com/office/powerpoint/2010/main" val="16595211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6564</TotalTime>
  <Words>4809</Words>
  <Application>Microsoft Office PowerPoint</Application>
  <PresentationFormat>Экран (4:3)</PresentationFormat>
  <Paragraphs>945</Paragraphs>
  <Slides>52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52</vt:i4>
      </vt:variant>
    </vt:vector>
  </HeadingPairs>
  <TitlesOfParts>
    <vt:vector size="53" baseType="lpstr">
      <vt:lpstr>Поток</vt:lpstr>
      <vt:lpstr>Бюджет для граждан</vt:lpstr>
      <vt:lpstr>Уважаемые жители и гости Каргасокского района!</vt:lpstr>
      <vt:lpstr>1. Общие сведения об исполнении бюджета за 2016 год муниципального образования  «Каргасокский район»</vt:lpstr>
      <vt:lpstr>1.1. Показатели социально - экономического развития Каргасокского района в 2016 году.</vt:lpstr>
      <vt:lpstr>1.2. Итоги реализации бюджетной политики в Каргасокском районе в 2016 году</vt:lpstr>
      <vt:lpstr>1.3. Основные параметры районного бюджета в 2016 году</vt:lpstr>
      <vt:lpstr>1.4. Источники финансирования дефицита районного бюджета в 2016 году</vt:lpstr>
      <vt:lpstr>1.5. Бюджетные ассигнования на реализацию муниципальных программ и непрограммные направления расходов в 2016 году</vt:lpstr>
      <vt:lpstr>1.6. Предоставление межбюджетных трансфертов бюджетам сельских поселений в 2016 году</vt:lpstr>
      <vt:lpstr>2. Доходы районного бюджета  в 2016 году.</vt:lpstr>
      <vt:lpstr>2.1. Налоговые доходы районного бюджета в 2016 году.</vt:lpstr>
      <vt:lpstr>2.2. Неналоговые доходы районного бюджета в 2016 году.</vt:lpstr>
      <vt:lpstr>2.3. Безвозмездные поступления районного бюджета в 2016 году</vt:lpstr>
      <vt:lpstr>3. Исполнение муниципальных программ в 2016 году</vt:lpstr>
      <vt:lpstr>3.1. Исполнение муниципальной программы «Развитие образования в муниципальном образовании «Каргасокский район»» в 2016 году</vt:lpstr>
      <vt:lpstr>Презентация PowerPoint</vt:lpstr>
      <vt:lpstr>Презентация PowerPoint</vt:lpstr>
      <vt:lpstr>Презентация PowerPoint</vt:lpstr>
      <vt:lpstr>Презентация PowerPoint</vt:lpstr>
      <vt:lpstr>3.2. Исполнение муниципальной программы «Развитие культуры и туризма в муниципальном образовании «Каргасокский район»»</vt:lpstr>
      <vt:lpstr>Презентация PowerPoint</vt:lpstr>
      <vt:lpstr>Презентация PowerPoint</vt:lpstr>
      <vt:lpstr>3.3. Исполнение муниципальной программы «Обеспечение доступным и комфортным жильем и коммунальными услугами жителей муниципального образования «Каргасокский район»»</vt:lpstr>
      <vt:lpstr>Презентация PowerPoint</vt:lpstr>
      <vt:lpstr>Презентация PowerPoint</vt:lpstr>
      <vt:lpstr>Презентация PowerPoint</vt:lpstr>
      <vt:lpstr>Презентация PowerPoint</vt:lpstr>
      <vt:lpstr>3.4. Исполнение муниципальной программы «Обеспечение безопасности жизнедеятельности населения муниципального образования "Каргасокский район"»</vt:lpstr>
      <vt:lpstr>Презентация PowerPoint</vt:lpstr>
      <vt:lpstr>Презентация PowerPoint</vt:lpstr>
      <vt:lpstr>3.5. Исполнение муниципальной программы «Развитие молодежной политики, физической культуры и спорта на территории муниципального образования "Каргасокский район"»</vt:lpstr>
      <vt:lpstr>Презентация PowerPoint</vt:lpstr>
      <vt:lpstr>Презентация PowerPoint</vt:lpstr>
      <vt:lpstr>3.6. Исполнение муниципальной программы «Повышение энергоэффективности в муниципальном образовании "Каргасокский район"»</vt:lpstr>
      <vt:lpstr>Презентация PowerPoint</vt:lpstr>
      <vt:lpstr>Презентация PowerPoint</vt:lpstr>
      <vt:lpstr>3.7. Исполнение муниципальной программы «Создание условий для устойчивого экономического развития муниципального образования "Каргасокский район"» в 2016 г</vt:lpstr>
      <vt:lpstr>Презентация PowerPoint</vt:lpstr>
      <vt:lpstr>Презентация PowerPoint</vt:lpstr>
      <vt:lpstr>Презентация PowerPoint</vt:lpstr>
      <vt:lpstr>4. Расходы районного бюджета по отраслям муниципального хозяйства в 2016 году.</vt:lpstr>
      <vt:lpstr>4.1. Расходы районного бюджета на общегосударственные вопросы в 2016 году</vt:lpstr>
      <vt:lpstr>4.2. Расходы районного бюджета на национальную оборону в 2016 году</vt:lpstr>
      <vt:lpstr>4.3. Расходы районного бюджета на национальную безопасность и правоохранительную деятельность в 2016 году</vt:lpstr>
      <vt:lpstr>4.4. Расходы районного бюджета на национальную экономику в 2016 году</vt:lpstr>
      <vt:lpstr>4.5. Расходы районного бюджета на жилищно-коммунальное хозяйство в 2016 году</vt:lpstr>
      <vt:lpstr>4.6. Расходы районного бюджета на образование в 2016 году</vt:lpstr>
      <vt:lpstr>4.7. Расходы районного бюджета на культуру и кинематографию в 2016 году</vt:lpstr>
      <vt:lpstr>4.8. Расходы районного бюджета на социальную политику в 2016 году</vt:lpstr>
      <vt:lpstr>4.9. Расходы районного бюджета на физическую культуру и спорт в 2016 году</vt:lpstr>
      <vt:lpstr>4.10. Расходы районного бюджета на межбюджетные трансферты в 2016 году</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Евгений Е. Лактионов</dc:creator>
  <cp:lastModifiedBy>Татьяна В. Андрейчук</cp:lastModifiedBy>
  <cp:revision>331</cp:revision>
  <dcterms:created xsi:type="dcterms:W3CDTF">2017-03-27T07:53:14Z</dcterms:created>
  <dcterms:modified xsi:type="dcterms:W3CDTF">2017-04-13T09:31:53Z</dcterms:modified>
</cp:coreProperties>
</file>